
<file path=[Content_Types].xml><?xml version="1.0" encoding="utf-8"?>
<Types xmlns="http://schemas.openxmlformats.org/package/2006/content-types">
  <Override PartName="/ppt/tags/tag1.xml" ContentType="application/vnd.openxmlformats-officedocument.presentationml.tags+xml"/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pdf" ContentType="application/pdf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62" r:id="rId4"/>
    <p:sldId id="264" r:id="rId5"/>
    <p:sldId id="265" r:id="rId6"/>
    <p:sldId id="266" r:id="rId7"/>
    <p:sldId id="270" r:id="rId8"/>
    <p:sldId id="271" r:id="rId9"/>
    <p:sldId id="258" r:id="rId10"/>
    <p:sldId id="267" r:id="rId11"/>
    <p:sldId id="268" r:id="rId12"/>
    <p:sldId id="272" r:id="rId13"/>
    <p:sldId id="273" r:id="rId14"/>
    <p:sldId id="276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81" d="100"/>
          <a:sy n="81" d="100"/>
        </p:scale>
        <p:origin x="-88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E34DF-622A-6E49-8325-BC4CF00FF96C}" type="datetimeFigureOut">
              <a:rPr lang="en-US" smtClean="0"/>
              <a:pPr/>
              <a:t>12/9/13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DCC77-97D2-8341-97DD-6FE578E7CC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Future DMC</a:t>
            </a:r>
            <a:r>
              <a:rPr lang="en-US" baseline="0" dirty="0" smtClean="0"/>
              <a:t> clients, whether on the web, scripts, desktop applications, will all use web services.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EE0A5-1018-904A-84ED-6D1C7D0A60C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89779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B440A8-78D2-854A-8AFD-BD64CDCEF342}" type="slidenum">
              <a:rPr lang="en-US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/>
              <a:t>9</a:t>
            </a:fld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7D364-9453-6C40-B15E-E0F67C30FE44}" type="datetimeFigureOut">
              <a:rPr lang="en-US" smtClean="0"/>
              <a:pPr/>
              <a:t>12/9/13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B967-1B4D-E745-9C06-D80D7E129E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7D364-9453-6C40-B15E-E0F67C30FE44}" type="datetimeFigureOut">
              <a:rPr lang="en-US" smtClean="0"/>
              <a:pPr/>
              <a:t>12/9/13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B967-1B4D-E745-9C06-D80D7E129E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7D364-9453-6C40-B15E-E0F67C30FE44}" type="datetimeFigureOut">
              <a:rPr lang="en-US" smtClean="0"/>
              <a:pPr/>
              <a:t>12/9/13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B967-1B4D-E745-9C06-D80D7E129E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7D364-9453-6C40-B15E-E0F67C30FE44}" type="datetimeFigureOut">
              <a:rPr lang="en-US" smtClean="0"/>
              <a:pPr/>
              <a:t>12/9/13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B967-1B4D-E745-9C06-D80D7E129E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7D364-9453-6C40-B15E-E0F67C30FE44}" type="datetimeFigureOut">
              <a:rPr lang="en-US" smtClean="0"/>
              <a:pPr/>
              <a:t>12/9/13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B967-1B4D-E745-9C06-D80D7E129E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7D364-9453-6C40-B15E-E0F67C30FE44}" type="datetimeFigureOut">
              <a:rPr lang="en-US" smtClean="0"/>
              <a:pPr/>
              <a:t>12/9/13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B967-1B4D-E745-9C06-D80D7E129E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7D364-9453-6C40-B15E-E0F67C30FE44}" type="datetimeFigureOut">
              <a:rPr lang="en-US" smtClean="0"/>
              <a:pPr/>
              <a:t>12/9/13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B967-1B4D-E745-9C06-D80D7E129E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7D364-9453-6C40-B15E-E0F67C30FE44}" type="datetimeFigureOut">
              <a:rPr lang="en-US" smtClean="0"/>
              <a:pPr/>
              <a:t>12/9/13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B967-1B4D-E745-9C06-D80D7E129E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7D364-9453-6C40-B15E-E0F67C30FE44}" type="datetimeFigureOut">
              <a:rPr lang="en-US" smtClean="0"/>
              <a:pPr/>
              <a:t>12/9/13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B967-1B4D-E745-9C06-D80D7E129E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7D364-9453-6C40-B15E-E0F67C30FE44}" type="datetimeFigureOut">
              <a:rPr lang="en-US" smtClean="0"/>
              <a:pPr/>
              <a:t>12/9/13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B967-1B4D-E745-9C06-D80D7E129E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03A7D364-9453-6C40-B15E-E0F67C30FE44}" type="datetimeFigureOut">
              <a:rPr lang="en-US" smtClean="0"/>
              <a:pPr/>
              <a:t>12/9/13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3CEB967-1B4D-E745-9C06-D80D7E129E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03A7D364-9453-6C40-B15E-E0F67C30FE44}" type="datetimeFigureOut">
              <a:rPr lang="en-US" smtClean="0"/>
              <a:pPr/>
              <a:t>12/9/13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13CEB967-1B4D-E745-9C06-D80D7E129E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hyperlink" Target="http://www.iris.edu/dms/products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df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df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df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 err="1" smtClean="0"/>
              <a:t>EarthScope</a:t>
            </a:r>
            <a:r>
              <a:rPr lang="en-US" sz="4000" dirty="0" smtClean="0"/>
              <a:t>: </a:t>
            </a:r>
            <a:r>
              <a:rPr lang="en-US" sz="4000" dirty="0" err="1" smtClean="0"/>
              <a:t>Cyberinfrastructure</a:t>
            </a:r>
            <a:r>
              <a:rPr lang="en-US" sz="4000" dirty="0" smtClean="0"/>
              <a:t> to Access </a:t>
            </a:r>
            <a:r>
              <a:rPr lang="en-US" sz="4000" dirty="0" err="1" smtClean="0"/>
              <a:t>USArray</a:t>
            </a:r>
            <a:r>
              <a:rPr lang="en-US" sz="4000" dirty="0" smtClean="0"/>
              <a:t> Data Products and Services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</a:t>
            </a:r>
          </a:p>
          <a:p>
            <a:r>
              <a:rPr lang="en-US" dirty="0" smtClean="0"/>
              <a:t>Tim Ahern, IRIS Director of Data Services</a:t>
            </a:r>
          </a:p>
          <a:p>
            <a:r>
              <a:rPr lang="en-US" dirty="0" smtClean="0"/>
              <a:t>Rick Benson, </a:t>
            </a:r>
            <a:r>
              <a:rPr lang="en-US" dirty="0" err="1" smtClean="0"/>
              <a:t>Manoch</a:t>
            </a:r>
            <a:r>
              <a:rPr lang="en-US" dirty="0" smtClean="0"/>
              <a:t> </a:t>
            </a:r>
            <a:r>
              <a:rPr lang="en-US" dirty="0" err="1" smtClean="0"/>
              <a:t>Bahavar</a:t>
            </a:r>
            <a:r>
              <a:rPr lang="en-US" dirty="0" smtClean="0"/>
              <a:t>, Alex </a:t>
            </a:r>
            <a:r>
              <a:rPr lang="en-US" dirty="0" err="1" smtClean="0"/>
              <a:t>Hutko</a:t>
            </a:r>
            <a:r>
              <a:rPr lang="en-US" dirty="0" smtClean="0"/>
              <a:t>, </a:t>
            </a:r>
            <a:r>
              <a:rPr lang="en-US" dirty="0" err="1" smtClean="0"/>
              <a:t>Celso</a:t>
            </a:r>
            <a:r>
              <a:rPr lang="en-US" dirty="0" smtClean="0"/>
              <a:t> Reyes, </a:t>
            </a:r>
            <a:r>
              <a:rPr lang="en-US" dirty="0" err="1" smtClean="0"/>
              <a:t>Yazan</a:t>
            </a:r>
            <a:r>
              <a:rPr lang="en-US" dirty="0" smtClean="0"/>
              <a:t> Suleiman Chad </a:t>
            </a:r>
            <a:r>
              <a:rPr lang="en-US" dirty="0" err="1" smtClean="0"/>
              <a:t>Trabant</a:t>
            </a:r>
            <a:r>
              <a:rPr lang="en-US" dirty="0" smtClean="0"/>
              <a:t>, Bruce </a:t>
            </a:r>
            <a:r>
              <a:rPr lang="en-US" dirty="0" err="1" smtClean="0"/>
              <a:t>Weertman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Products from IRIS</a:t>
            </a:r>
            <a:br>
              <a:rPr lang="en-US" dirty="0" smtClean="0"/>
            </a:br>
            <a:r>
              <a:rPr lang="en-US" sz="2000" dirty="0" smtClean="0"/>
              <a:t>http://</a:t>
            </a:r>
            <a:r>
              <a:rPr lang="en-US" sz="2000" dirty="0" err="1" smtClean="0"/>
              <a:t>www.iris.edu/dms/products</a:t>
            </a:r>
            <a:r>
              <a:rPr lang="en-US" sz="2000" dirty="0" smtClean="0"/>
              <a:t>/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44760"/>
            <a:ext cx="7170571" cy="49561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7771" y="2834918"/>
            <a:ext cx="1257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PRODUCT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3-13 at 2.33.36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5590"/>
            <a:ext cx="9144000" cy="5229225"/>
          </a:xfrm>
          <a:prstGeom prst="rect">
            <a:avLst/>
          </a:prstGeom>
        </p:spPr>
      </p:pic>
      <p:pic>
        <p:nvPicPr>
          <p:cNvPr id="6" name="Picture 5" descr="Screen shot 2013-03-13 at 2.33.55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518" y="110390"/>
            <a:ext cx="4406900" cy="965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Products have an active use</a:t>
            </a:r>
            <a:br>
              <a:rPr lang="en-US" dirty="0" smtClean="0"/>
            </a:br>
            <a:r>
              <a:rPr lang="en-US" sz="4000" dirty="0" smtClean="0"/>
              <a:t>February 2011 until present 2.75 years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505866"/>
          <a:ext cx="8686800" cy="5083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60"/>
                <a:gridCol w="1737360"/>
                <a:gridCol w="1737360"/>
                <a:gridCol w="1737360"/>
                <a:gridCol w="1737360"/>
              </a:tblGrid>
              <a:tr h="221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Verdana"/>
                        </a:rPr>
                        <a:t>         Product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Verdana"/>
                        </a:rPr>
                        <a:t>Size in</a:t>
                      </a: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Verdana"/>
                        </a:rPr>
                        <a:t> </a:t>
                      </a:r>
                      <a:r>
                        <a:rPr lang="en-US" sz="1200" b="1" i="0" u="none" strike="noStrike" dirty="0" err="1" smtClean="0">
                          <a:solidFill>
                            <a:schemeClr val="tx1"/>
                          </a:solidFill>
                          <a:latin typeface="Verdana"/>
                        </a:rPr>
                        <a:t>tbytes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latin typeface="Verdana"/>
                        </a:rPr>
                        <a:t>   Count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Verdana"/>
                        </a:rPr>
                        <a:t>     </a:t>
                      </a:r>
                      <a:r>
                        <a:rPr lang="en-US" sz="1200" b="1" i="0" u="none" strike="noStrike" dirty="0" err="1">
                          <a:solidFill>
                            <a:schemeClr val="tx1"/>
                          </a:solidFill>
                          <a:latin typeface="Verdana"/>
                        </a:rPr>
                        <a:t>IPs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Verdana"/>
                        </a:rPr>
                        <a:t>Countries</a:t>
                      </a:r>
                    </a:p>
                  </a:txBody>
                  <a:tcPr marL="12700" marR="12700" marT="12700" marB="0" anchor="b"/>
                </a:tc>
              </a:tr>
              <a:tr h="221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Verdana"/>
                        </a:rPr>
                        <a:t> BACK_PROJECTION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Verdana"/>
                        </a:rPr>
                        <a:t>21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Verdana"/>
                        </a:rPr>
                        <a:t>38340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Verdana"/>
                        </a:rPr>
                        <a:t>4830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Verdana"/>
                        </a:rPr>
                        <a:t>96</a:t>
                      </a:r>
                    </a:p>
                  </a:txBody>
                  <a:tcPr marL="12700" marR="12700" marT="12700" marB="0" anchor="b"/>
                </a:tc>
              </a:tr>
              <a:tr h="221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Verdana"/>
                        </a:rPr>
                        <a:t>          BUNDLE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Verdana"/>
                        </a:rPr>
                        <a:t>91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Verdana"/>
                        </a:rPr>
                        <a:t>1045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Verdana"/>
                        </a:rPr>
                        <a:t>595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Verdana"/>
                        </a:rPr>
                        <a:t>56</a:t>
                      </a:r>
                    </a:p>
                  </a:txBody>
                  <a:tcPr marL="12700" marR="12700" marT="12700" marB="0" anchor="b"/>
                </a:tc>
              </a:tr>
              <a:tr h="221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Verdana"/>
                        </a:rPr>
                        <a:t>             CAL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Verdana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Verdana"/>
                        </a:rPr>
                        <a:t>144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Verdana"/>
                        </a:rPr>
                        <a:t>84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Verdana"/>
                        </a:rPr>
                        <a:t>28</a:t>
                      </a:r>
                    </a:p>
                  </a:txBody>
                  <a:tcPr marL="12700" marR="12700" marT="12700" marB="0" anchor="b"/>
                </a:tc>
              </a:tr>
              <a:tr h="221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Verdana"/>
                        </a:rPr>
                        <a:t>            EARS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Verdana"/>
                        </a:rPr>
                        <a:t>163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Verdana"/>
                        </a:rPr>
                        <a:t>277989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Verdana"/>
                        </a:rPr>
                        <a:t>3793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Verdana"/>
                        </a:rPr>
                        <a:t>106</a:t>
                      </a:r>
                    </a:p>
                  </a:txBody>
                  <a:tcPr marL="12700" marR="12700" marT="12700" marB="0" anchor="b"/>
                </a:tc>
              </a:tr>
              <a:tr h="221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Verdana"/>
                        </a:rPr>
                        <a:t>             EMC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Verdana"/>
                        </a:rPr>
                        <a:t>45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Verdana"/>
                        </a:rPr>
                        <a:t>64403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Verdana"/>
                        </a:rPr>
                        <a:t>9749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Verdana"/>
                        </a:rPr>
                        <a:t>178</a:t>
                      </a:r>
                    </a:p>
                  </a:txBody>
                  <a:tcPr marL="12700" marR="12700" marT="12700" marB="0" anchor="b"/>
                </a:tc>
              </a:tr>
              <a:tr h="221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Verdana"/>
                        </a:rPr>
                        <a:t>         EMERALD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Verdana"/>
                        </a:rPr>
                        <a:t>656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Verdana"/>
                        </a:rPr>
                        <a:t>610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Verdana"/>
                        </a:rPr>
                        <a:t>65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Verdana"/>
                        </a:rPr>
                        <a:t>18</a:t>
                      </a:r>
                    </a:p>
                  </a:txBody>
                  <a:tcPr marL="12700" marR="12700" marT="12700" marB="0" anchor="b"/>
                </a:tc>
              </a:tr>
              <a:tr h="221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Verdana"/>
                        </a:rPr>
                        <a:t>           EM_TF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Verdana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Verdana"/>
                        </a:rPr>
                        <a:t>2688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Verdana"/>
                        </a:rPr>
                        <a:t>131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Verdana"/>
                        </a:rPr>
                        <a:t>27</a:t>
                      </a:r>
                    </a:p>
                  </a:txBody>
                  <a:tcPr marL="12700" marR="12700" marT="12700" marB="0" anchor="b"/>
                </a:tc>
              </a:tr>
              <a:tr h="221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Verdana"/>
                        </a:rPr>
                        <a:t>              EP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Verdana"/>
                        </a:rPr>
                        <a:t>464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Verdana"/>
                        </a:rPr>
                        <a:t>981632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Verdana"/>
                        </a:rPr>
                        <a:t>10074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Verdana"/>
                        </a:rPr>
                        <a:t>116</a:t>
                      </a:r>
                    </a:p>
                  </a:txBody>
                  <a:tcPr marL="12700" marR="12700" marT="12700" marB="0" anchor="b"/>
                </a:tc>
              </a:tr>
              <a:tr h="221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Verdana"/>
                        </a:rPr>
                        <a:t> EQENERGY_BUNDLE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Verdana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Verdana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Verdana"/>
                        </a:rPr>
                        <a:t>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Verdana"/>
                        </a:rPr>
                        <a:t>3</a:t>
                      </a:r>
                    </a:p>
                  </a:txBody>
                  <a:tcPr marL="12700" marR="12700" marT="12700" marB="0" anchor="b"/>
                </a:tc>
              </a:tr>
              <a:tr h="221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Verdana"/>
                        </a:rPr>
                        <a:t>       EQ_ENERGY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Verdana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Verdana"/>
                        </a:rPr>
                        <a:t>6603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Verdana"/>
                        </a:rPr>
                        <a:t>117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Verdana"/>
                        </a:rPr>
                        <a:t>15</a:t>
                      </a:r>
                    </a:p>
                  </a:txBody>
                  <a:tcPr marL="12700" marR="12700" marT="12700" marB="0" anchor="b"/>
                </a:tc>
              </a:tr>
              <a:tr h="221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Verdana"/>
                        </a:rPr>
                        <a:t>  EVENT_BULLETIN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Verdana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Verdana"/>
                        </a:rPr>
                        <a:t>307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Verdana"/>
                        </a:rPr>
                        <a:t>158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Verdana"/>
                        </a:rPr>
                        <a:t>37</a:t>
                      </a:r>
                    </a:p>
                  </a:txBody>
                  <a:tcPr marL="12700" marR="12700" marT="12700" marB="0" anchor="b"/>
                </a:tc>
              </a:tr>
              <a:tr h="221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Verdana"/>
                        </a:rPr>
                        <a:t>       FILM_CHIP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Verdana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Verdana"/>
                        </a:rPr>
                        <a:t>389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Verdana"/>
                        </a:rPr>
                        <a:t>165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Verdana"/>
                        </a:rPr>
                        <a:t>36</a:t>
                      </a:r>
                    </a:p>
                  </a:txBody>
                  <a:tcPr marL="12700" marR="12700" marT="12700" marB="0" anchor="b"/>
                </a:tc>
              </a:tr>
              <a:tr h="221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Verdana"/>
                        </a:rPr>
                        <a:t>             GMV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Verdana"/>
                        </a:rPr>
                        <a:t>2,662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Verdana"/>
                        </a:rPr>
                        <a:t>245387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Verdana"/>
                        </a:rPr>
                        <a:t>62727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Verdana"/>
                        </a:rPr>
                        <a:t>168</a:t>
                      </a:r>
                    </a:p>
                  </a:txBody>
                  <a:tcPr marL="12700" marR="12700" marT="12700" marB="0" anchor="b"/>
                </a:tc>
              </a:tr>
              <a:tr h="221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Verdana"/>
                        </a:rPr>
                        <a:t>         GMV_C1C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Verdana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Verdana"/>
                        </a:rPr>
                        <a:t>234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Verdana"/>
                        </a:rPr>
                        <a:t>41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Verdana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</a:tr>
              <a:tr h="221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Verdana"/>
                        </a:rPr>
                        <a:t>INFRASOUND_EVENT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Verdana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Verdana"/>
                        </a:rPr>
                        <a:t>1776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Verdana"/>
                        </a:rPr>
                        <a:t>420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Verdana"/>
                        </a:rPr>
                        <a:t>40</a:t>
                      </a:r>
                    </a:p>
                  </a:txBody>
                  <a:tcPr marL="12700" marR="12700" marT="12700" marB="0" anchor="b"/>
                </a:tc>
              </a:tr>
              <a:tr h="221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Verdana"/>
                        </a:rPr>
                        <a:t>              MT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Verdana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Verdana"/>
                        </a:rPr>
                        <a:t>52935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Verdana"/>
                        </a:rPr>
                        <a:t>4305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Verdana"/>
                        </a:rPr>
                        <a:t>222</a:t>
                      </a:r>
                    </a:p>
                  </a:txBody>
                  <a:tcPr marL="12700" marR="12700" marT="12700" marB="0" anchor="b"/>
                </a:tc>
              </a:tr>
              <a:tr h="221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Verdana"/>
                        </a:rPr>
                        <a:t>          PDFPSD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Verdana"/>
                        </a:rPr>
                        <a:t>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Verdana"/>
                        </a:rPr>
                        <a:t>869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Verdana"/>
                        </a:rPr>
                        <a:t>20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Verdana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</a:tr>
              <a:tr h="221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Verdana"/>
                        </a:rPr>
                        <a:t>       SEISSOUND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Verdana"/>
                        </a:rPr>
                        <a:t>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Verdana"/>
                        </a:rPr>
                        <a:t>8440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Verdana"/>
                        </a:rPr>
                        <a:t>1797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Verdana"/>
                        </a:rPr>
                        <a:t>83</a:t>
                      </a:r>
                    </a:p>
                  </a:txBody>
                  <a:tcPr marL="12700" marR="12700" marT="12700" marB="0" anchor="b"/>
                </a:tc>
              </a:tr>
              <a:tr h="221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Verdana"/>
                        </a:rPr>
                        <a:t>  STATION_DIGEST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Verdana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Verdana"/>
                        </a:rPr>
                        <a:t>111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Verdana"/>
                        </a:rPr>
                        <a:t>65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Verdana"/>
                        </a:rPr>
                        <a:t>18</a:t>
                      </a:r>
                    </a:p>
                  </a:txBody>
                  <a:tcPr marL="12700" marR="12700" marT="12700" marB="0" anchor="b"/>
                </a:tc>
              </a:tr>
              <a:tr h="221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Verdana"/>
                        </a:rPr>
                        <a:t>             STF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Verdana"/>
                        </a:rPr>
                        <a:t>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Verdana"/>
                        </a:rPr>
                        <a:t>37199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Verdana"/>
                        </a:rPr>
                        <a:t>692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Verdana"/>
                        </a:rPr>
                        <a:t>43</a:t>
                      </a:r>
                    </a:p>
                  </a:txBody>
                  <a:tcPr marL="12700" marR="12700" marT="12700" marB="0" anchor="b"/>
                </a:tc>
              </a:tr>
              <a:tr h="221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Verdana"/>
                        </a:rPr>
                        <a:t>            TAID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Verdana"/>
                        </a:rPr>
                        <a:t>463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Verdana"/>
                        </a:rPr>
                        <a:t>119717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Verdana"/>
                        </a:rPr>
                        <a:t>2276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Verdana"/>
                        </a:rPr>
                        <a:t>76</a:t>
                      </a:r>
                    </a:p>
                  </a:txBody>
                  <a:tcPr marL="12700" marR="12700" marT="12700" marB="0" anchor="b"/>
                </a:tc>
              </a:tr>
              <a:tr h="221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Verdana"/>
                        </a:rPr>
                        <a:t>        WUSNOISE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Verdana"/>
                        </a:rPr>
                        <a:t>18,330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Verdana"/>
                        </a:rPr>
                        <a:t>20330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Verdana"/>
                        </a:rPr>
                        <a:t>732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latin typeface="Verdana"/>
                        </a:rPr>
                        <a:t>58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EarthCube &amp; COOPEUS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124325" y="3378200"/>
            <a:ext cx="1003300" cy="1079500"/>
          </a:xfrm>
          <a:prstGeom prst="ellipse">
            <a:avLst/>
          </a:prstGeom>
          <a:solidFill>
            <a:schemeClr val="accent1"/>
          </a:solidFill>
          <a:ln w="349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WS-BB </a:t>
            </a:r>
            <a:endParaRPr lang="en-US" dirty="0">
              <a:solidFill>
                <a:srgbClr val="000090"/>
              </a:solidFill>
            </a:endParaRPr>
          </a:p>
        </p:txBody>
      </p:sp>
      <p:grpSp>
        <p:nvGrpSpPr>
          <p:cNvPr id="3" name="Group 24"/>
          <p:cNvGrpSpPr/>
          <p:nvPr/>
        </p:nvGrpSpPr>
        <p:grpSpPr>
          <a:xfrm>
            <a:off x="2413000" y="2540000"/>
            <a:ext cx="4343400" cy="2832100"/>
            <a:chOff x="2413000" y="2540000"/>
            <a:chExt cx="4343400" cy="2832100"/>
          </a:xfrm>
          <a:solidFill>
            <a:srgbClr val="CCFFCC"/>
          </a:solidFill>
        </p:grpSpPr>
        <p:sp>
          <p:nvSpPr>
            <p:cNvPr id="6" name="Rectangle 5"/>
            <p:cNvSpPr/>
            <p:nvPr/>
          </p:nvSpPr>
          <p:spPr>
            <a:xfrm>
              <a:off x="3073400" y="2540000"/>
              <a:ext cx="1016000" cy="533400"/>
            </a:xfrm>
            <a:prstGeom prst="rect">
              <a:avLst/>
            </a:prstGeom>
            <a:solidFill>
              <a:schemeClr val="accent1"/>
            </a:solidFill>
            <a:ln w="349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0090"/>
                  </a:solidFill>
                </a:rPr>
                <a:t>IRIS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5092700" y="2540000"/>
              <a:ext cx="1016000" cy="533400"/>
            </a:xfrm>
            <a:prstGeom prst="rect">
              <a:avLst/>
            </a:prstGeom>
            <a:solidFill>
              <a:schemeClr val="accent1"/>
            </a:solidFill>
            <a:ln w="349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0090"/>
                  </a:solidFill>
                </a:rPr>
                <a:t>UNAVCO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413000" y="3689350"/>
              <a:ext cx="1016000" cy="533400"/>
            </a:xfrm>
            <a:prstGeom prst="rect">
              <a:avLst/>
            </a:prstGeom>
            <a:solidFill>
              <a:schemeClr val="accent1"/>
            </a:solidFill>
            <a:ln w="349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0090"/>
                  </a:solidFill>
                </a:rPr>
                <a:t>CUAHSI</a:t>
              </a:r>
            </a:p>
            <a:p>
              <a:pPr algn="ctr"/>
              <a:r>
                <a:rPr lang="en-US" sz="1600" dirty="0">
                  <a:solidFill>
                    <a:srgbClr val="000090"/>
                  </a:solidFill>
                </a:rPr>
                <a:t>SDSC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73400" y="4838700"/>
              <a:ext cx="1092200" cy="533400"/>
            </a:xfrm>
            <a:prstGeom prst="rect">
              <a:avLst/>
            </a:prstGeom>
            <a:solidFill>
              <a:schemeClr val="accent1"/>
            </a:solidFill>
            <a:ln w="349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0090"/>
                  </a:solidFill>
                </a:rPr>
                <a:t>Columbia</a:t>
              </a:r>
            </a:p>
            <a:p>
              <a:pPr algn="ctr"/>
              <a:r>
                <a:rPr lang="en-US" sz="1600" dirty="0">
                  <a:solidFill>
                    <a:srgbClr val="000090"/>
                  </a:solidFill>
                </a:rPr>
                <a:t>IEDA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372100" y="4838700"/>
              <a:ext cx="1016000" cy="533400"/>
            </a:xfrm>
            <a:prstGeom prst="rect">
              <a:avLst/>
            </a:prstGeom>
            <a:solidFill>
              <a:schemeClr val="accent1"/>
            </a:solidFill>
            <a:ln w="349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0090"/>
                  </a:solidFill>
                </a:rPr>
                <a:t>Unidata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740400" y="3689350"/>
              <a:ext cx="1016000" cy="533400"/>
            </a:xfrm>
            <a:prstGeom prst="rect">
              <a:avLst/>
            </a:prstGeom>
            <a:solidFill>
              <a:schemeClr val="accent1"/>
            </a:solidFill>
            <a:ln w="349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0090"/>
                  </a:solidFill>
                </a:rPr>
                <a:t>Caltech</a:t>
              </a:r>
            </a:p>
            <a:p>
              <a:pPr algn="ctr"/>
              <a:r>
                <a:rPr lang="en-US" sz="1600" dirty="0">
                  <a:solidFill>
                    <a:srgbClr val="000090"/>
                  </a:solidFill>
                </a:rPr>
                <a:t>GPlates</a:t>
              </a:r>
            </a:p>
          </p:txBody>
        </p:sp>
      </p:grpSp>
      <p:sp>
        <p:nvSpPr>
          <p:cNvPr id="13" name="Oval 12"/>
          <p:cNvSpPr/>
          <p:nvPr/>
        </p:nvSpPr>
        <p:spPr>
          <a:xfrm>
            <a:off x="4813300" y="5619353"/>
            <a:ext cx="1574800" cy="10795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CINERGY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947958" y="5619353"/>
            <a:ext cx="1620867" cy="10795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B-Cube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04900" y="2251869"/>
            <a:ext cx="1181100" cy="5667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GGP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8000" y="3191669"/>
            <a:ext cx="1181100" cy="5667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UTEP</a:t>
            </a:r>
          </a:p>
          <a:p>
            <a:pPr algn="ctr"/>
            <a:r>
              <a:rPr lang="en-US" dirty="0" smtClean="0">
                <a:solidFill>
                  <a:srgbClr val="000090"/>
                </a:solidFill>
              </a:rPr>
              <a:t>Gravity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0700" y="4131469"/>
            <a:ext cx="1181100" cy="5667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Inter</a:t>
            </a:r>
          </a:p>
          <a:p>
            <a:pPr algn="ctr"/>
            <a:r>
              <a:rPr lang="en-US" dirty="0" smtClean="0">
                <a:solidFill>
                  <a:srgbClr val="000090"/>
                </a:solidFill>
              </a:rPr>
              <a:t>Magnet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43000" y="5071269"/>
            <a:ext cx="1181100" cy="5667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Structural</a:t>
            </a:r>
          </a:p>
          <a:p>
            <a:pPr algn="ctr"/>
            <a:r>
              <a:rPr lang="en-US" dirty="0" smtClean="0">
                <a:solidFill>
                  <a:srgbClr val="000090"/>
                </a:solidFill>
              </a:rPr>
              <a:t>Geology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81800" y="2251869"/>
            <a:ext cx="1181100" cy="5667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NEON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391400" y="3191669"/>
            <a:ext cx="1181100" cy="5667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NGDC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404100" y="4131469"/>
            <a:ext cx="1181100" cy="5667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OOI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19899" y="5071269"/>
            <a:ext cx="1396503" cy="5667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WOVODAT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933824" y="1578769"/>
            <a:ext cx="1311275" cy="533400"/>
          </a:xfrm>
          <a:prstGeom prst="rect">
            <a:avLst/>
          </a:prstGeom>
          <a:solidFill>
            <a:schemeClr val="accent1"/>
          </a:solidFill>
          <a:ln w="349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90"/>
                </a:solidFill>
              </a:rPr>
              <a:t>RAMADDA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72100" y="1578769"/>
            <a:ext cx="1505540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Long Tail Data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04" y="0"/>
            <a:ext cx="8229600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Quack-like single metric plots</a:t>
            </a:r>
            <a:br>
              <a:rPr lang="en-US" dirty="0" smtClean="0"/>
            </a:br>
            <a:r>
              <a:rPr lang="en-US" sz="2222" dirty="0" smtClean="0"/>
              <a:t>showing 3 months of data below but time span is user determined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48" y="1625599"/>
            <a:ext cx="4277656" cy="47074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2803" y="1625600"/>
            <a:ext cx="4256403" cy="4707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MUSTANG Quality Control System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statistical distribution of a given metric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2604"/>
            <a:ext cx="2925614" cy="32127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7188" y="1689613"/>
            <a:ext cx="4879612" cy="492824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rot="10800000">
            <a:off x="2308958" y="2435135"/>
            <a:ext cx="1836672" cy="57729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V="1">
            <a:off x="1805050" y="4135618"/>
            <a:ext cx="2844488" cy="18366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services</a:t>
            </a:r>
          </a:p>
          <a:p>
            <a:r>
              <a:rPr lang="en-US" dirty="0" smtClean="0"/>
              <a:t>Product Levels</a:t>
            </a:r>
          </a:p>
          <a:p>
            <a:pPr lvl="1"/>
            <a:r>
              <a:rPr lang="en-US" dirty="0" smtClean="0"/>
              <a:t>Time series</a:t>
            </a:r>
          </a:p>
          <a:p>
            <a:pPr lvl="1"/>
            <a:r>
              <a:rPr lang="en-US" dirty="0" smtClean="0"/>
              <a:t>Derived Products</a:t>
            </a:r>
          </a:p>
          <a:p>
            <a:r>
              <a:rPr lang="en-US" dirty="0" smtClean="0"/>
              <a:t>EarthCube and COOPEUS</a:t>
            </a:r>
          </a:p>
          <a:p>
            <a:r>
              <a:rPr lang="en-US" dirty="0" smtClean="0"/>
              <a:t>Quality Assessment of Seismic Data</a:t>
            </a:r>
          </a:p>
          <a:p>
            <a:pPr lvl="1"/>
            <a:r>
              <a:rPr lang="en-US" dirty="0" smtClean="0"/>
              <a:t>Research Ready Data Sets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261820" y="155448"/>
            <a:ext cx="8686800" cy="1252728"/>
          </a:xfrm>
        </p:spPr>
        <p:txBody>
          <a:bodyPr>
            <a:noAutofit/>
          </a:bodyPr>
          <a:lstStyle/>
          <a:p>
            <a:r>
              <a:rPr lang="en-US" sz="4000" dirty="0" smtClean="0"/>
              <a:t>The  DMC Archive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~1/4 </a:t>
            </a:r>
            <a:r>
              <a:rPr lang="en-US" sz="3200" dirty="0" err="1" smtClean="0"/>
              <a:t>petabyte</a:t>
            </a:r>
            <a:r>
              <a:rPr lang="en-US" sz="3200" dirty="0" smtClean="0"/>
              <a:t> growing at 50 </a:t>
            </a:r>
            <a:r>
              <a:rPr lang="en-US" sz="3200" dirty="0" err="1" smtClean="0"/>
              <a:t>tbytes</a:t>
            </a:r>
            <a:r>
              <a:rPr lang="en-US" sz="3200" dirty="0" smtClean="0"/>
              <a:t>/year</a:t>
            </a:r>
            <a:endParaRPr lang="en-US" sz="3200" dirty="0"/>
          </a:p>
        </p:txBody>
      </p:sp>
      <p:pic>
        <p:nvPicPr>
          <p:cNvPr id="4" name="Picture 3" descr="Archiv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34470" y="851234"/>
            <a:ext cx="887505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708831"/>
            <a:ext cx="3979334" cy="486833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b="1" dirty="0" smtClean="0"/>
              <a:t>Raw Waveforms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</a:t>
            </a:r>
            <a:r>
              <a:rPr lang="en-US" dirty="0" err="1" smtClean="0"/>
              <a:t>fdsnws</a:t>
            </a:r>
            <a:r>
              <a:rPr lang="en-US" dirty="0" smtClean="0"/>
              <a:t>-dataselect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b="1" dirty="0" smtClean="0"/>
              <a:t>Metadata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</a:t>
            </a:r>
            <a:r>
              <a:rPr lang="en-US" dirty="0" err="1" smtClean="0"/>
              <a:t>fdsn</a:t>
            </a:r>
            <a:r>
              <a:rPr lang="en-US" dirty="0" smtClean="0"/>
              <a:t>-station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</a:t>
            </a:r>
            <a:r>
              <a:rPr lang="en-US" dirty="0" err="1" smtClean="0"/>
              <a:t>irisws-sacpz</a:t>
            </a: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</a:t>
            </a:r>
            <a:r>
              <a:rPr lang="en-US" dirty="0" err="1" smtClean="0"/>
              <a:t>irisws-resp</a:t>
            </a:r>
            <a:endParaRPr lang="en-US" dirty="0" smtClean="0"/>
          </a:p>
          <a:p>
            <a:pPr lvl="0">
              <a:buNone/>
              <a:defRPr/>
            </a:pPr>
            <a:r>
              <a:rPr lang="en-US" b="1" dirty="0"/>
              <a:t>Event information</a:t>
            </a:r>
          </a:p>
          <a:p>
            <a:pPr lvl="0">
              <a:spcAft>
                <a:spcPts val="1200"/>
              </a:spcAft>
              <a:buNone/>
              <a:defRPr/>
            </a:pPr>
            <a:r>
              <a:rPr lang="en-US" dirty="0"/>
              <a:t>	</a:t>
            </a:r>
            <a:r>
              <a:rPr lang="en-US" dirty="0" err="1" smtClean="0"/>
              <a:t>fdsnws</a:t>
            </a:r>
            <a:r>
              <a:rPr lang="en-US" dirty="0"/>
              <a:t>-</a:t>
            </a:r>
            <a:r>
              <a:rPr lang="en-US" dirty="0" smtClean="0"/>
              <a:t>event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1102" y="73601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and information available via  web services</a:t>
            </a:r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444999" y="1777547"/>
            <a:ext cx="4494443" cy="4868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72273"/>
                </a:solidFill>
                <a:effectLst/>
                <a:uLnTx/>
                <a:uFillTx/>
                <a:latin typeface="Eurostile"/>
                <a:ea typeface="+mn-ea"/>
                <a:cs typeface="Eurostile"/>
              </a:rPr>
              <a:t>Processing &amp; Calculation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72273"/>
                </a:solidFill>
                <a:effectLst/>
                <a:uLnTx/>
                <a:uFillTx/>
                <a:latin typeface="Eurostile"/>
                <a:ea typeface="+mn-ea"/>
                <a:cs typeface="Eurostile"/>
              </a:rPr>
              <a:t>	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72273"/>
                </a:solidFill>
                <a:effectLst/>
                <a:uLnTx/>
                <a:uFillTx/>
                <a:latin typeface="Eurostile"/>
                <a:ea typeface="+mn-ea"/>
                <a:cs typeface="Eurostile"/>
              </a:rPr>
              <a:t>irisws-timeseries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272273"/>
              </a:solidFill>
              <a:effectLst/>
              <a:uLnTx/>
              <a:uFillTx/>
              <a:latin typeface="Eurostile"/>
              <a:ea typeface="+mn-ea"/>
              <a:cs typeface="Eurostile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buClrTx/>
              <a:buSzTx/>
              <a:buFont typeface="Arial"/>
              <a:buNone/>
              <a:tabLst/>
              <a:defRPr/>
            </a:pPr>
            <a:r>
              <a:rPr lang="en-US" sz="2400" dirty="0" smtClean="0">
                <a:solidFill>
                  <a:srgbClr val="272273"/>
                </a:solidFill>
                <a:latin typeface="Eurostile"/>
                <a:cs typeface="Eurostile"/>
              </a:rPr>
              <a:t>		</a:t>
            </a:r>
            <a:r>
              <a:rPr lang="en-US" dirty="0" smtClean="0">
                <a:solidFill>
                  <a:srgbClr val="272273"/>
                </a:solidFill>
                <a:latin typeface="Eurostile"/>
                <a:cs typeface="Eurostile"/>
              </a:rPr>
              <a:t>* Simple DSP &amp; conversion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400" dirty="0" smtClean="0">
                <a:solidFill>
                  <a:srgbClr val="272273"/>
                </a:solidFill>
                <a:latin typeface="Eurostile"/>
                <a:cs typeface="Eurostile"/>
              </a:rPr>
              <a:t>	</a:t>
            </a:r>
            <a:r>
              <a:rPr lang="en-US" sz="2400" dirty="0" err="1" smtClean="0">
                <a:solidFill>
                  <a:srgbClr val="272273"/>
                </a:solidFill>
                <a:latin typeface="Eurostile"/>
                <a:cs typeface="Eurostile"/>
              </a:rPr>
              <a:t>irisws</a:t>
            </a:r>
            <a:r>
              <a:rPr lang="en-US" sz="2400" dirty="0" smtClean="0">
                <a:solidFill>
                  <a:srgbClr val="272273"/>
                </a:solidFill>
                <a:latin typeface="Eurostile"/>
                <a:cs typeface="Eurostile"/>
              </a:rPr>
              <a:t>-rotation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400" dirty="0">
                <a:solidFill>
                  <a:srgbClr val="272273"/>
                </a:solidFill>
                <a:latin typeface="Eurostile"/>
                <a:cs typeface="Eurostile"/>
              </a:rPr>
              <a:t>	</a:t>
            </a:r>
            <a:r>
              <a:rPr lang="en-US" sz="2400" dirty="0" smtClean="0">
                <a:solidFill>
                  <a:srgbClr val="272273"/>
                </a:solidFill>
                <a:latin typeface="Eurostile"/>
                <a:cs typeface="Eurostile"/>
              </a:rPr>
              <a:t>  </a:t>
            </a:r>
            <a:r>
              <a:rPr lang="en-US" dirty="0" smtClean="0">
                <a:solidFill>
                  <a:srgbClr val="272273"/>
                </a:solidFill>
                <a:latin typeface="Eurostile"/>
                <a:cs typeface="Eurostile"/>
              </a:rPr>
              <a:t>* returns rotated seismograms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400" dirty="0">
                <a:solidFill>
                  <a:srgbClr val="272273"/>
                </a:solidFill>
                <a:latin typeface="Eurostile"/>
                <a:cs typeface="Eurostile"/>
              </a:rPr>
              <a:t>	</a:t>
            </a:r>
            <a:r>
              <a:rPr lang="en-US" sz="2400" dirty="0" err="1" smtClean="0">
                <a:solidFill>
                  <a:srgbClr val="272273"/>
                </a:solidFill>
                <a:latin typeface="Eurostile"/>
                <a:cs typeface="Eurostile"/>
              </a:rPr>
              <a:t>irisws-traveltime</a:t>
            </a:r>
            <a:endParaRPr lang="en-US" sz="2400" dirty="0" smtClean="0">
              <a:solidFill>
                <a:srgbClr val="272273"/>
              </a:solidFill>
              <a:latin typeface="Eurostile"/>
              <a:cs typeface="Eurostile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400" dirty="0" smtClean="0">
                <a:solidFill>
                  <a:srgbClr val="272273"/>
                </a:solidFill>
                <a:latin typeface="Eurostile"/>
                <a:cs typeface="Eurostile"/>
              </a:rPr>
              <a:t>	</a:t>
            </a:r>
            <a:r>
              <a:rPr lang="en-US" sz="2400" dirty="0" err="1" smtClean="0">
                <a:solidFill>
                  <a:srgbClr val="272273"/>
                </a:solidFill>
                <a:latin typeface="Eurostile"/>
                <a:cs typeface="Eurostile"/>
              </a:rPr>
              <a:t>irisws-distaz</a:t>
            </a:r>
            <a:endParaRPr lang="en-US" sz="2400" dirty="0" smtClean="0">
              <a:solidFill>
                <a:srgbClr val="272273"/>
              </a:solidFill>
              <a:latin typeface="Eurostile"/>
              <a:cs typeface="Eurostile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400" dirty="0" smtClean="0">
                <a:solidFill>
                  <a:srgbClr val="272273"/>
                </a:solidFill>
                <a:latin typeface="Eurostile"/>
                <a:cs typeface="Eurostile"/>
              </a:rPr>
              <a:t>	</a:t>
            </a:r>
            <a:r>
              <a:rPr lang="en-US" sz="2400" dirty="0" err="1" smtClean="0">
                <a:solidFill>
                  <a:srgbClr val="272273"/>
                </a:solidFill>
                <a:latin typeface="Eurostile"/>
                <a:cs typeface="Eurostile"/>
              </a:rPr>
              <a:t>irisws-flinnengdahl</a:t>
            </a:r>
            <a:endParaRPr lang="en-US" sz="2400" dirty="0" smtClean="0">
              <a:solidFill>
                <a:srgbClr val="272273"/>
              </a:solidFill>
              <a:latin typeface="Eurostile"/>
              <a:cs typeface="Eurostile"/>
            </a:endParaRPr>
          </a:p>
          <a:p>
            <a:pPr marL="342900" lvl="0" indent="-342900">
              <a:spcBef>
                <a:spcPct val="20000"/>
              </a:spcBef>
              <a:spcAft>
                <a:spcPts val="1200"/>
              </a:spcAft>
              <a:defRPr/>
            </a:pPr>
            <a:r>
              <a:rPr lang="en-US" sz="2400" dirty="0" smtClean="0">
                <a:latin typeface="Eurostile"/>
                <a:cs typeface="Eurostile"/>
              </a:rPr>
              <a:t>	</a:t>
            </a:r>
            <a:r>
              <a:rPr lang="en-US" sz="2400" dirty="0" err="1" smtClean="0">
                <a:latin typeface="Eurostile"/>
                <a:cs typeface="Eurostile"/>
              </a:rPr>
              <a:t>irisws-evalresp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272273"/>
              </a:solidFill>
              <a:effectLst/>
              <a:uLnTx/>
              <a:uFillTx/>
              <a:latin typeface="Eurostile"/>
              <a:ea typeface="+mn-ea"/>
              <a:cs typeface="Eurostil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6319339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Eurostile"/>
                <a:cs typeface="Eurostile"/>
              </a:rPr>
              <a:t>http://</a:t>
            </a:r>
            <a:r>
              <a:rPr lang="en-US" sz="2400" b="1" dirty="0" err="1" smtClean="0">
                <a:latin typeface="Eurostile"/>
                <a:cs typeface="Eurostile"/>
              </a:rPr>
              <a:t>service.iris.edu</a:t>
            </a:r>
            <a:endParaRPr lang="en-US" sz="2400" b="1" dirty="0">
              <a:latin typeface="Eurostile"/>
              <a:cs typeface="Eurostile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197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487960"/>
            <a:ext cx="8686801" cy="5494837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en-US" dirty="0" smtClean="0"/>
              <a:t>via URL Builders</a:t>
            </a:r>
          </a:p>
          <a:p>
            <a:pPr lvl="1">
              <a:buNone/>
            </a:pPr>
            <a:r>
              <a:rPr lang="en-US" dirty="0" smtClean="0"/>
              <a:t>Use a browser to explore the services</a:t>
            </a:r>
          </a:p>
          <a:p>
            <a:pPr>
              <a:buFontTx/>
              <a:buChar char="-"/>
            </a:pPr>
            <a:r>
              <a:rPr lang="en-US" dirty="0" smtClean="0"/>
              <a:t>via HTTP clients, such as </a:t>
            </a:r>
            <a:r>
              <a:rPr lang="en-US" dirty="0" err="1" smtClean="0"/>
              <a:t>wget</a:t>
            </a:r>
            <a:r>
              <a:rPr lang="en-US" dirty="0" smtClean="0"/>
              <a:t>, curl, etc</a:t>
            </a:r>
          </a:p>
          <a:p>
            <a:pPr lvl="1">
              <a:buNone/>
            </a:pPr>
            <a:r>
              <a:rPr lang="en-US" dirty="0" smtClean="0"/>
              <a:t>These often are already on many systems</a:t>
            </a:r>
          </a:p>
          <a:p>
            <a:pPr>
              <a:buFontTx/>
              <a:buChar char="-"/>
            </a:pPr>
            <a:r>
              <a:rPr lang="en-US" dirty="0" smtClean="0"/>
              <a:t>via DMC-provided tools:</a:t>
            </a:r>
          </a:p>
          <a:p>
            <a:pPr lvl="1">
              <a:buFontTx/>
              <a:buChar char="-"/>
            </a:pPr>
            <a:r>
              <a:rPr lang="en-US" dirty="0" smtClean="0"/>
              <a:t>command line: Fetch family of Perl scripts</a:t>
            </a:r>
          </a:p>
          <a:p>
            <a:pPr lvl="1">
              <a:buFontTx/>
              <a:buChar char="-"/>
            </a:pPr>
            <a:r>
              <a:rPr lang="en-US" dirty="0" smtClean="0"/>
              <a:t>Java: IRIS Java Web Service Library (IRIS-WS library) </a:t>
            </a:r>
          </a:p>
          <a:p>
            <a:pPr lvl="1">
              <a:buFontTx/>
              <a:buChar char="-"/>
            </a:pPr>
            <a:r>
              <a:rPr lang="en-US" dirty="0" smtClean="0"/>
              <a:t>MATLAB: IRIS-WS library, </a:t>
            </a:r>
            <a:r>
              <a:rPr lang="en-US" dirty="0" err="1" smtClean="0"/>
              <a:t>irisFetch.m</a:t>
            </a:r>
            <a:endParaRPr lang="en-US" dirty="0" smtClean="0"/>
          </a:p>
          <a:p>
            <a:pPr lvl="1">
              <a:buFontTx/>
              <a:buChar char="-"/>
            </a:pPr>
            <a:r>
              <a:rPr lang="en-US" dirty="0" smtClean="0"/>
              <a:t>JWEED desktop application for event oriented data access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Other solutions:</a:t>
            </a:r>
          </a:p>
          <a:p>
            <a:pPr lvl="1">
              <a:buFontTx/>
              <a:buChar char="-"/>
            </a:pPr>
            <a:r>
              <a:rPr lang="en-US" dirty="0" err="1" smtClean="0"/>
              <a:t>ObsPy</a:t>
            </a:r>
            <a:r>
              <a:rPr lang="en-US" dirty="0" smtClean="0"/>
              <a:t> (Python), Waveform Suite, EMERALD, </a:t>
            </a:r>
            <a:r>
              <a:rPr lang="en-US" dirty="0" err="1" smtClean="0"/>
              <a:t>SeisFile</a:t>
            </a:r>
            <a:r>
              <a:rPr lang="en-US" dirty="0" smtClean="0"/>
              <a:t>, etc.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6526" y="-4799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request data from IRIS web services?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197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859291"/>
            <a:ext cx="8305801" cy="54026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Each web service contains documentation at it’s “root” page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</a:t>
            </a:r>
            <a:endParaRPr lang="en-US" dirty="0"/>
          </a:p>
        </p:txBody>
      </p:sp>
      <p:pic>
        <p:nvPicPr>
          <p:cNvPr id="6" name="Picture 5" descr="WS-doc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013624" y="1399560"/>
            <a:ext cx="7104537" cy="304160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8" name="Picture 7" descr="WS-doc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013623" y="4585259"/>
            <a:ext cx="7104537" cy="326183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197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Web Services gaining </a:t>
            </a:r>
            <a:r>
              <a:rPr lang="en-US" dirty="0" err="1" smtClean="0"/>
              <a:t>acceeptance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556" dirty="0" smtClean="0"/>
              <a:t>over a wide number of users</a:t>
            </a:r>
            <a:endParaRPr lang="en-US" dirty="0"/>
          </a:p>
        </p:txBody>
      </p:sp>
      <p:pic>
        <p:nvPicPr>
          <p:cNvPr id="6" name="Content Placeholder 5" descr="WS-distinctIPs.pdf"/>
          <p:cNvPicPr>
            <a:picLocks noGrp="1" noChangeAspect="1"/>
          </p:cNvPicPr>
          <p:nvPr>
            <p:ph idx="1"/>
          </p:nvPr>
        </p:nvPicPr>
        <mc:AlternateContent xmlns:ma="http://schemas.microsoft.com/office/mac/drawingml/2008/main">
          <mc:Choice Requires="ma">
            <p:blipFill>
              <a:blip r:embed="rId2"/>
              <a:srcRect t="-11423" b="-11423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rcRect t="-11423" b="-11423"/>
              <a:stretch>
                <a:fillRect/>
              </a:stretch>
            </p:blipFill>
          </mc:Fallback>
        </mc:AlternateContent>
        <p:spPr/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large number of different clients have adopted IRIS Web Services</a:t>
            </a:r>
            <a:endParaRPr lang="en-US" dirty="0"/>
          </a:p>
        </p:txBody>
      </p:sp>
      <p:pic>
        <p:nvPicPr>
          <p:cNvPr id="4" name="Content Placeholder 3" descr="WS-clients-byIPs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18138" r="-18138"/>
              <a:stretch>
                <a:fillRect/>
              </a:stretch>
            </p:blipFill>
          </mc:Choice>
          <mc:Fallback>
            <p:blipFill>
              <a:blip r:embed="rId3"/>
              <a:srcRect l="-18138" r="-18138"/>
              <a:stretch>
                <a:fillRect/>
              </a:stretch>
            </p:blipFill>
          </mc:Fallback>
        </mc:AlternateContent>
        <p:spPr>
          <a:xfrm>
            <a:off x="457199" y="1596337"/>
            <a:ext cx="8882571" cy="499262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400800" y="1993900"/>
            <a:ext cx="1981200" cy="3733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600">
                <a:solidFill>
                  <a:srgbClr val="800000"/>
                </a:solidFill>
              </a:rPr>
              <a:t>LEVEL 4</a:t>
            </a:r>
          </a:p>
          <a:p>
            <a:r>
              <a:rPr lang="en-US" sz="1600">
                <a:solidFill>
                  <a:srgbClr val="800000"/>
                </a:solidFill>
              </a:rPr>
              <a:t>Integrated Research Products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953000" y="2832100"/>
            <a:ext cx="3429000" cy="2895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600">
                <a:solidFill>
                  <a:srgbClr val="800000"/>
                </a:solidFill>
              </a:rPr>
              <a:t>LEVEL 3</a:t>
            </a:r>
          </a:p>
          <a:p>
            <a:r>
              <a:rPr lang="en-US" sz="1600">
                <a:solidFill>
                  <a:srgbClr val="800000"/>
                </a:solidFill>
              </a:rPr>
              <a:t>Seismological Research Products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581400" y="3541713"/>
            <a:ext cx="4800600" cy="21859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600" dirty="0">
                <a:solidFill>
                  <a:srgbClr val="800000"/>
                </a:solidFill>
              </a:rPr>
              <a:t>LEVEL 2</a:t>
            </a:r>
          </a:p>
          <a:p>
            <a:r>
              <a:rPr lang="en-US" sz="1600" dirty="0">
                <a:solidFill>
                  <a:srgbClr val="800000"/>
                </a:solidFill>
              </a:rPr>
              <a:t>Derived Information</a:t>
            </a:r>
          </a:p>
          <a:p>
            <a:r>
              <a:rPr lang="en-US" sz="1600" dirty="0">
                <a:solidFill>
                  <a:srgbClr val="800000"/>
                </a:solidFill>
              </a:rPr>
              <a:t>Standard Processing</a:t>
            </a:r>
          </a:p>
        </p:txBody>
      </p:sp>
      <p:sp>
        <p:nvSpPr>
          <p:cNvPr id="15365" name="Title 20"/>
          <p:cNvSpPr>
            <a:spLocks noGrp="1"/>
          </p:cNvSpPr>
          <p:nvPr>
            <p:ph type="title"/>
          </p:nvPr>
        </p:nvSpPr>
        <p:spPr>
          <a:xfrm>
            <a:off x="76200" y="114300"/>
            <a:ext cx="8229600" cy="639763"/>
          </a:xfrm>
        </p:spPr>
        <p:txBody>
          <a:bodyPr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  <a:ea typeface="+mj-ea"/>
                <a:cs typeface="+mj-cs"/>
              </a:rPr>
              <a:t>Product Levels  </a:t>
            </a:r>
            <a:br>
              <a:rPr lang="en-US" dirty="0" smtClean="0">
                <a:solidFill>
                  <a:srgbClr val="FFFF00"/>
                </a:solidFill>
                <a:ea typeface="+mj-ea"/>
                <a:cs typeface="+mj-cs"/>
              </a:rPr>
            </a:br>
            <a:r>
              <a:rPr lang="en-US" sz="2222" dirty="0" smtClean="0">
                <a:solidFill>
                  <a:srgbClr val="FFFF00"/>
                </a:solidFill>
                <a:ea typeface="+mj-ea"/>
                <a:cs typeface="+mj-cs"/>
              </a:rPr>
              <a:t>Adapted from National Research Council Committee on Data Management and Computation (CODMAC)</a:t>
            </a:r>
            <a:endParaRPr lang="en-US" dirty="0" smtClean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19462" name="Footer Placeholder 1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9463" name="Slide Number Placeholder 1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048A3041-7102-E641-A046-26D75EE9ECCB}" type="slidenum">
              <a:rPr lang="en-US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/>
              <a:t>9</a:t>
            </a:fld>
            <a:endParaRPr lang="en-US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9464" name="Text Box 4"/>
          <p:cNvSpPr txBox="1">
            <a:spLocks noChangeArrowheads="1"/>
          </p:cNvSpPr>
          <p:nvPr/>
        </p:nvSpPr>
        <p:spPr bwMode="auto">
          <a:xfrm>
            <a:off x="304800" y="1203325"/>
            <a:ext cx="7848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57400" y="4402138"/>
            <a:ext cx="6324600" cy="1325562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600" dirty="0">
                <a:solidFill>
                  <a:srgbClr val="800000"/>
                </a:solidFill>
              </a:rPr>
              <a:t>LEVEL 1</a:t>
            </a:r>
          </a:p>
          <a:p>
            <a:r>
              <a:rPr lang="en-US" sz="1600" dirty="0">
                <a:solidFill>
                  <a:srgbClr val="800000"/>
                </a:solidFill>
              </a:rPr>
              <a:t>Quality Controlled Data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5800" y="5065713"/>
            <a:ext cx="7696200" cy="661987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600" dirty="0">
                <a:solidFill>
                  <a:srgbClr val="800000"/>
                </a:solidFill>
              </a:rPr>
              <a:t>LEVEL 0</a:t>
            </a:r>
          </a:p>
          <a:p>
            <a:r>
              <a:rPr lang="en-US" sz="1600" dirty="0">
                <a:solidFill>
                  <a:srgbClr val="800000"/>
                </a:solidFill>
              </a:rPr>
              <a:t>Raw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1" grpId="0" animBg="1"/>
      <p:bldP spid="10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7.7|26.5|33|58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99</TotalTime>
  <Words>579</Words>
  <Application>Microsoft Macintosh PowerPoint</Application>
  <PresentationFormat>On-screen Show (4:3)</PresentationFormat>
  <Paragraphs>212</Paragraphs>
  <Slides>15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Module</vt:lpstr>
      <vt:lpstr>EarthScope: Cyberinfrastructure to Access USArray Data Products and Services</vt:lpstr>
      <vt:lpstr>Overview</vt:lpstr>
      <vt:lpstr>The  DMC Archive  ~1/4 petabyte growing at 50 tbytes/year</vt:lpstr>
      <vt:lpstr>Data and information available via  web services</vt:lpstr>
      <vt:lpstr>How to request data from IRIS web services?</vt:lpstr>
      <vt:lpstr>Documentation</vt:lpstr>
      <vt:lpstr>Web Services gaining acceeptance over a wide number of users</vt:lpstr>
      <vt:lpstr>A large number of different clients have adopted IRIS Web Services</vt:lpstr>
      <vt:lpstr>Product Levels   Adapted from National Research Council Committee on Data Management and Computation (CODMAC)</vt:lpstr>
      <vt:lpstr>Products from IRIS http://www.iris.edu/dms/products/</vt:lpstr>
      <vt:lpstr>Slide 11</vt:lpstr>
      <vt:lpstr>Products have an active use February 2011 until present 2.75 years</vt:lpstr>
      <vt:lpstr>EarthCube &amp; COOPEUS</vt:lpstr>
      <vt:lpstr>Quack-like single metric plots showing 3 months of data below but time span is user determined</vt:lpstr>
      <vt:lpstr>MUSTANG Quality Control System statistical distribution of a given metric </vt:lpstr>
    </vt:vector>
  </TitlesOfParts>
  <Company>IRIS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EarthScope: Cyberinfrastructure to Access USArray Data Products and Services</dc:title>
  <dc:creator>Tim Ahern</dc:creator>
  <cp:lastModifiedBy>Tim Ahern</cp:lastModifiedBy>
  <cp:revision>14</cp:revision>
  <dcterms:created xsi:type="dcterms:W3CDTF">2013-12-09T22:58:18Z</dcterms:created>
  <dcterms:modified xsi:type="dcterms:W3CDTF">2013-12-09T23:01:42Z</dcterms:modified>
</cp:coreProperties>
</file>