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9C21-5DA6-4D8B-9D12-D1DCCA1D17CD}" type="datetimeFigureOut">
              <a:rPr lang="ko-KR" altLang="en-US" smtClean="0"/>
              <a:pPr/>
              <a:t>2012-01-11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EB6C-80E4-4986-A19A-3ADEBA7FA5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Seismic networks in South Korea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Recent Seismicity in Korea</a:t>
            </a:r>
            <a:endParaRPr lang="ko-KR" altLang="en-US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2" cstate="print"/>
          <a:srcRect l="22871" t="16516" r="34151" b="3458"/>
          <a:stretch>
            <a:fillRect/>
          </a:stretch>
        </p:blipFill>
        <p:spPr bwMode="auto">
          <a:xfrm>
            <a:off x="4716016" y="1341140"/>
            <a:ext cx="36306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그림 58" descr="cur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024336" cy="235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75" descr="current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2966342" cy="20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Historical </a:t>
            </a:r>
            <a:r>
              <a:rPr lang="en-US" altLang="ko-KR" dirty="0" smtClean="0"/>
              <a:t>Seismicity in Korea</a:t>
            </a:r>
            <a:endParaRPr lang="ko-KR" altLang="en-US" dirty="0"/>
          </a:p>
        </p:txBody>
      </p:sp>
      <p:pic>
        <p:nvPicPr>
          <p:cNvPr id="11" name="Picture 15" descr="EMB00001228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348880"/>
            <a:ext cx="4392613" cy="3267199"/>
          </a:xfrm>
          <a:prstGeom prst="rect">
            <a:avLst/>
          </a:prstGeom>
          <a:noFill/>
        </p:spPr>
      </p:pic>
      <p:pic>
        <p:nvPicPr>
          <p:cNvPr id="12" name="Picture 16" descr="maphisorical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1265510"/>
            <a:ext cx="3486150" cy="540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arthquake_img.jpg"/>
          <p:cNvPicPr>
            <a:picLocks noChangeAspect="1"/>
          </p:cNvPicPr>
          <p:nvPr/>
        </p:nvPicPr>
        <p:blipFill>
          <a:blip r:embed="rId2" cstate="print"/>
          <a:srcRect t="3175"/>
          <a:stretch>
            <a:fillRect/>
          </a:stretch>
        </p:blipFill>
        <p:spPr>
          <a:xfrm>
            <a:off x="179512" y="1095375"/>
            <a:ext cx="5060382" cy="56906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KMA </a:t>
            </a:r>
            <a:r>
              <a:rPr lang="en-US" altLang="ko-KR" sz="2800" dirty="0" smtClean="0"/>
              <a:t>(Korea Meteorological Administration)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556792"/>
            <a:ext cx="411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2011/01/01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- 113 seismic stations are operating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508104" y="2636912"/>
            <a:ext cx="144016" cy="1440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24128" y="249289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STS-1 + ES-T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5020" y="24928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5508104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24128" y="2924944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STS-2 + ES-T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00392" y="2924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3356992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CMG3TB + ES-DH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5020" y="33569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378904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SS-1/CMG40T + ES-T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55020" y="378904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31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428380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OBS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55020" y="42838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ES-T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55020" y="47251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62</a:t>
            </a:r>
            <a:endParaRPr lang="ko-KR" altLang="en-US" dirty="0"/>
          </a:p>
        </p:txBody>
      </p:sp>
      <p:sp>
        <p:nvSpPr>
          <p:cNvPr id="24" name="다이아몬드 23"/>
          <p:cNvSpPr/>
          <p:nvPr/>
        </p:nvSpPr>
        <p:spPr>
          <a:xfrm>
            <a:off x="5476874" y="3472432"/>
            <a:ext cx="172591" cy="172591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498579" y="3933056"/>
            <a:ext cx="144016" cy="1440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498579" y="4396021"/>
            <a:ext cx="144016" cy="144016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>
            <a:off x="5508104" y="4869160"/>
            <a:ext cx="144016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076056" y="6372036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(from KMA)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36096" y="5373216"/>
            <a:ext cx="349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(Digitizers: Q4120, Q730, Q330)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KIGAM </a:t>
            </a:r>
            <a:r>
              <a:rPr lang="en-US" altLang="ko-KR" sz="2000" dirty="0">
                <a:solidFill>
                  <a:prstClr val="black"/>
                </a:solidFill>
              </a:rPr>
              <a:t>(Korea Institute of Geology and Mineral Resources)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444044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(from KIGAM)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8316" y="1412776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CMG3TB + ES-DH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141277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8316" y="1835532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STS-2 + ES-T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25192" y="1835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8316" y="226758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STS-1 </a:t>
            </a:r>
            <a:r>
              <a:rPr lang="en-US" altLang="ko-KR" dirty="0" smtClean="0"/>
              <a:t>+ ES-T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25192" y="226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69962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CMG 40T(1s)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31084" y="269962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3284984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(Q4120, Q330, CMG DM-24)</a:t>
            </a:r>
            <a:endParaRPr lang="ko-KR" altLang="en-US" sz="1600" dirty="0"/>
          </a:p>
        </p:txBody>
      </p:sp>
    </p:spTree>
    <p:controls>
      <p:control spid="1026" name="ShockwaveFlash1" r:id="rId2" imgW="6122190" imgH="518369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KISS </a:t>
            </a:r>
            <a:r>
              <a:rPr lang="en-US" altLang="ko-KR" sz="3100" dirty="0" smtClean="0"/>
              <a:t>(Korea Integrated Seismic System)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6093296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(from KIGAM)</a:t>
            </a:r>
            <a:endParaRPr lang="ko-KR" altLang="en-US" dirty="0"/>
          </a:p>
        </p:txBody>
      </p:sp>
      <p:sp>
        <p:nvSpPr>
          <p:cNvPr id="266" name="Oval 17"/>
          <p:cNvSpPr>
            <a:spLocks noChangeArrowheads="1"/>
          </p:cNvSpPr>
          <p:nvPr/>
        </p:nvSpPr>
        <p:spPr bwMode="auto">
          <a:xfrm>
            <a:off x="1533525" y="1901825"/>
            <a:ext cx="6243638" cy="329565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ko-KR" altLang="en-US" sz="1800" b="1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7" name="Oval 19"/>
          <p:cNvSpPr>
            <a:spLocks noChangeArrowheads="1"/>
          </p:cNvSpPr>
          <p:nvPr/>
        </p:nvSpPr>
        <p:spPr bwMode="auto">
          <a:xfrm>
            <a:off x="2677356" y="2220808"/>
            <a:ext cx="3969886" cy="2666090"/>
          </a:xfrm>
          <a:prstGeom prst="ellipse">
            <a:avLst/>
          </a:prstGeom>
          <a:gradFill rotWithShape="0">
            <a:gsLst>
              <a:gs pos="0">
                <a:srgbClr val="FAFCFE"/>
              </a:gs>
              <a:gs pos="100000">
                <a:srgbClr val="6EA9E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r>
              <a:rPr lang="en-US" altLang="ko-KR" sz="32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KISS Server</a:t>
            </a:r>
          </a:p>
          <a:p>
            <a:r>
              <a:rPr lang="en-US" altLang="ko-KR" sz="1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(Korea Integrated Seismic System)</a:t>
            </a:r>
          </a:p>
        </p:txBody>
      </p:sp>
      <p:sp>
        <p:nvSpPr>
          <p:cNvPr id="268" name="Oval 22"/>
          <p:cNvSpPr>
            <a:spLocks noChangeArrowheads="1"/>
          </p:cNvSpPr>
          <p:nvPr/>
        </p:nvSpPr>
        <p:spPr bwMode="auto">
          <a:xfrm>
            <a:off x="1320800" y="1763713"/>
            <a:ext cx="1935163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69" name="Oval 23"/>
          <p:cNvSpPr>
            <a:spLocks noChangeArrowheads="1"/>
          </p:cNvSpPr>
          <p:nvPr/>
        </p:nvSpPr>
        <p:spPr bwMode="auto">
          <a:xfrm>
            <a:off x="593725" y="3067050"/>
            <a:ext cx="1935163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70" name="Oval 24"/>
          <p:cNvSpPr>
            <a:spLocks noChangeArrowheads="1"/>
          </p:cNvSpPr>
          <p:nvPr/>
        </p:nvSpPr>
        <p:spPr bwMode="auto">
          <a:xfrm>
            <a:off x="1320800" y="4292600"/>
            <a:ext cx="1935163" cy="1058863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71" name="Line 25"/>
          <p:cNvSpPr>
            <a:spLocks noChangeShapeType="1"/>
          </p:cNvSpPr>
          <p:nvPr/>
        </p:nvSpPr>
        <p:spPr bwMode="auto">
          <a:xfrm>
            <a:off x="2365375" y="3578225"/>
            <a:ext cx="403225" cy="15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2" name="Line 26"/>
          <p:cNvSpPr>
            <a:spLocks noChangeShapeType="1"/>
          </p:cNvSpPr>
          <p:nvPr/>
        </p:nvSpPr>
        <p:spPr bwMode="auto">
          <a:xfrm flipV="1">
            <a:off x="2944813" y="4384675"/>
            <a:ext cx="277812" cy="2095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3" name="Line 27"/>
          <p:cNvSpPr>
            <a:spLocks noChangeShapeType="1"/>
          </p:cNvSpPr>
          <p:nvPr/>
        </p:nvSpPr>
        <p:spPr bwMode="auto">
          <a:xfrm>
            <a:off x="2951163" y="2562225"/>
            <a:ext cx="288925" cy="14763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4" name="Oval 28"/>
          <p:cNvSpPr>
            <a:spLocks noChangeArrowheads="1"/>
          </p:cNvSpPr>
          <p:nvPr/>
        </p:nvSpPr>
        <p:spPr bwMode="auto">
          <a:xfrm>
            <a:off x="6153150" y="4291013"/>
            <a:ext cx="1936750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75" name="Oval 29"/>
          <p:cNvSpPr>
            <a:spLocks noChangeArrowheads="1"/>
          </p:cNvSpPr>
          <p:nvPr/>
        </p:nvSpPr>
        <p:spPr bwMode="auto">
          <a:xfrm>
            <a:off x="6802438" y="3051175"/>
            <a:ext cx="1935162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76" name="Oval 30"/>
          <p:cNvSpPr>
            <a:spLocks noChangeArrowheads="1"/>
          </p:cNvSpPr>
          <p:nvPr/>
        </p:nvSpPr>
        <p:spPr bwMode="auto">
          <a:xfrm>
            <a:off x="6153150" y="1763713"/>
            <a:ext cx="1936750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77" name="Line 31"/>
          <p:cNvSpPr>
            <a:spLocks noChangeShapeType="1"/>
          </p:cNvSpPr>
          <p:nvPr/>
        </p:nvSpPr>
        <p:spPr bwMode="auto">
          <a:xfrm flipH="1" flipV="1">
            <a:off x="6142038" y="4325938"/>
            <a:ext cx="314325" cy="179387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8" name="Line 32"/>
          <p:cNvSpPr>
            <a:spLocks noChangeShapeType="1"/>
          </p:cNvSpPr>
          <p:nvPr/>
        </p:nvSpPr>
        <p:spPr bwMode="auto">
          <a:xfrm flipH="1" flipV="1">
            <a:off x="6559550" y="3578225"/>
            <a:ext cx="471488" cy="15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9" name="Line 33"/>
          <p:cNvSpPr>
            <a:spLocks noChangeShapeType="1"/>
          </p:cNvSpPr>
          <p:nvPr/>
        </p:nvSpPr>
        <p:spPr bwMode="auto">
          <a:xfrm flipH="1">
            <a:off x="6215063" y="2589213"/>
            <a:ext cx="241300" cy="185737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0" name="Oval 24"/>
          <p:cNvSpPr>
            <a:spLocks noChangeArrowheads="1"/>
          </p:cNvSpPr>
          <p:nvPr/>
        </p:nvSpPr>
        <p:spPr bwMode="auto">
          <a:xfrm>
            <a:off x="3733800" y="5081588"/>
            <a:ext cx="1935163" cy="1057275"/>
          </a:xfrm>
          <a:prstGeom prst="ellipse">
            <a:avLst/>
          </a:prstGeom>
          <a:gradFill rotWithShape="0">
            <a:gsLst>
              <a:gs pos="0">
                <a:srgbClr val="FBFDFE"/>
              </a:gs>
              <a:gs pos="100000">
                <a:srgbClr val="8FBDE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6718F"/>
            </a:prstShdw>
          </a:effectLst>
        </p:spPr>
        <p:txBody>
          <a:bodyPr wrap="none" anchor="ctr"/>
          <a:lstStyle/>
          <a:p>
            <a:pPr algn="l"/>
            <a:endParaRPr lang="ko-KR" altLang="ko-KR" sz="1800" b="1"/>
          </a:p>
        </p:txBody>
      </p:sp>
      <p:sp>
        <p:nvSpPr>
          <p:cNvPr id="281" name="Line 26"/>
          <p:cNvSpPr>
            <a:spLocks noChangeShapeType="1"/>
          </p:cNvSpPr>
          <p:nvPr/>
        </p:nvSpPr>
        <p:spPr bwMode="auto">
          <a:xfrm rot="21180000" flipV="1">
            <a:off x="4633913" y="4827588"/>
            <a:ext cx="46037" cy="3270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oval" w="sm" len="sm"/>
            <a:tailEnd type="oval" w="sm" len="sm"/>
          </a:ln>
        </p:spPr>
        <p:txBody>
          <a:bodyPr anchor="ctr"/>
          <a:lstStyle/>
          <a:p>
            <a:endParaRPr lang="ko-KR" altLang="en-US"/>
          </a:p>
        </p:txBody>
      </p:sp>
      <p:grpSp>
        <p:nvGrpSpPr>
          <p:cNvPr id="282" name="그룹 71"/>
          <p:cNvGrpSpPr>
            <a:grpSpLocks/>
          </p:cNvGrpSpPr>
          <p:nvPr/>
        </p:nvGrpSpPr>
        <p:grpSpPr bwMode="auto">
          <a:xfrm>
            <a:off x="1593850" y="1781175"/>
            <a:ext cx="1528763" cy="904875"/>
            <a:chOff x="1571604" y="2285992"/>
            <a:chExt cx="1528759" cy="904878"/>
          </a:xfrm>
        </p:grpSpPr>
        <p:sp>
          <p:nvSpPr>
            <p:cNvPr id="283" name="타원 44"/>
            <p:cNvSpPr>
              <a:spLocks noChangeArrowheads="1"/>
            </p:cNvSpPr>
            <p:nvPr/>
          </p:nvSpPr>
          <p:spPr bwMode="auto">
            <a:xfrm>
              <a:off x="1643042" y="2643188"/>
              <a:ext cx="785797" cy="21430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006666"/>
                  </a:solidFill>
                </a:rPr>
                <a:t>Buffer</a:t>
              </a:r>
            </a:p>
          </p:txBody>
        </p:sp>
        <p:sp>
          <p:nvSpPr>
            <p:cNvPr id="284" name="타원 283"/>
            <p:cNvSpPr/>
            <p:nvPr/>
          </p:nvSpPr>
          <p:spPr bwMode="auto">
            <a:xfrm>
              <a:off x="1571604" y="3000369"/>
              <a:ext cx="939798" cy="190501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4B4B4B"/>
                  </a:solidFill>
                </a:rPr>
                <a:t>Antelop</a:t>
              </a:r>
            </a:p>
          </p:txBody>
        </p:sp>
        <p:sp>
          <p:nvSpPr>
            <p:cNvPr id="285" name="직사각형 284"/>
            <p:cNvSpPr/>
            <p:nvPr/>
          </p:nvSpPr>
          <p:spPr bwMode="auto">
            <a:xfrm>
              <a:off x="2600301" y="2652706"/>
              <a:ext cx="500062" cy="2143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altLang="ko-KR" sz="1000" b="1">
                  <a:solidFill>
                    <a:srgbClr val="D35B1F"/>
                  </a:solidFill>
                </a:rPr>
                <a:t>KISS</a:t>
              </a:r>
            </a:p>
          </p:txBody>
        </p:sp>
        <p:grpSp>
          <p:nvGrpSpPr>
            <p:cNvPr id="286" name="그룹 55"/>
            <p:cNvGrpSpPr>
              <a:grpSpLocks/>
            </p:cNvGrpSpPr>
            <p:nvPr/>
          </p:nvGrpSpPr>
          <p:grpSpPr bwMode="auto">
            <a:xfrm>
              <a:off x="1647805" y="2476493"/>
              <a:ext cx="214314" cy="179029"/>
              <a:chOff x="1647805" y="2476493"/>
              <a:chExt cx="214314" cy="179029"/>
            </a:xfrm>
          </p:grpSpPr>
          <p:cxnSp>
            <p:nvCxnSpPr>
              <p:cNvPr id="297" name="구부러진 연결선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98" name="순서도: 병합 54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287" name="그룹 56"/>
            <p:cNvGrpSpPr>
              <a:grpSpLocks/>
            </p:cNvGrpSpPr>
            <p:nvPr/>
          </p:nvGrpSpPr>
          <p:grpSpPr bwMode="auto">
            <a:xfrm>
              <a:off x="1885930" y="2457443"/>
              <a:ext cx="214314" cy="179029"/>
              <a:chOff x="1647805" y="2476493"/>
              <a:chExt cx="214314" cy="179029"/>
            </a:xfrm>
          </p:grpSpPr>
          <p:cxnSp>
            <p:nvCxnSpPr>
              <p:cNvPr id="295" name="구부러진 연결선 57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96" name="순서도: 병합 58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288" name="그룹 59"/>
            <p:cNvGrpSpPr>
              <a:grpSpLocks/>
            </p:cNvGrpSpPr>
            <p:nvPr/>
          </p:nvGrpSpPr>
          <p:grpSpPr bwMode="auto">
            <a:xfrm>
              <a:off x="2143108" y="2509831"/>
              <a:ext cx="214314" cy="179029"/>
              <a:chOff x="1647805" y="2476493"/>
              <a:chExt cx="214314" cy="179029"/>
            </a:xfrm>
          </p:grpSpPr>
          <p:cxnSp>
            <p:nvCxnSpPr>
              <p:cNvPr id="293" name="구부러진 연결선 60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94" name="순서도: 병합 61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cxnSp>
          <p:nvCxnSpPr>
            <p:cNvPr id="289" name="직선 화살표 연결선 65"/>
            <p:cNvCxnSpPr>
              <a:cxnSpLocks noChangeShapeType="1"/>
              <a:stCxn id="283" idx="6"/>
              <a:endCxn id="285" idx="1"/>
            </p:cNvCxnSpPr>
            <p:nvPr/>
          </p:nvCxnSpPr>
          <p:spPr bwMode="auto">
            <a:xfrm>
              <a:off x="2428839" y="2750342"/>
              <a:ext cx="17147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0" name="직선 화살표 연결선 67"/>
            <p:cNvCxnSpPr>
              <a:cxnSpLocks noChangeShapeType="1"/>
              <a:stCxn id="283" idx="4"/>
              <a:endCxn id="284" idx="0"/>
            </p:cNvCxnSpPr>
            <p:nvPr/>
          </p:nvCxnSpPr>
          <p:spPr bwMode="auto">
            <a:xfrm rot="16200000" flipH="1">
              <a:off x="1967281" y="2926156"/>
              <a:ext cx="142876" cy="55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1" name="Shape 69"/>
            <p:cNvCxnSpPr>
              <a:cxnSpLocks noChangeShapeType="1"/>
              <a:stCxn id="285" idx="2"/>
              <a:endCxn id="284" idx="6"/>
            </p:cNvCxnSpPr>
            <p:nvPr/>
          </p:nvCxnSpPr>
          <p:spPr bwMode="auto">
            <a:xfrm rot="5400000">
              <a:off x="2566564" y="2811848"/>
              <a:ext cx="228600" cy="338947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2" name="TextBox 291"/>
            <p:cNvSpPr txBox="1"/>
            <p:nvPr/>
          </p:nvSpPr>
          <p:spPr>
            <a:xfrm>
              <a:off x="2000228" y="2285992"/>
              <a:ext cx="714373" cy="215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/>
              <a:r>
                <a:rPr lang="en-US" altLang="ko-KR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Stations</a:t>
              </a:r>
            </a:p>
          </p:txBody>
        </p:sp>
      </p:grpSp>
      <p:grpSp>
        <p:nvGrpSpPr>
          <p:cNvPr id="299" name="그룹 140"/>
          <p:cNvGrpSpPr>
            <a:grpSpLocks/>
          </p:cNvGrpSpPr>
          <p:nvPr/>
        </p:nvGrpSpPr>
        <p:grpSpPr bwMode="auto">
          <a:xfrm>
            <a:off x="808038" y="3067050"/>
            <a:ext cx="1528762" cy="904875"/>
            <a:chOff x="1571604" y="2285992"/>
            <a:chExt cx="1528759" cy="904878"/>
          </a:xfrm>
        </p:grpSpPr>
        <p:sp>
          <p:nvSpPr>
            <p:cNvPr id="300" name="타원 44"/>
            <p:cNvSpPr>
              <a:spLocks noChangeArrowheads="1"/>
            </p:cNvSpPr>
            <p:nvPr/>
          </p:nvSpPr>
          <p:spPr bwMode="auto">
            <a:xfrm>
              <a:off x="1643042" y="2643188"/>
              <a:ext cx="785797" cy="21430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006666"/>
                  </a:solidFill>
                </a:rPr>
                <a:t>Buffer</a:t>
              </a:r>
            </a:p>
          </p:txBody>
        </p:sp>
        <p:sp>
          <p:nvSpPr>
            <p:cNvPr id="301" name="타원 300"/>
            <p:cNvSpPr/>
            <p:nvPr/>
          </p:nvSpPr>
          <p:spPr bwMode="auto">
            <a:xfrm>
              <a:off x="1571604" y="3000369"/>
              <a:ext cx="939798" cy="190501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4B4B4B"/>
                  </a:solidFill>
                </a:rPr>
                <a:t>KEMS</a:t>
              </a:r>
            </a:p>
          </p:txBody>
        </p:sp>
        <p:sp>
          <p:nvSpPr>
            <p:cNvPr id="302" name="직사각형 301"/>
            <p:cNvSpPr/>
            <p:nvPr/>
          </p:nvSpPr>
          <p:spPr bwMode="auto">
            <a:xfrm>
              <a:off x="2600302" y="2652706"/>
              <a:ext cx="500061" cy="2143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altLang="ko-KR" sz="1000" b="1">
                  <a:solidFill>
                    <a:srgbClr val="D35B1F"/>
                  </a:solidFill>
                </a:rPr>
                <a:t>KISS</a:t>
              </a:r>
            </a:p>
          </p:txBody>
        </p:sp>
        <p:grpSp>
          <p:nvGrpSpPr>
            <p:cNvPr id="303" name="그룹 55"/>
            <p:cNvGrpSpPr>
              <a:grpSpLocks/>
            </p:cNvGrpSpPr>
            <p:nvPr/>
          </p:nvGrpSpPr>
          <p:grpSpPr bwMode="auto">
            <a:xfrm>
              <a:off x="1647805" y="2476493"/>
              <a:ext cx="214314" cy="179029"/>
              <a:chOff x="1647805" y="2476493"/>
              <a:chExt cx="214314" cy="179029"/>
            </a:xfrm>
          </p:grpSpPr>
          <p:cxnSp>
            <p:nvCxnSpPr>
              <p:cNvPr id="314" name="구부러진 연결선 1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5" name="순서도: 병합 156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04" name="그룹 56"/>
            <p:cNvGrpSpPr>
              <a:grpSpLocks/>
            </p:cNvGrpSpPr>
            <p:nvPr/>
          </p:nvGrpSpPr>
          <p:grpSpPr bwMode="auto">
            <a:xfrm>
              <a:off x="1885930" y="2457443"/>
              <a:ext cx="214314" cy="179029"/>
              <a:chOff x="1647805" y="2476493"/>
              <a:chExt cx="214314" cy="179029"/>
            </a:xfrm>
          </p:grpSpPr>
          <p:cxnSp>
            <p:nvCxnSpPr>
              <p:cNvPr id="312" name="구부러진 연결선 15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3" name="순서도: 병합 154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05" name="그룹 59"/>
            <p:cNvGrpSpPr>
              <a:grpSpLocks/>
            </p:cNvGrpSpPr>
            <p:nvPr/>
          </p:nvGrpSpPr>
          <p:grpSpPr bwMode="auto">
            <a:xfrm>
              <a:off x="2143108" y="2509831"/>
              <a:ext cx="214314" cy="179029"/>
              <a:chOff x="1647805" y="2476493"/>
              <a:chExt cx="214314" cy="179029"/>
            </a:xfrm>
          </p:grpSpPr>
          <p:cxnSp>
            <p:nvCxnSpPr>
              <p:cNvPr id="310" name="구부러진 연결선 151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1" name="순서도: 병합 152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cxnSp>
          <p:nvCxnSpPr>
            <p:cNvPr id="306" name="직선 화살표 연결선 147"/>
            <p:cNvCxnSpPr>
              <a:cxnSpLocks noChangeShapeType="1"/>
              <a:stCxn id="300" idx="6"/>
              <a:endCxn id="302" idx="1"/>
            </p:cNvCxnSpPr>
            <p:nvPr/>
          </p:nvCxnSpPr>
          <p:spPr bwMode="auto">
            <a:xfrm>
              <a:off x="2428839" y="2750342"/>
              <a:ext cx="17147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7" name="직선 화살표 연결선 148"/>
            <p:cNvCxnSpPr>
              <a:cxnSpLocks noChangeShapeType="1"/>
              <a:stCxn id="300" idx="4"/>
              <a:endCxn id="301" idx="0"/>
            </p:cNvCxnSpPr>
            <p:nvPr/>
          </p:nvCxnSpPr>
          <p:spPr bwMode="auto">
            <a:xfrm rot="16200000" flipH="1">
              <a:off x="1967281" y="2926156"/>
              <a:ext cx="142876" cy="55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8" name="Shape 149"/>
            <p:cNvCxnSpPr>
              <a:cxnSpLocks noChangeShapeType="1"/>
              <a:stCxn id="302" idx="2"/>
              <a:endCxn id="301" idx="6"/>
            </p:cNvCxnSpPr>
            <p:nvPr/>
          </p:nvCxnSpPr>
          <p:spPr bwMode="auto">
            <a:xfrm rot="5400000">
              <a:off x="2566564" y="2811848"/>
              <a:ext cx="228600" cy="338947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9" name="TextBox 308"/>
            <p:cNvSpPr txBox="1"/>
            <p:nvPr/>
          </p:nvSpPr>
          <p:spPr>
            <a:xfrm>
              <a:off x="2000228" y="2285992"/>
              <a:ext cx="714374" cy="215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/>
              <a:r>
                <a:rPr lang="en-US" altLang="ko-KR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Stations</a:t>
              </a:r>
            </a:p>
          </p:txBody>
        </p:sp>
      </p:grpSp>
      <p:grpSp>
        <p:nvGrpSpPr>
          <p:cNvPr id="316" name="그룹 158"/>
          <p:cNvGrpSpPr>
            <a:grpSpLocks/>
          </p:cNvGrpSpPr>
          <p:nvPr/>
        </p:nvGrpSpPr>
        <p:grpSpPr bwMode="auto">
          <a:xfrm>
            <a:off x="1565275" y="4281488"/>
            <a:ext cx="1528763" cy="904875"/>
            <a:chOff x="1571604" y="2285992"/>
            <a:chExt cx="1528759" cy="904878"/>
          </a:xfrm>
        </p:grpSpPr>
        <p:sp>
          <p:nvSpPr>
            <p:cNvPr id="317" name="타원 44"/>
            <p:cNvSpPr>
              <a:spLocks noChangeArrowheads="1"/>
            </p:cNvSpPr>
            <p:nvPr/>
          </p:nvSpPr>
          <p:spPr bwMode="auto">
            <a:xfrm>
              <a:off x="1643042" y="2643188"/>
              <a:ext cx="785797" cy="21430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006666"/>
                  </a:solidFill>
                </a:rPr>
                <a:t>Buffer</a:t>
              </a:r>
            </a:p>
          </p:txBody>
        </p:sp>
        <p:sp>
          <p:nvSpPr>
            <p:cNvPr id="318" name="타원 317"/>
            <p:cNvSpPr/>
            <p:nvPr/>
          </p:nvSpPr>
          <p:spPr bwMode="auto">
            <a:xfrm>
              <a:off x="1571604" y="3000369"/>
              <a:ext cx="939798" cy="190501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4B4B4B"/>
                  </a:solidFill>
                </a:rPr>
                <a:t>KEMS</a:t>
              </a:r>
            </a:p>
          </p:txBody>
        </p:sp>
        <p:sp>
          <p:nvSpPr>
            <p:cNvPr id="319" name="직사각형 318"/>
            <p:cNvSpPr/>
            <p:nvPr/>
          </p:nvSpPr>
          <p:spPr bwMode="auto">
            <a:xfrm>
              <a:off x="2600301" y="2652705"/>
              <a:ext cx="500062" cy="2143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altLang="ko-KR" sz="1000" b="1">
                  <a:solidFill>
                    <a:srgbClr val="D35B1F"/>
                  </a:solidFill>
                </a:rPr>
                <a:t>KISS</a:t>
              </a:r>
            </a:p>
          </p:txBody>
        </p:sp>
        <p:grpSp>
          <p:nvGrpSpPr>
            <p:cNvPr id="320" name="그룹 319"/>
            <p:cNvGrpSpPr>
              <a:grpSpLocks/>
            </p:cNvGrpSpPr>
            <p:nvPr/>
          </p:nvGrpSpPr>
          <p:grpSpPr bwMode="auto">
            <a:xfrm>
              <a:off x="1647805" y="2476493"/>
              <a:ext cx="214314" cy="179029"/>
              <a:chOff x="1647805" y="2476493"/>
              <a:chExt cx="214314" cy="179029"/>
            </a:xfrm>
          </p:grpSpPr>
          <p:cxnSp>
            <p:nvCxnSpPr>
              <p:cNvPr id="331" name="구부러진 연결선 1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2" name="순서도: 병합 174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21" name="그룹 320"/>
            <p:cNvGrpSpPr>
              <a:grpSpLocks/>
            </p:cNvGrpSpPr>
            <p:nvPr/>
          </p:nvGrpSpPr>
          <p:grpSpPr bwMode="auto">
            <a:xfrm>
              <a:off x="1885930" y="2457443"/>
              <a:ext cx="214314" cy="179029"/>
              <a:chOff x="1647805" y="2476493"/>
              <a:chExt cx="214314" cy="179029"/>
            </a:xfrm>
          </p:grpSpPr>
          <p:cxnSp>
            <p:nvCxnSpPr>
              <p:cNvPr id="329" name="구부러진 연결선 171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0" name="순서도: 병합 172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22" name="그룹 59"/>
            <p:cNvGrpSpPr>
              <a:grpSpLocks/>
            </p:cNvGrpSpPr>
            <p:nvPr/>
          </p:nvGrpSpPr>
          <p:grpSpPr bwMode="auto">
            <a:xfrm>
              <a:off x="2143108" y="2509831"/>
              <a:ext cx="214314" cy="179029"/>
              <a:chOff x="1647805" y="2476493"/>
              <a:chExt cx="214314" cy="179029"/>
            </a:xfrm>
          </p:grpSpPr>
          <p:cxnSp>
            <p:nvCxnSpPr>
              <p:cNvPr id="327" name="구부러진 연결선 169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28" name="순서도: 병합 170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cxnSp>
          <p:nvCxnSpPr>
            <p:cNvPr id="323" name="직선 화살표 연결선 165"/>
            <p:cNvCxnSpPr>
              <a:cxnSpLocks noChangeShapeType="1"/>
              <a:stCxn id="317" idx="6"/>
              <a:endCxn id="319" idx="1"/>
            </p:cNvCxnSpPr>
            <p:nvPr/>
          </p:nvCxnSpPr>
          <p:spPr bwMode="auto">
            <a:xfrm>
              <a:off x="2428839" y="2750342"/>
              <a:ext cx="17147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4" name="직선 화살표 연결선 166"/>
            <p:cNvCxnSpPr>
              <a:cxnSpLocks noChangeShapeType="1"/>
              <a:stCxn id="317" idx="4"/>
              <a:endCxn id="318" idx="0"/>
            </p:cNvCxnSpPr>
            <p:nvPr/>
          </p:nvCxnSpPr>
          <p:spPr bwMode="auto">
            <a:xfrm rot="16200000" flipH="1">
              <a:off x="1967281" y="2926156"/>
              <a:ext cx="142876" cy="55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5" name="Shape 167"/>
            <p:cNvCxnSpPr>
              <a:cxnSpLocks noChangeShapeType="1"/>
              <a:stCxn id="319" idx="2"/>
              <a:endCxn id="318" idx="6"/>
            </p:cNvCxnSpPr>
            <p:nvPr/>
          </p:nvCxnSpPr>
          <p:spPr bwMode="auto">
            <a:xfrm rot="5400000">
              <a:off x="2566564" y="2811848"/>
              <a:ext cx="228600" cy="338947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26" name="TextBox 325"/>
            <p:cNvSpPr txBox="1"/>
            <p:nvPr/>
          </p:nvSpPr>
          <p:spPr>
            <a:xfrm>
              <a:off x="2000228" y="2285992"/>
              <a:ext cx="714373" cy="215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/>
              <a:r>
                <a:rPr lang="en-US" altLang="ko-KR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Stations</a:t>
              </a:r>
            </a:p>
          </p:txBody>
        </p:sp>
      </p:grpSp>
      <p:sp>
        <p:nvSpPr>
          <p:cNvPr id="333" name="타원 44"/>
          <p:cNvSpPr>
            <a:spLocks noChangeArrowheads="1"/>
          </p:cNvSpPr>
          <p:nvPr/>
        </p:nvSpPr>
        <p:spPr bwMode="auto">
          <a:xfrm>
            <a:off x="7146925" y="3419475"/>
            <a:ext cx="785813" cy="214313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006666"/>
                </a:solidFill>
              </a:rPr>
              <a:t>Buffer</a:t>
            </a:r>
          </a:p>
        </p:txBody>
      </p:sp>
      <p:sp>
        <p:nvSpPr>
          <p:cNvPr id="334" name="타원 333"/>
          <p:cNvSpPr/>
          <p:nvPr/>
        </p:nvSpPr>
        <p:spPr bwMode="auto">
          <a:xfrm>
            <a:off x="7075488" y="3776663"/>
            <a:ext cx="939800" cy="190500"/>
          </a:xfrm>
          <a:prstGeom prst="ellipse">
            <a:avLst/>
          </a:prstGeom>
          <a:solidFill>
            <a:srgbClr val="FFFF6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4B4B4B"/>
                </a:solidFill>
              </a:rPr>
              <a:t>KEMS</a:t>
            </a:r>
          </a:p>
        </p:txBody>
      </p:sp>
      <p:sp>
        <p:nvSpPr>
          <p:cNvPr id="335" name="직사각형 334"/>
          <p:cNvSpPr/>
          <p:nvPr/>
        </p:nvSpPr>
        <p:spPr bwMode="auto">
          <a:xfrm>
            <a:off x="8104188" y="3429000"/>
            <a:ext cx="500062" cy="214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en-US" altLang="ko-KR" sz="1000" b="1">
                <a:solidFill>
                  <a:srgbClr val="D35B1F"/>
                </a:solidFill>
              </a:rPr>
              <a:t>KISS</a:t>
            </a:r>
          </a:p>
        </p:txBody>
      </p:sp>
      <p:grpSp>
        <p:nvGrpSpPr>
          <p:cNvPr id="336" name="그룹 55"/>
          <p:cNvGrpSpPr>
            <a:grpSpLocks/>
          </p:cNvGrpSpPr>
          <p:nvPr/>
        </p:nvGrpSpPr>
        <p:grpSpPr bwMode="auto">
          <a:xfrm>
            <a:off x="7151688" y="3252788"/>
            <a:ext cx="214312" cy="179387"/>
            <a:chOff x="1647805" y="2476493"/>
            <a:chExt cx="214314" cy="179029"/>
          </a:xfrm>
        </p:grpSpPr>
        <p:cxnSp>
          <p:nvCxnSpPr>
            <p:cNvPr id="337" name="구부러진 연결선 190"/>
            <p:cNvCxnSpPr>
              <a:cxnSpLocks noChangeShapeType="1"/>
            </p:cNvCxnSpPr>
            <p:nvPr/>
          </p:nvCxnSpPr>
          <p:spPr bwMode="auto">
            <a:xfrm rot="16200000" flipH="1">
              <a:off x="1748404" y="2556095"/>
              <a:ext cx="102828" cy="9602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8" name="순서도: 병합 191"/>
            <p:cNvSpPr>
              <a:spLocks noChangeArrowheads="1"/>
            </p:cNvSpPr>
            <p:nvPr/>
          </p:nvSpPr>
          <p:spPr bwMode="auto">
            <a:xfrm>
              <a:off x="1647805" y="2476493"/>
              <a:ext cx="214314" cy="71438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ko-KR" sz="1800" b="1"/>
            </a:p>
          </p:txBody>
        </p:sp>
      </p:grpSp>
      <p:grpSp>
        <p:nvGrpSpPr>
          <p:cNvPr id="339" name="그룹 56"/>
          <p:cNvGrpSpPr>
            <a:grpSpLocks/>
          </p:cNvGrpSpPr>
          <p:nvPr/>
        </p:nvGrpSpPr>
        <p:grpSpPr bwMode="auto">
          <a:xfrm>
            <a:off x="7389813" y="3233738"/>
            <a:ext cx="214312" cy="179387"/>
            <a:chOff x="1647805" y="2476493"/>
            <a:chExt cx="214314" cy="179029"/>
          </a:xfrm>
        </p:grpSpPr>
        <p:cxnSp>
          <p:nvCxnSpPr>
            <p:cNvPr id="340" name="구부러진 연결선 188"/>
            <p:cNvCxnSpPr>
              <a:cxnSpLocks noChangeShapeType="1"/>
            </p:cNvCxnSpPr>
            <p:nvPr/>
          </p:nvCxnSpPr>
          <p:spPr bwMode="auto">
            <a:xfrm rot="16200000" flipH="1">
              <a:off x="1748404" y="2556095"/>
              <a:ext cx="102828" cy="9602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1" name="순서도: 병합 189"/>
            <p:cNvSpPr>
              <a:spLocks noChangeArrowheads="1"/>
            </p:cNvSpPr>
            <p:nvPr/>
          </p:nvSpPr>
          <p:spPr bwMode="auto">
            <a:xfrm>
              <a:off x="1647805" y="2476493"/>
              <a:ext cx="214314" cy="71438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ko-KR" sz="1800" b="1"/>
            </a:p>
          </p:txBody>
        </p:sp>
      </p:grpSp>
      <p:grpSp>
        <p:nvGrpSpPr>
          <p:cNvPr id="342" name="그룹 59"/>
          <p:cNvGrpSpPr>
            <a:grpSpLocks/>
          </p:cNvGrpSpPr>
          <p:nvPr/>
        </p:nvGrpSpPr>
        <p:grpSpPr bwMode="auto">
          <a:xfrm>
            <a:off x="7646988" y="3286125"/>
            <a:ext cx="214312" cy="179388"/>
            <a:chOff x="1647805" y="2476493"/>
            <a:chExt cx="214314" cy="179029"/>
          </a:xfrm>
        </p:grpSpPr>
        <p:cxnSp>
          <p:nvCxnSpPr>
            <p:cNvPr id="343" name="구부러진 연결선 186"/>
            <p:cNvCxnSpPr>
              <a:cxnSpLocks noChangeShapeType="1"/>
            </p:cNvCxnSpPr>
            <p:nvPr/>
          </p:nvCxnSpPr>
          <p:spPr bwMode="auto">
            <a:xfrm rot="16200000" flipH="1">
              <a:off x="1748404" y="2556095"/>
              <a:ext cx="102828" cy="9602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4" name="순서도: 병합 187"/>
            <p:cNvSpPr>
              <a:spLocks noChangeArrowheads="1"/>
            </p:cNvSpPr>
            <p:nvPr/>
          </p:nvSpPr>
          <p:spPr bwMode="auto">
            <a:xfrm>
              <a:off x="1647805" y="2476493"/>
              <a:ext cx="214314" cy="71438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ko-KR" sz="1800" b="1"/>
            </a:p>
          </p:txBody>
        </p:sp>
      </p:grpSp>
      <p:cxnSp>
        <p:nvCxnSpPr>
          <p:cNvPr id="345" name="직선 화살표 연결선 182"/>
          <p:cNvCxnSpPr>
            <a:cxnSpLocks noChangeShapeType="1"/>
            <a:stCxn id="333" idx="6"/>
            <a:endCxn id="335" idx="1"/>
          </p:cNvCxnSpPr>
          <p:nvPr/>
        </p:nvCxnSpPr>
        <p:spPr bwMode="auto">
          <a:xfrm>
            <a:off x="7932738" y="3527425"/>
            <a:ext cx="1714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6" name="직선 화살표 연결선 183"/>
          <p:cNvCxnSpPr>
            <a:cxnSpLocks noChangeShapeType="1"/>
            <a:stCxn id="333" idx="4"/>
            <a:endCxn id="334" idx="0"/>
          </p:cNvCxnSpPr>
          <p:nvPr/>
        </p:nvCxnSpPr>
        <p:spPr bwMode="auto">
          <a:xfrm rot="16200000" flipH="1">
            <a:off x="7471569" y="3702844"/>
            <a:ext cx="142875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7" name="Shape 184"/>
          <p:cNvCxnSpPr>
            <a:cxnSpLocks noChangeShapeType="1"/>
            <a:stCxn id="335" idx="2"/>
            <a:endCxn id="334" idx="6"/>
          </p:cNvCxnSpPr>
          <p:nvPr/>
        </p:nvCxnSpPr>
        <p:spPr bwMode="auto">
          <a:xfrm rot="5400000">
            <a:off x="8070851" y="3587750"/>
            <a:ext cx="228600" cy="3397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" name="TextBox 347"/>
          <p:cNvSpPr txBox="1"/>
          <p:nvPr/>
        </p:nvSpPr>
        <p:spPr>
          <a:xfrm>
            <a:off x="7504113" y="3062288"/>
            <a:ext cx="714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ko-KR" sz="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Stations</a:t>
            </a:r>
          </a:p>
        </p:txBody>
      </p:sp>
      <p:grpSp>
        <p:nvGrpSpPr>
          <p:cNvPr id="349" name="그룹 192"/>
          <p:cNvGrpSpPr>
            <a:grpSpLocks/>
          </p:cNvGrpSpPr>
          <p:nvPr/>
        </p:nvGrpSpPr>
        <p:grpSpPr bwMode="auto">
          <a:xfrm>
            <a:off x="4051300" y="5133975"/>
            <a:ext cx="1528763" cy="904875"/>
            <a:chOff x="1571604" y="2285992"/>
            <a:chExt cx="1528759" cy="904878"/>
          </a:xfrm>
        </p:grpSpPr>
        <p:sp>
          <p:nvSpPr>
            <p:cNvPr id="350" name="타원 44"/>
            <p:cNvSpPr>
              <a:spLocks noChangeArrowheads="1"/>
            </p:cNvSpPr>
            <p:nvPr/>
          </p:nvSpPr>
          <p:spPr bwMode="auto">
            <a:xfrm>
              <a:off x="1643042" y="2643188"/>
              <a:ext cx="785797" cy="21430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006666"/>
                  </a:solidFill>
                </a:rPr>
                <a:t>Buffer</a:t>
              </a:r>
            </a:p>
          </p:txBody>
        </p:sp>
        <p:sp>
          <p:nvSpPr>
            <p:cNvPr id="351" name="타원 350"/>
            <p:cNvSpPr/>
            <p:nvPr/>
          </p:nvSpPr>
          <p:spPr bwMode="auto">
            <a:xfrm>
              <a:off x="1571604" y="3000369"/>
              <a:ext cx="939798" cy="190501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4B4B4B"/>
                  </a:solidFill>
                </a:rPr>
                <a:t>KEMS</a:t>
              </a:r>
            </a:p>
          </p:txBody>
        </p:sp>
        <p:sp>
          <p:nvSpPr>
            <p:cNvPr id="352" name="직사각형 351"/>
            <p:cNvSpPr/>
            <p:nvPr/>
          </p:nvSpPr>
          <p:spPr bwMode="auto">
            <a:xfrm>
              <a:off x="2600301" y="2652706"/>
              <a:ext cx="500062" cy="2143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altLang="ko-KR" sz="1000" b="1">
                  <a:solidFill>
                    <a:srgbClr val="D35B1F"/>
                  </a:solidFill>
                </a:rPr>
                <a:t>KISS</a:t>
              </a:r>
            </a:p>
          </p:txBody>
        </p:sp>
        <p:grpSp>
          <p:nvGrpSpPr>
            <p:cNvPr id="353" name="그룹 55"/>
            <p:cNvGrpSpPr>
              <a:grpSpLocks/>
            </p:cNvGrpSpPr>
            <p:nvPr/>
          </p:nvGrpSpPr>
          <p:grpSpPr bwMode="auto">
            <a:xfrm>
              <a:off x="1647805" y="2476493"/>
              <a:ext cx="214314" cy="179029"/>
              <a:chOff x="1647805" y="2476493"/>
              <a:chExt cx="214314" cy="179029"/>
            </a:xfrm>
          </p:grpSpPr>
          <p:cxnSp>
            <p:nvCxnSpPr>
              <p:cNvPr id="364" name="구부러진 연결선 207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5" name="순서도: 병합 208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54" name="그룹 56"/>
            <p:cNvGrpSpPr>
              <a:grpSpLocks/>
            </p:cNvGrpSpPr>
            <p:nvPr/>
          </p:nvGrpSpPr>
          <p:grpSpPr bwMode="auto">
            <a:xfrm>
              <a:off x="1885930" y="2457443"/>
              <a:ext cx="214314" cy="179029"/>
              <a:chOff x="1647805" y="2476493"/>
              <a:chExt cx="214314" cy="179029"/>
            </a:xfrm>
          </p:grpSpPr>
          <p:cxnSp>
            <p:nvCxnSpPr>
              <p:cNvPr id="362" name="구부러진 연결선 205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3" name="순서도: 병합 206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55" name="그룹 59"/>
            <p:cNvGrpSpPr>
              <a:grpSpLocks/>
            </p:cNvGrpSpPr>
            <p:nvPr/>
          </p:nvGrpSpPr>
          <p:grpSpPr bwMode="auto">
            <a:xfrm>
              <a:off x="2143108" y="2509831"/>
              <a:ext cx="214314" cy="179029"/>
              <a:chOff x="1647805" y="2476493"/>
              <a:chExt cx="214314" cy="179029"/>
            </a:xfrm>
          </p:grpSpPr>
          <p:cxnSp>
            <p:nvCxnSpPr>
              <p:cNvPr id="360" name="구부러진 연결선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1" name="순서도: 병합 204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cxnSp>
          <p:nvCxnSpPr>
            <p:cNvPr id="356" name="직선 화살표 연결선 199"/>
            <p:cNvCxnSpPr>
              <a:cxnSpLocks noChangeShapeType="1"/>
              <a:stCxn id="350" idx="6"/>
              <a:endCxn id="352" idx="1"/>
            </p:cNvCxnSpPr>
            <p:nvPr/>
          </p:nvCxnSpPr>
          <p:spPr bwMode="auto">
            <a:xfrm>
              <a:off x="2428839" y="2750342"/>
              <a:ext cx="17147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7" name="직선 화살표 연결선 200"/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 rot="16200000" flipH="1">
              <a:off x="1967281" y="2926156"/>
              <a:ext cx="142876" cy="55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8" name="Shape 201"/>
            <p:cNvCxnSpPr>
              <a:cxnSpLocks noChangeShapeType="1"/>
              <a:stCxn id="352" idx="2"/>
              <a:endCxn id="351" idx="6"/>
            </p:cNvCxnSpPr>
            <p:nvPr/>
          </p:nvCxnSpPr>
          <p:spPr bwMode="auto">
            <a:xfrm rot="5400000">
              <a:off x="2566564" y="2811848"/>
              <a:ext cx="228600" cy="338947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9" name="TextBox 358"/>
            <p:cNvSpPr txBox="1"/>
            <p:nvPr/>
          </p:nvSpPr>
          <p:spPr>
            <a:xfrm>
              <a:off x="2000228" y="2285992"/>
              <a:ext cx="714373" cy="215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/>
              <a:r>
                <a:rPr lang="en-US" altLang="ko-KR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Stations</a:t>
              </a:r>
            </a:p>
          </p:txBody>
        </p:sp>
      </p:grpSp>
      <p:grpSp>
        <p:nvGrpSpPr>
          <p:cNvPr id="366" name="그룹 209"/>
          <p:cNvGrpSpPr>
            <a:grpSpLocks/>
          </p:cNvGrpSpPr>
          <p:nvPr/>
        </p:nvGrpSpPr>
        <p:grpSpPr bwMode="auto">
          <a:xfrm>
            <a:off x="6475413" y="4343400"/>
            <a:ext cx="1528762" cy="904875"/>
            <a:chOff x="1571604" y="2285992"/>
            <a:chExt cx="1528759" cy="904878"/>
          </a:xfrm>
        </p:grpSpPr>
        <p:sp>
          <p:nvSpPr>
            <p:cNvPr id="367" name="타원 44"/>
            <p:cNvSpPr>
              <a:spLocks noChangeArrowheads="1"/>
            </p:cNvSpPr>
            <p:nvPr/>
          </p:nvSpPr>
          <p:spPr bwMode="auto">
            <a:xfrm>
              <a:off x="1643042" y="2643188"/>
              <a:ext cx="785797" cy="21430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006666"/>
                  </a:solidFill>
                </a:rPr>
                <a:t>Buffer</a:t>
              </a:r>
            </a:p>
          </p:txBody>
        </p:sp>
        <p:sp>
          <p:nvSpPr>
            <p:cNvPr id="368" name="타원 367"/>
            <p:cNvSpPr/>
            <p:nvPr/>
          </p:nvSpPr>
          <p:spPr bwMode="auto">
            <a:xfrm>
              <a:off x="1571604" y="3000369"/>
              <a:ext cx="939798" cy="190501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en-US" altLang="ko-KR" sz="1000" b="1">
                  <a:solidFill>
                    <a:srgbClr val="4B4B4B"/>
                  </a:solidFill>
                </a:rPr>
                <a:t>KEMS</a:t>
              </a:r>
            </a:p>
          </p:txBody>
        </p:sp>
        <p:sp>
          <p:nvSpPr>
            <p:cNvPr id="369" name="직사각형 368"/>
            <p:cNvSpPr/>
            <p:nvPr/>
          </p:nvSpPr>
          <p:spPr bwMode="auto">
            <a:xfrm>
              <a:off x="2600302" y="2652706"/>
              <a:ext cx="500061" cy="2143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r>
                <a:rPr lang="en-US" altLang="ko-KR" sz="1000" b="1">
                  <a:solidFill>
                    <a:srgbClr val="D35B1F"/>
                  </a:solidFill>
                </a:rPr>
                <a:t>KISS</a:t>
              </a:r>
            </a:p>
          </p:txBody>
        </p:sp>
        <p:grpSp>
          <p:nvGrpSpPr>
            <p:cNvPr id="370" name="그룹 55"/>
            <p:cNvGrpSpPr>
              <a:grpSpLocks/>
            </p:cNvGrpSpPr>
            <p:nvPr/>
          </p:nvGrpSpPr>
          <p:grpSpPr bwMode="auto">
            <a:xfrm>
              <a:off x="1647805" y="2476493"/>
              <a:ext cx="214314" cy="179029"/>
              <a:chOff x="1647805" y="2476493"/>
              <a:chExt cx="214314" cy="179029"/>
            </a:xfrm>
          </p:grpSpPr>
          <p:cxnSp>
            <p:nvCxnSpPr>
              <p:cNvPr id="381" name="구부러진 연결선 224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82" name="순서도: 병합 225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71" name="그룹 56"/>
            <p:cNvGrpSpPr>
              <a:grpSpLocks/>
            </p:cNvGrpSpPr>
            <p:nvPr/>
          </p:nvGrpSpPr>
          <p:grpSpPr bwMode="auto">
            <a:xfrm>
              <a:off x="1885930" y="2457443"/>
              <a:ext cx="214314" cy="179029"/>
              <a:chOff x="1647805" y="2476493"/>
              <a:chExt cx="214314" cy="179029"/>
            </a:xfrm>
          </p:grpSpPr>
          <p:cxnSp>
            <p:nvCxnSpPr>
              <p:cNvPr id="379" name="구부러진 연결선 222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80" name="순서도: 병합 223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grpSp>
          <p:nvGrpSpPr>
            <p:cNvPr id="372" name="그룹 59"/>
            <p:cNvGrpSpPr>
              <a:grpSpLocks/>
            </p:cNvGrpSpPr>
            <p:nvPr/>
          </p:nvGrpSpPr>
          <p:grpSpPr bwMode="auto">
            <a:xfrm>
              <a:off x="2143108" y="2509831"/>
              <a:ext cx="214314" cy="179029"/>
              <a:chOff x="1647805" y="2476493"/>
              <a:chExt cx="214314" cy="179029"/>
            </a:xfrm>
          </p:grpSpPr>
          <p:cxnSp>
            <p:nvCxnSpPr>
              <p:cNvPr id="377" name="구부러진 연결선 2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748404" y="2556095"/>
                <a:ext cx="102828" cy="96026"/>
              </a:xfrm>
              <a:prstGeom prst="curved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8" name="순서도: 병합 221"/>
              <p:cNvSpPr>
                <a:spLocks noChangeArrowheads="1"/>
              </p:cNvSpPr>
              <p:nvPr/>
            </p:nvSpPr>
            <p:spPr bwMode="auto">
              <a:xfrm>
                <a:off x="1647805" y="2476493"/>
                <a:ext cx="214314" cy="71438"/>
              </a:xfrm>
              <a:prstGeom prst="flowChartMerge">
                <a:avLst/>
              </a:prstGeom>
              <a:solidFill>
                <a:srgbClr val="FF0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ko-KR" sz="1800" b="1"/>
              </a:p>
            </p:txBody>
          </p:sp>
        </p:grpSp>
        <p:cxnSp>
          <p:nvCxnSpPr>
            <p:cNvPr id="373" name="직선 화살표 연결선 216"/>
            <p:cNvCxnSpPr>
              <a:cxnSpLocks noChangeShapeType="1"/>
              <a:stCxn id="367" idx="6"/>
              <a:endCxn id="369" idx="1"/>
            </p:cNvCxnSpPr>
            <p:nvPr/>
          </p:nvCxnSpPr>
          <p:spPr bwMode="auto">
            <a:xfrm>
              <a:off x="2428839" y="2750342"/>
              <a:ext cx="17147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4" name="직선 화살표 연결선 217"/>
            <p:cNvCxnSpPr>
              <a:cxnSpLocks noChangeShapeType="1"/>
              <a:stCxn id="367" idx="4"/>
              <a:endCxn id="368" idx="0"/>
            </p:cNvCxnSpPr>
            <p:nvPr/>
          </p:nvCxnSpPr>
          <p:spPr bwMode="auto">
            <a:xfrm rot="16200000" flipH="1">
              <a:off x="1967281" y="2926156"/>
              <a:ext cx="142876" cy="55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5" name="Shape 218"/>
            <p:cNvCxnSpPr>
              <a:cxnSpLocks noChangeShapeType="1"/>
              <a:stCxn id="369" idx="2"/>
              <a:endCxn id="368" idx="6"/>
            </p:cNvCxnSpPr>
            <p:nvPr/>
          </p:nvCxnSpPr>
          <p:spPr bwMode="auto">
            <a:xfrm rot="5400000">
              <a:off x="2566564" y="2811848"/>
              <a:ext cx="228600" cy="338947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76" name="TextBox 375"/>
            <p:cNvSpPr txBox="1"/>
            <p:nvPr/>
          </p:nvSpPr>
          <p:spPr>
            <a:xfrm>
              <a:off x="2000228" y="2285992"/>
              <a:ext cx="714374" cy="215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/>
              <a:r>
                <a:rPr lang="en-US" altLang="ko-KR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Stations</a:t>
              </a:r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855663" y="2428875"/>
            <a:ext cx="785812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KMA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179388" y="3895725"/>
            <a:ext cx="1643062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KIGAM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1236663" y="5329238"/>
            <a:ext cx="1844675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KINS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3327400" y="5891213"/>
            <a:ext cx="1357313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KEPRI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6523038" y="5353050"/>
            <a:ext cx="1214437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KTX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7732713" y="3986213"/>
            <a:ext cx="1252537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ko-KR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KOGAS</a:t>
            </a:r>
          </a:p>
        </p:txBody>
      </p:sp>
      <p:sp>
        <p:nvSpPr>
          <p:cNvPr id="389" name="직사각형 388"/>
          <p:cNvSpPr/>
          <p:nvPr/>
        </p:nvSpPr>
        <p:spPr bwMode="auto">
          <a:xfrm>
            <a:off x="6308725" y="2209800"/>
            <a:ext cx="500063" cy="214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en-US" altLang="ko-KR" sz="1000" b="1">
                <a:solidFill>
                  <a:srgbClr val="D35B1F"/>
                </a:solidFill>
              </a:rPr>
              <a:t>KISS</a:t>
            </a:r>
          </a:p>
        </p:txBody>
      </p:sp>
      <p:sp>
        <p:nvSpPr>
          <p:cNvPr id="390" name="타원 389"/>
          <p:cNvSpPr/>
          <p:nvPr/>
        </p:nvSpPr>
        <p:spPr bwMode="auto">
          <a:xfrm>
            <a:off x="6880225" y="1924050"/>
            <a:ext cx="939800" cy="190500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srgbClr val="4B4B4B"/>
                </a:solidFill>
              </a:rPr>
              <a:t>University</a:t>
            </a:r>
          </a:p>
        </p:txBody>
      </p:sp>
      <p:sp>
        <p:nvSpPr>
          <p:cNvPr id="391" name="타원 390"/>
          <p:cNvSpPr/>
          <p:nvPr/>
        </p:nvSpPr>
        <p:spPr bwMode="auto">
          <a:xfrm>
            <a:off x="6940550" y="2447925"/>
            <a:ext cx="939800" cy="190500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srgbClr val="4B4B4B"/>
                </a:solidFill>
              </a:rPr>
              <a:t>Others</a:t>
            </a:r>
          </a:p>
        </p:txBody>
      </p:sp>
      <p:sp>
        <p:nvSpPr>
          <p:cNvPr id="392" name="타원 391"/>
          <p:cNvSpPr/>
          <p:nvPr/>
        </p:nvSpPr>
        <p:spPr bwMode="auto">
          <a:xfrm>
            <a:off x="7011988" y="2190750"/>
            <a:ext cx="939800" cy="190500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srgbClr val="4B4B4B"/>
                </a:solidFill>
              </a:rPr>
              <a:t>Industries</a:t>
            </a:r>
          </a:p>
        </p:txBody>
      </p:sp>
      <p:cxnSp>
        <p:nvCxnSpPr>
          <p:cNvPr id="393" name="직선 화살표 연결선 239"/>
          <p:cNvCxnSpPr>
            <a:cxnSpLocks noChangeShapeType="1"/>
            <a:stCxn id="389" idx="3"/>
          </p:cNvCxnSpPr>
          <p:nvPr/>
        </p:nvCxnSpPr>
        <p:spPr bwMode="auto">
          <a:xfrm flipV="1">
            <a:off x="6808788" y="1997075"/>
            <a:ext cx="71437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4" name="직선 화살표 연결선 241"/>
          <p:cNvCxnSpPr>
            <a:cxnSpLocks noChangeShapeType="1"/>
            <a:stCxn id="389" idx="3"/>
            <a:endCxn id="391" idx="2"/>
          </p:cNvCxnSpPr>
          <p:nvPr/>
        </p:nvCxnSpPr>
        <p:spPr bwMode="auto">
          <a:xfrm>
            <a:off x="6808788" y="2316163"/>
            <a:ext cx="131762" cy="227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5" name="직선 화살표 연결선 243"/>
          <p:cNvCxnSpPr>
            <a:cxnSpLocks noChangeShapeType="1"/>
            <a:stCxn id="389" idx="3"/>
            <a:endCxn id="392" idx="2"/>
          </p:cNvCxnSpPr>
          <p:nvPr/>
        </p:nvCxnSpPr>
        <p:spPr bwMode="auto">
          <a:xfrm flipV="1">
            <a:off x="6808788" y="2286000"/>
            <a:ext cx="203200" cy="30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152</Words>
  <Application>Microsoft Office PowerPoint</Application>
  <PresentationFormat>화면 슬라이드 쇼(4:3)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Seismic networks in South Korea</vt:lpstr>
      <vt:lpstr>Recent Seismicity in Korea</vt:lpstr>
      <vt:lpstr>Historical Seismicity in Korea</vt:lpstr>
      <vt:lpstr>KMA (Korea Meteorological Administration)</vt:lpstr>
      <vt:lpstr>KIGAM (Korea Institute of Geology and Mineral Resources)</vt:lpstr>
      <vt:lpstr>KISS (Korea Integrated Seismic System)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networks in South Korea</dc:title>
  <dc:creator>user</dc:creator>
  <cp:lastModifiedBy>신동훈</cp:lastModifiedBy>
  <cp:revision>16</cp:revision>
  <dcterms:created xsi:type="dcterms:W3CDTF">2011-12-16T06:23:34Z</dcterms:created>
  <dcterms:modified xsi:type="dcterms:W3CDTF">2012-01-10T23:00:38Z</dcterms:modified>
</cp:coreProperties>
</file>