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325" r:id="rId2"/>
    <p:sldId id="315" r:id="rId3"/>
    <p:sldId id="318" r:id="rId4"/>
    <p:sldId id="320" r:id="rId5"/>
    <p:sldId id="308" r:id="rId6"/>
    <p:sldId id="295" r:id="rId7"/>
    <p:sldId id="296" r:id="rId8"/>
    <p:sldId id="306" r:id="rId9"/>
    <p:sldId id="303" r:id="rId10"/>
    <p:sldId id="319" r:id="rId11"/>
    <p:sldId id="310" r:id="rId12"/>
    <p:sldId id="327" r:id="rId13"/>
    <p:sldId id="322" r:id="rId14"/>
    <p:sldId id="268" r:id="rId15"/>
    <p:sldId id="326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605" autoAdjust="0"/>
    <p:restoredTop sz="94660"/>
  </p:normalViewPr>
  <p:slideViewPr>
    <p:cSldViewPr>
      <p:cViewPr varScale="1">
        <p:scale>
          <a:sx n="83" d="100"/>
          <a:sy n="83" d="100"/>
        </p:scale>
        <p:origin x="-1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5D006F-C051-8647-A030-2FE9F4C292A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A7C5B-A2E2-3449-9BA7-BAE2C1071BF6}" type="slidenum">
              <a:rPr lang="es-ES"/>
              <a:pPr/>
              <a:t>1</a:t>
            </a:fld>
            <a:endParaRPr lang="es-E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BC3DA-C145-CA42-A414-2AA061E07547}" type="slidenum">
              <a:rPr lang="es-ES"/>
              <a:pPr/>
              <a:t>10</a:t>
            </a:fld>
            <a:endParaRPr lang="es-E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08DF0-F1C1-6649-B743-572A0695ED4C}" type="slidenum">
              <a:rPr lang="es-ES"/>
              <a:pPr/>
              <a:t>11</a:t>
            </a:fld>
            <a:endParaRPr lang="es-E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11BDE-5D75-B146-AE43-6EC442440D65}" type="slidenum">
              <a:rPr lang="es-ES"/>
              <a:pPr/>
              <a:t>13</a:t>
            </a:fld>
            <a:endParaRPr lang="es-E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AAAD6-39F5-184C-A144-B51856F23DFD}" type="slidenum">
              <a:rPr lang="es-ES"/>
              <a:pPr/>
              <a:t>14</a:t>
            </a:fld>
            <a:endParaRPr lang="es-E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999BC-844A-C540-B1B1-786D6CC1BC4F}" type="slidenum">
              <a:rPr lang="es-ES"/>
              <a:pPr/>
              <a:t>15</a:t>
            </a:fld>
            <a:endParaRPr lang="es-E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D60B3-A5D0-9349-9D3C-E4C41C5C8316}" type="slidenum">
              <a:rPr lang="es-ES"/>
              <a:pPr/>
              <a:t>2</a:t>
            </a:fld>
            <a:endParaRPr lang="es-E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4FD33-431F-BE4E-B7DA-8574C75DD752}" type="slidenum">
              <a:rPr lang="es-ES"/>
              <a:pPr/>
              <a:t>3</a:t>
            </a:fld>
            <a:endParaRPr lang="es-E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0D178-1046-6846-ABA3-448D5717230F}" type="slidenum">
              <a:rPr lang="es-ES"/>
              <a:pPr/>
              <a:t>4</a:t>
            </a:fld>
            <a:endParaRPr lang="es-E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326B1-1411-5C4C-AD07-FB8AD4847F72}" type="slidenum">
              <a:rPr lang="es-ES"/>
              <a:pPr/>
              <a:t>5</a:t>
            </a:fld>
            <a:endParaRPr lang="es-E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5AB85-39DA-0A46-BD16-B3336F32F021}" type="slidenum">
              <a:rPr lang="es-ES"/>
              <a:pPr/>
              <a:t>6</a:t>
            </a:fld>
            <a:endParaRPr lang="es-E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6E0C2-3C40-0B4F-9484-2BA6B9926CB5}" type="slidenum">
              <a:rPr lang="es-ES"/>
              <a:pPr/>
              <a:t>7</a:t>
            </a:fld>
            <a:endParaRPr lang="es-ES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54612-9529-6748-8D5F-AEB3751D4112}" type="slidenum">
              <a:rPr lang="es-ES"/>
              <a:pPr/>
              <a:t>8</a:t>
            </a:fld>
            <a:endParaRPr lang="es-E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393E3-E473-8844-908B-A9F64E480F5E}" type="slidenum">
              <a:rPr lang="es-ES"/>
              <a:pPr/>
              <a:t>9</a:t>
            </a:fld>
            <a:endParaRPr lang="es-ES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A1CE13-764C-0545-AA73-0E67E32E43E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667000" y="6096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1295400" y="1687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latin typeface="Helvetica" pitchFamily="-106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85800" y="1957388"/>
            <a:ext cx="7362616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100" dirty="0">
                <a:latin typeface="Impact" pitchFamily="-106" charset="0"/>
              </a:rPr>
              <a:t>The FDSN and Sustainable Seismic Networks</a:t>
            </a:r>
          </a:p>
          <a:p>
            <a:endParaRPr lang="en-US" sz="3100" dirty="0">
              <a:latin typeface="Impact" pitchFamily="-106" charset="0"/>
            </a:endParaRPr>
          </a:p>
          <a:p>
            <a:endParaRPr lang="en-US" sz="3100" dirty="0" smtClean="0">
              <a:latin typeface="Impact" pitchFamily="-106" charset="0"/>
            </a:endParaRPr>
          </a:p>
          <a:p>
            <a:r>
              <a:rPr lang="en-US" sz="2400" i="1" dirty="0" smtClean="0">
                <a:solidFill>
                  <a:schemeClr val="tx1">
                    <a:alpha val="57999"/>
                  </a:schemeClr>
                </a:solidFill>
              </a:rPr>
              <a:t>Tim Ahern</a:t>
            </a:r>
            <a:endParaRPr lang="en-US" altLang="ja-JP" sz="2400" dirty="0" smtClean="0">
              <a:solidFill>
                <a:schemeClr val="tx1">
                  <a:alpha val="57999"/>
                </a:schemeClr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altLang="ja-JP" sz="2400" dirty="0" smtClean="0">
                <a:solidFill>
                  <a:schemeClr val="tx1">
                    <a:alpha val="57999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FDSN Archive for Continuous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362200"/>
            <a:ext cx="82296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990600" y="1409700"/>
            <a:ext cx="7215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400" u="sng"/>
              <a:t>Data Distribution Performance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The </a:t>
            </a:r>
            <a:r>
              <a:rPr lang="en-US" sz="3800" dirty="0"/>
              <a:t>IRIS </a:t>
            </a:r>
            <a:r>
              <a:rPr lang="en-US" sz="3800" dirty="0" smtClean="0"/>
              <a:t>Archive</a:t>
            </a:r>
            <a:r>
              <a:rPr lang="en-US" sz="3800" dirty="0" smtClean="0"/>
              <a:t> (155 </a:t>
            </a:r>
            <a:r>
              <a:rPr lang="en-US" sz="3800" dirty="0" err="1" smtClean="0"/>
              <a:t>tbytes</a:t>
            </a:r>
            <a:r>
              <a:rPr lang="en-US" sz="3800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8134350" cy="546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8229600" cy="639762"/>
          </a:xfrm>
        </p:spPr>
        <p:txBody>
          <a:bodyPr/>
          <a:lstStyle/>
          <a:p>
            <a:r>
              <a:rPr lang="en-US" dirty="0" smtClean="0"/>
              <a:t>IRIS shipped 162 terabytes in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848600" cy="53048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85800" y="1295400"/>
            <a:ext cx="63722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  <a:p>
            <a:r>
              <a:rPr lang="en-US" sz="2400"/>
              <a:t>The FDSN Challenges:</a:t>
            </a:r>
          </a:p>
          <a:p>
            <a:endParaRPr lang="en-US" sz="2400"/>
          </a:p>
          <a:p>
            <a:r>
              <a:rPr lang="en-US" sz="2400"/>
              <a:t>Encourage and support the development and </a:t>
            </a:r>
          </a:p>
          <a:p>
            <a:r>
              <a:rPr lang="en-US" sz="2400"/>
              <a:t>Implementation of tools for societal benefit:</a:t>
            </a:r>
          </a:p>
          <a:p>
            <a:endParaRPr lang="en-US" sz="2400"/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Early damage assessment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Tsunami and earthquake warning efforts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Shake maps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Long-term scientific research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Source Characterization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noFill/>
          <a:ln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295400" y="1524000"/>
            <a:ext cx="72739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Future Challenges for the FDSN Community: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  Maintain the current infrastructure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Diversify the offer of products and services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Improve the coverage of broad band stations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Enlarge the number of FDSN members</a:t>
            </a:r>
          </a:p>
          <a:p>
            <a:r>
              <a:rPr lang="en-US" sz="2400"/>
              <a:t>     and broad band stations transmitting real time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  Improve coverage by offering societal advantages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Increase the number of broad band stations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1828800" y="281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2057400" y="2895600"/>
            <a:ext cx="49847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500">
                <a:effectLst>
                  <a:outerShdw blurRad="38100" dist="38100" dir="2700000" algn="tl">
                    <a:srgbClr val="FFFFFF"/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04800"/>
            <a:ext cx="1879600" cy="955675"/>
          </a:xfrm>
          <a:ln/>
        </p:spPr>
      </p:pic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590800" y="6096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  <a:endParaRPr lang="es-ES" sz="2400">
              <a:latin typeface="Impact" pitchFamily="-106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762000" y="1398588"/>
            <a:ext cx="7967663" cy="43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FDSN:  Origins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Founded in 1985 to bring together digital broad-</a:t>
            </a:r>
          </a:p>
          <a:p>
            <a:pPr lvl="1"/>
            <a:r>
              <a:rPr lang="en-US" sz="2400" dirty="0"/>
              <a:t>   band seismic </a:t>
            </a:r>
            <a:r>
              <a:rPr lang="en-US" sz="2400" dirty="0" smtClean="0"/>
              <a:t>networks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400" dirty="0"/>
              <a:t>  Support national institutions and seismic networks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moving into the broad-band seismic </a:t>
            </a:r>
            <a:r>
              <a:rPr lang="en-US" sz="2400" dirty="0" smtClean="0"/>
              <a:t>technology</a:t>
            </a:r>
          </a:p>
          <a:p>
            <a:pPr lvl="1">
              <a:buFontTx/>
              <a:buChar char="•"/>
            </a:pPr>
            <a:r>
              <a:rPr lang="en-US" sz="2400" dirty="0"/>
              <a:t>  Coordinate the location of new seismic stations to</a:t>
            </a:r>
          </a:p>
          <a:p>
            <a:pPr lvl="1"/>
            <a:r>
              <a:rPr lang="en-US" sz="2400" dirty="0"/>
              <a:t>   avoid duplications and promote global </a:t>
            </a:r>
            <a:r>
              <a:rPr lang="en-US" sz="2400" dirty="0" smtClean="0"/>
              <a:t>distribution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400" dirty="0"/>
              <a:t>   FDSN has commission status within IASPEI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 (International Association of Seismology and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 Physics of the Earth Interior)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762000" y="1371600"/>
            <a:ext cx="7967663" cy="40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FDSN: Goals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Coordinates site selection, data exchange and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instrument </a:t>
            </a:r>
            <a:r>
              <a:rPr lang="en-US" sz="2400" dirty="0" smtClean="0"/>
              <a:t>standardization</a:t>
            </a:r>
          </a:p>
          <a:p>
            <a:pPr lvl="1">
              <a:buFontTx/>
              <a:buChar char="•"/>
            </a:pPr>
            <a:r>
              <a:rPr lang="en-US" sz="2400" dirty="0"/>
              <a:t>   Promotes the installation of seismic stations. There</a:t>
            </a:r>
          </a:p>
          <a:p>
            <a:pPr lvl="1"/>
            <a:r>
              <a:rPr lang="en-US" sz="2400" dirty="0"/>
              <a:t>    are about 2000 broad band sites now; 200 in real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time (backbone stations</a:t>
            </a:r>
            <a:r>
              <a:rPr lang="en-US" sz="2400" dirty="0" smtClean="0"/>
              <a:t>)</a:t>
            </a:r>
          </a:p>
          <a:p>
            <a:pPr lvl="1">
              <a:buFontTx/>
              <a:buChar char="•"/>
            </a:pPr>
            <a:r>
              <a:rPr lang="en-US" sz="2400" dirty="0"/>
              <a:t>   Promote a variable network geometry approach:</a:t>
            </a:r>
          </a:p>
          <a:p>
            <a:pPr lvl="1"/>
            <a:r>
              <a:rPr lang="en-US" sz="2400" dirty="0"/>
              <a:t>    local, regional, national, worldwide </a:t>
            </a:r>
            <a:r>
              <a:rPr lang="en-US" sz="2400" dirty="0" smtClean="0"/>
              <a:t>scales</a:t>
            </a:r>
          </a:p>
          <a:p>
            <a:pPr lvl="1">
              <a:buFontTx/>
              <a:buChar char="•"/>
            </a:pPr>
            <a:r>
              <a:rPr lang="en-US" sz="2400" dirty="0"/>
              <a:t>   </a:t>
            </a:r>
            <a:r>
              <a:rPr lang="en-US" sz="2400" dirty="0" smtClean="0"/>
              <a:t>Promotes </a:t>
            </a:r>
            <a:r>
              <a:rPr lang="en-US" sz="2400" dirty="0"/>
              <a:t>the deployment of ocean bottom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</a:t>
            </a:r>
            <a:r>
              <a:rPr lang="en-US" sz="2400" dirty="0" smtClean="0"/>
              <a:t>seismometers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609600" y="1828800"/>
            <a:ext cx="8032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The FDSN:  A Unique Organization</a:t>
            </a:r>
          </a:p>
          <a:p>
            <a:pPr>
              <a:lnSpc>
                <a:spcPct val="5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FDSN does not have inter-governmental status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Has no budget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No permanent staff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Operated by support offered by member institutions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8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38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24600" y="1704975"/>
            <a:ext cx="2819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Jamaica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Japan </a:t>
            </a:r>
            <a:r>
              <a:rPr lang="en-US" sz="6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(ERI</a:t>
            </a:r>
            <a:r>
              <a:rPr lang="en-US" sz="600">
                <a:effectLst>
                  <a:outerShdw blurRad="38100" dist="38100" dir="2700000" algn="tl">
                    <a:srgbClr val="FFFFFF"/>
                  </a:outerShdw>
                </a:effectLst>
              </a:rPr>
              <a:t> &amp; NEID)</a:t>
            </a:r>
          </a:p>
          <a:p>
            <a:pPr>
              <a:lnSpc>
                <a:spcPct val="90000"/>
              </a:lnSpc>
            </a:pPr>
            <a:r>
              <a:rPr lang="en-US" sz="7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Kazakhstan</a:t>
            </a:r>
            <a:endParaRPr lang="en-US" sz="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Macedonia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Malaysia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Mexico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Netherlands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Zealand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Nicaragua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Norway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Poland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Portugal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600">
                <a:effectLst>
                  <a:outerShdw blurRad="38100" dist="38100" dir="2700000" algn="tl">
                    <a:srgbClr val="FFFFFF"/>
                  </a:outerShdw>
                </a:effectLst>
              </a:rPr>
              <a:t>(CGUL &amp; </a:t>
            </a:r>
            <a:r>
              <a:rPr lang="en-US" sz="6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IST)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Romania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Slovakia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Slovenia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South Africa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Spain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Sweden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Switzerland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Taiwan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Tajikistan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Thailand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United Arab Emirates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United Kingdom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 </a:t>
            </a:r>
            <a:r>
              <a:rPr lang="en-US" sz="6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(IRIS, NCSN, PRSN, SCSN &amp; USGS</a:t>
            </a:r>
            <a:r>
              <a:rPr lang="en-US" sz="60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Uzbekistan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819400" y="196850"/>
            <a:ext cx="5522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FDSN Membership in </a:t>
            </a:r>
            <a:r>
              <a:rPr lang="en-US" sz="2800" dirty="0" smtClean="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2011 </a:t>
            </a:r>
            <a:br>
              <a:rPr lang="en-US" sz="2800" dirty="0" smtClean="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800" dirty="0" smtClean="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85 </a:t>
            </a:r>
            <a:r>
              <a:rPr lang="en-US" sz="2800" dirty="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institutions in</a:t>
            </a:r>
            <a:r>
              <a:rPr lang="en-US" sz="2800" dirty="0" smtClean="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64 </a:t>
            </a:r>
            <a:r>
              <a:rPr lang="en-US" sz="2800" dirty="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countries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199"/>
            <a:ext cx="9144000" cy="4268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030" y="6096000"/>
            <a:ext cx="792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</a:t>
            </a:r>
            <a:r>
              <a:rPr lang="en-US" sz="2800" dirty="0" err="1" smtClean="0"/>
              <a:t>www.fdsn.org/forms/membership_form.htm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677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81200" y="0"/>
            <a:ext cx="731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Regional Coordination, an Important FDSN Function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521700" cy="626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76200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218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7239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327</TotalTime>
  <Words>459</Words>
  <Application>Microsoft Macintosh PowerPoint</Application>
  <PresentationFormat>On-screen Show (4:3)</PresentationFormat>
  <Paragraphs>117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The IRIS Archive (155 tbytes)  </vt:lpstr>
      <vt:lpstr>IRIS shipped 162 terabytes in 2011</vt:lpstr>
      <vt:lpstr>Slide 13</vt:lpstr>
      <vt:lpstr>Slide 14</vt:lpstr>
      <vt:lpstr>Slide 15</vt:lpstr>
    </vt:vector>
  </TitlesOfParts>
  <Company>Sismología, Inst. Geofísica, 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Gerardo Suárez</dc:creator>
  <cp:lastModifiedBy>Tim Ahern</cp:lastModifiedBy>
  <cp:revision>47</cp:revision>
  <dcterms:created xsi:type="dcterms:W3CDTF">2012-01-02T05:13:36Z</dcterms:created>
  <dcterms:modified xsi:type="dcterms:W3CDTF">2012-01-02T05:35:49Z</dcterms:modified>
</cp:coreProperties>
</file>