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71" r:id="rId3"/>
    <p:sldId id="579" r:id="rId4"/>
    <p:sldId id="580" r:id="rId5"/>
    <p:sldId id="628" r:id="rId6"/>
    <p:sldId id="575" r:id="rId7"/>
    <p:sldId id="536" r:id="rId8"/>
    <p:sldId id="537" r:id="rId9"/>
    <p:sldId id="544" r:id="rId10"/>
    <p:sldId id="576" r:id="rId11"/>
    <p:sldId id="548" r:id="rId12"/>
    <p:sldId id="549" r:id="rId13"/>
    <p:sldId id="551" r:id="rId14"/>
    <p:sldId id="581" r:id="rId15"/>
    <p:sldId id="608" r:id="rId16"/>
    <p:sldId id="619" r:id="rId17"/>
    <p:sldId id="582" r:id="rId18"/>
    <p:sldId id="624" r:id="rId19"/>
    <p:sldId id="625" r:id="rId20"/>
    <p:sldId id="583" r:id="rId21"/>
    <p:sldId id="626" r:id="rId22"/>
    <p:sldId id="627" r:id="rId23"/>
    <p:sldId id="620" r:id="rId24"/>
    <p:sldId id="629" r:id="rId25"/>
    <p:sldId id="630" r:id="rId26"/>
    <p:sldId id="520" r:id="rId27"/>
    <p:sldId id="469" r:id="rId28"/>
    <p:sldId id="521" r:id="rId29"/>
    <p:sldId id="606" r:id="rId30"/>
    <p:sldId id="616" r:id="rId31"/>
    <p:sldId id="609" r:id="rId32"/>
    <p:sldId id="610" r:id="rId33"/>
    <p:sldId id="611" r:id="rId34"/>
    <p:sldId id="612" r:id="rId35"/>
    <p:sldId id="613" r:id="rId36"/>
    <p:sldId id="614" r:id="rId37"/>
    <p:sldId id="607" r:id="rId38"/>
    <p:sldId id="622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 W3" charset="-128"/>
        <a:cs typeface="ヒラギノ明朝 Pro W3" charset="-128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2F8990"/>
    <a:srgbClr val="980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>
      <p:cViewPr>
        <p:scale>
          <a:sx n="180" d="100"/>
          <a:sy n="180" d="100"/>
        </p:scale>
        <p:origin x="-2728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EF1F59-744E-6340-BD90-E35B0A37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41E26A-FADA-AC40-B247-284D1643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DEE50-15D4-7E48-9638-FACB2A9EB1B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Example of goals</a:t>
            </a:r>
          </a:p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Recollection about 20 sps data</a:t>
            </a:r>
          </a:p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about 1 Tb/yr logged, 18 Tb/yr usage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81602-10C0-5241-9ADE-9D0CE56960D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30588" cy="2573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615" y="3258019"/>
            <a:ext cx="6704772" cy="30858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FD093-4D1D-264E-81E4-8E304291F6AE}" type="slidenum">
              <a:rPr lang="en-US"/>
              <a:pPr/>
              <a:t>15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30588" cy="2573338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615" y="3258020"/>
            <a:ext cx="6704772" cy="30858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FD093-4D1D-264E-81E4-8E304291F6AE}" type="slidenum">
              <a:rPr lang="en-US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FD093-4D1D-264E-81E4-8E304291F6AE}" type="slidenum">
              <a:rPr lang="en-US"/>
              <a:pPr/>
              <a:t>27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FD093-4D1D-264E-81E4-8E304291F6AE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8631-4E4B-FF44-B823-06E42F28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71C3-C8FC-A749-80DF-10ACC637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6051-95E8-DC4F-AF8C-517B11EC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1DD5D4B-B816-1640-9C39-410622B53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2C6B-D03B-4D4C-8543-92255883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19FE-BC9C-4643-A57E-3C41A157D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CB06-5EF8-7E45-88B7-768F013B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4B6A-9AAD-4C4B-BEE0-2FD11F990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FED7-1B9C-4043-982C-62A0AD043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3551-4B48-D743-883D-3F9EE9E1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4C44-1B4C-9B4C-B37C-BB11E6910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3EC5-28BB-FC40-9EA9-0BF0493E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ABD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7391400" y="-1524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/>
          </p:cNvSpPr>
          <p:nvPr/>
        </p:nvSpPr>
        <p:spPr bwMode="auto">
          <a:xfrm>
            <a:off x="0" y="-152400"/>
            <a:ext cx="7467600" cy="990600"/>
          </a:xfrm>
          <a:prstGeom prst="rect">
            <a:avLst/>
          </a:prstGeom>
          <a:gradFill rotWithShape="0">
            <a:gsLst>
              <a:gs pos="0">
                <a:srgbClr val="169898"/>
              </a:gs>
              <a:gs pos="100000">
                <a:srgbClr val="35329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34338" y="647700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5399" dir="3806097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A7EFF508-95B5-AC49-9C0C-E65415288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/>
          </p:cNvSpPr>
          <p:nvPr/>
        </p:nvSpPr>
        <p:spPr bwMode="auto">
          <a:xfrm>
            <a:off x="1143000" y="533400"/>
            <a:ext cx="4953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defRPr/>
            </a:pPr>
            <a:r>
              <a:rPr lang="en-US" sz="1400" i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Project IDA (International Deployment of Accelerometers)</a:t>
            </a:r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35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/>
          </p:cNvSpPr>
          <p:nvPr/>
        </p:nvSpPr>
        <p:spPr bwMode="auto">
          <a:xfrm>
            <a:off x="1143000" y="-19050"/>
            <a:ext cx="502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defRPr/>
            </a:pPr>
            <a:r>
              <a:rPr lang="en-US" sz="3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Project IDA</a:t>
            </a:r>
          </a:p>
        </p:txBody>
      </p:sp>
      <p:sp>
        <p:nvSpPr>
          <p:cNvPr id="1033" name="Oval 9"/>
          <p:cNvSpPr>
            <a:spLocks/>
          </p:cNvSpPr>
          <p:nvPr/>
        </p:nvSpPr>
        <p:spPr bwMode="auto">
          <a:xfrm>
            <a:off x="63500" y="63500"/>
            <a:ext cx="696913" cy="696913"/>
          </a:xfrm>
          <a:prstGeom prst="ellipse">
            <a:avLst/>
          </a:prstGeom>
          <a:noFill/>
          <a:ln w="9525">
            <a:solidFill>
              <a:srgbClr val="16989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525">
            <a:solidFill>
              <a:srgbClr val="16989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7" name="Picture 12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43800" y="0"/>
            <a:ext cx="1600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  <a:sym typeface="Helvetica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Helvetica" charset="0"/>
          <a:ea typeface="ヒラギノ角ゴ Pro W3" charset="-128"/>
          <a:cs typeface="ヒラギノ角ゴ Pro W3" charset="-128"/>
          <a:sym typeface="Helvetica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2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169898"/>
        </a:buClr>
        <a:buSzPct val="100000"/>
        <a:buFont typeface="Helvetica" charset="0"/>
        <a:buChar char="•"/>
        <a:defRPr sz="2800">
          <a:solidFill>
            <a:srgbClr val="169898"/>
          </a:solidFill>
          <a:latin typeface="+mn-lt"/>
          <a:ea typeface="+mn-ea"/>
          <a:cs typeface="+mn-cs"/>
          <a:sym typeface="Helvetica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53298"/>
        </a:buClr>
        <a:buSzPct val="100000"/>
        <a:buFont typeface="Wingdings" charset="2"/>
        <a:buChar char="v"/>
        <a:defRPr sz="24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rgbClr val="169898"/>
          </a:solidFill>
          <a:latin typeface="+mn-lt"/>
          <a:ea typeface="+mn-ea"/>
          <a:cs typeface="+mn-cs"/>
          <a:sym typeface="Helvetica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rgbClr val="353298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0"/>
            <a:ext cx="6019800" cy="4267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39688" bIns="45720" numCol="1" anchor="ctr" anchorCtr="0" compatLnSpc="1">
            <a:prstTxWarp prst="textNoShape">
              <a:avLst/>
            </a:prstTxWarp>
          </a:bodyPr>
          <a:lstStyle/>
          <a:p>
            <a:pPr indent="0" algn="ctr" eaLnBrk="1" hangingPunct="1"/>
            <a:r>
              <a:rPr lang="en-US" sz="3200" b="1" dirty="0" smtClean="0">
                <a:solidFill>
                  <a:srgbClr val="353298"/>
                </a:solidFill>
              </a:rPr>
              <a:t>Station Installation</a:t>
            </a:r>
            <a:br>
              <a:rPr lang="en-US" sz="3200" b="1" dirty="0" smtClean="0">
                <a:solidFill>
                  <a:srgbClr val="353298"/>
                </a:solidFill>
              </a:rPr>
            </a:br>
            <a:r>
              <a:rPr lang="en-US" sz="3200" b="1" dirty="0" smtClean="0">
                <a:solidFill>
                  <a:srgbClr val="353298"/>
                </a:solidFill>
              </a:rPr>
              <a:t>Issues and Techniques</a:t>
            </a:r>
            <a:br>
              <a:rPr lang="en-US" sz="3200" b="1" dirty="0" smtClean="0">
                <a:solidFill>
                  <a:srgbClr val="353298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169898"/>
                </a:solidFill>
              </a:rPr>
              <a:t>IRIS Metadata Workshop</a:t>
            </a:r>
            <a:br>
              <a:rPr lang="en-US" sz="2400" dirty="0" smtClean="0">
                <a:solidFill>
                  <a:srgbClr val="169898"/>
                </a:solidFill>
              </a:rPr>
            </a:br>
            <a:r>
              <a:rPr lang="en-US" sz="2400" dirty="0" smtClean="0">
                <a:solidFill>
                  <a:srgbClr val="169898"/>
                </a:solidFill>
              </a:rPr>
              <a:t>January 9, 2012</a:t>
            </a:r>
            <a:br>
              <a:rPr lang="en-US" sz="2400" dirty="0" smtClean="0">
                <a:solidFill>
                  <a:srgbClr val="169898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353298"/>
                </a:solidFill>
              </a:rPr>
              <a:t>Peter Davis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169898"/>
                </a:solidFill>
              </a:rPr>
              <a:t>Project IDA</a:t>
            </a:r>
            <a:br>
              <a:rPr lang="en-US" sz="2000" dirty="0">
                <a:solidFill>
                  <a:srgbClr val="169898"/>
                </a:solidFill>
              </a:rPr>
            </a:br>
            <a:r>
              <a:rPr lang="en-US" sz="2000" dirty="0">
                <a:solidFill>
                  <a:srgbClr val="169898"/>
                </a:solidFill>
              </a:rPr>
              <a:t>Scripps Institution of Oceanography</a:t>
            </a:r>
            <a:br>
              <a:rPr lang="en-US" sz="2000" dirty="0">
                <a:solidFill>
                  <a:srgbClr val="169898"/>
                </a:solidFill>
              </a:rPr>
            </a:br>
            <a:r>
              <a:rPr lang="en-US" sz="2000" dirty="0">
                <a:solidFill>
                  <a:srgbClr val="169898"/>
                </a:solidFill>
              </a:rPr>
              <a:t>University of California, San Diego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162800" cy="3877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000090"/>
                </a:solidFill>
                <a:latin typeface="Helvetica"/>
              </a:rPr>
              <a:t>Effect of changes in barometric pressure:</a:t>
            </a:r>
          </a:p>
          <a:p>
            <a:pPr marL="457200" indent="-457200">
              <a:spcBef>
                <a:spcPct val="50000"/>
              </a:spcBef>
            </a:pPr>
            <a:endParaRPr lang="en-US" sz="3200" dirty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>
                <a:solidFill>
                  <a:srgbClr val="2F8990"/>
                </a:solidFill>
                <a:latin typeface="Helvetica"/>
              </a:rPr>
              <a:t>buoyancy of the seismometer mass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>
                <a:solidFill>
                  <a:srgbClr val="2F8990"/>
                </a:solidFill>
                <a:latin typeface="Helvetica"/>
              </a:rPr>
              <a:t>Newtonian attraction of air mass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b="1" dirty="0">
                <a:solidFill>
                  <a:srgbClr val="2F8990"/>
                </a:solidFill>
                <a:latin typeface="Helvetica"/>
              </a:rPr>
              <a:t>loading effect of air mass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62200" y="152400"/>
            <a:ext cx="4876800" cy="4708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1" dirty="0" smtClean="0">
                <a:solidFill>
                  <a:srgbClr val="000090"/>
                </a:solidFill>
              </a:rPr>
              <a:t>Change of air pressure in a cavity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8800" b="1" i="1" dirty="0">
                <a:solidFill>
                  <a:schemeClr val="tx2"/>
                </a:solidFill>
              </a:rPr>
              <a:t>       </a:t>
            </a:r>
            <a:r>
              <a:rPr lang="en-US" sz="8800" b="1" i="1" dirty="0" smtClean="0">
                <a:solidFill>
                  <a:schemeClr val="tx2"/>
                </a:solidFill>
              </a:rPr>
              <a:t> </a:t>
            </a:r>
            <a:endParaRPr lang="en-US" sz="8800" b="1" i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52800" y="56388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90"/>
                </a:solidFill>
                <a:latin typeface="Helvetica"/>
              </a:rPr>
              <a:t>Symmetric Case</a:t>
            </a:r>
            <a:endParaRPr lang="en-US" i="1" dirty="0">
              <a:solidFill>
                <a:srgbClr val="000090"/>
              </a:solidFill>
              <a:latin typeface="Helvetica"/>
            </a:endParaRPr>
          </a:p>
        </p:txBody>
      </p:sp>
      <p:pic>
        <p:nvPicPr>
          <p:cNvPr id="10" name="Picture 9" descr="pier1.pdf"/>
          <p:cNvPicPr>
            <a:picLocks noChangeAspect="1"/>
          </p:cNvPicPr>
          <p:nvPr/>
        </p:nvPicPr>
        <p:blipFill>
          <a:blip r:embed="rId2"/>
          <a:srcRect l="5882" t="24545" r="11765" b="33636"/>
          <a:stretch>
            <a:fillRect/>
          </a:stretch>
        </p:blipFill>
        <p:spPr>
          <a:xfrm>
            <a:off x="1676400" y="1295400"/>
            <a:ext cx="5902844" cy="38792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4876800" cy="4708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1" dirty="0" smtClean="0">
                <a:solidFill>
                  <a:srgbClr val="000090"/>
                </a:solidFill>
              </a:rPr>
              <a:t>Change of air pressure in a cavity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8800" b="1" i="1" dirty="0">
                <a:solidFill>
                  <a:schemeClr val="tx2"/>
                </a:solidFill>
              </a:rPr>
              <a:t>       </a:t>
            </a:r>
            <a:r>
              <a:rPr lang="en-US" sz="8800" b="1" i="1" dirty="0" smtClean="0">
                <a:solidFill>
                  <a:schemeClr val="tx2"/>
                </a:solidFill>
              </a:rPr>
              <a:t> </a:t>
            </a:r>
            <a:endParaRPr lang="en-US" sz="8800" b="1" i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5200" y="5638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90"/>
                </a:solidFill>
                <a:latin typeface="Helvetica"/>
              </a:rPr>
              <a:t>Asymmetric Case</a:t>
            </a:r>
            <a:endParaRPr lang="en-US" i="1" dirty="0">
              <a:solidFill>
                <a:srgbClr val="000090"/>
              </a:solidFill>
              <a:latin typeface="Helvetica"/>
            </a:endParaRPr>
          </a:p>
        </p:txBody>
      </p:sp>
      <p:pic>
        <p:nvPicPr>
          <p:cNvPr id="10" name="Picture 9" descr="pier2.pdf"/>
          <p:cNvPicPr>
            <a:picLocks noChangeAspect="1"/>
          </p:cNvPicPr>
          <p:nvPr/>
        </p:nvPicPr>
        <p:blipFill>
          <a:blip r:embed="rId2"/>
          <a:srcRect l="4706" t="23636" r="9412" b="30909"/>
          <a:stretch>
            <a:fillRect/>
          </a:stretch>
        </p:blipFill>
        <p:spPr>
          <a:xfrm>
            <a:off x="1523999" y="1219200"/>
            <a:ext cx="6118361" cy="4191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C:\WINDOWS\Desktop\Pete Work\noise talk\plot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917978" cy="3200400"/>
          </a:xfrm>
          <a:prstGeom prst="rect">
            <a:avLst/>
          </a:prstGeom>
          <a:noFill/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600200" y="3733800"/>
            <a:ext cx="16002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90"/>
                </a:solidFill>
                <a:latin typeface="Helvetica"/>
              </a:rPr>
              <a:t>(Sorrels, 1971)</a:t>
            </a:r>
          </a:p>
        </p:txBody>
      </p:sp>
      <p:pic>
        <p:nvPicPr>
          <p:cNvPr id="4" name="Picture 2" descr="C:\WINDOWS\Desktop\Pete Work\noise talk\WRAB.jpeg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4495800" y="533400"/>
            <a:ext cx="4524375" cy="594360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" y="4800600"/>
            <a:ext cx="44196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KS-54000 borehole seismometer installed at WRAB GSN station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762000" y="1905000"/>
            <a:ext cx="78486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Examples of human-induced noise:</a:t>
            </a:r>
            <a:endParaRPr lang="en-US" sz="3600" dirty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Vehicular traffic (cars, trucks, trains) 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Repeating </a:t>
            </a: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machinery (pumps, generators)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0200" y="6019800"/>
            <a:ext cx="5943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 http://</a:t>
            </a:r>
            <a:r>
              <a:rPr lang="en-US" sz="2000" dirty="0" err="1" smtClean="0">
                <a:solidFill>
                  <a:srgbClr val="000090"/>
                </a:solidFill>
                <a:latin typeface="Helvetica"/>
              </a:rPr>
              <a:t>www.iris.edu/servlet/quackquery</a:t>
            </a: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/ </a:t>
            </a:r>
          </a:p>
        </p:txBody>
      </p:sp>
      <p:pic>
        <p:nvPicPr>
          <p:cNvPr id="5" name="Picture 4" descr="quack.tiff"/>
          <p:cNvPicPr>
            <a:picLocks noChangeAspect="1"/>
          </p:cNvPicPr>
          <p:nvPr/>
        </p:nvPicPr>
        <p:blipFill>
          <a:blip r:embed="rId3"/>
          <a:srcRect t="10661" b="18480"/>
          <a:stretch>
            <a:fillRect/>
          </a:stretch>
        </p:blipFill>
        <p:spPr>
          <a:xfrm>
            <a:off x="304800" y="457200"/>
            <a:ext cx="5654218" cy="3371340"/>
          </a:xfrm>
          <a:prstGeom prst="rect">
            <a:avLst/>
          </a:prstGeom>
        </p:spPr>
      </p:pic>
      <p:pic>
        <p:nvPicPr>
          <p:cNvPr id="6" name="Picture 5" descr="pdf_0009887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743200"/>
            <a:ext cx="4008437" cy="320675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3962400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IRIS DMC provides tools to analyze data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6934200" cy="62786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Goal of a good installation:</a:t>
            </a:r>
          </a:p>
          <a:p>
            <a:pPr marL="457200" indent="-457200">
              <a:spcBef>
                <a:spcPct val="50000"/>
              </a:spcBef>
            </a:pPr>
            <a:endParaRPr lang="en-US" sz="36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accurate recording of seismic signals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low background noise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ease of servicing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stability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3600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Characteristics of a good site: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access to </a:t>
            </a: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bedrock</a:t>
            </a:r>
          </a:p>
          <a:p>
            <a:pPr marL="1371600" lvl="2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The harder the rock, the better</a:t>
            </a: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4093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Characteristics of a good site: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access to bedrock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far from human-induced noise sources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Characteristics of a good site: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access to bedrock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far from human-induced noise sources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clear of trees or towers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447800" y="1066800"/>
            <a:ext cx="6553200" cy="3724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dirty="0" smtClean="0">
                <a:solidFill>
                  <a:srgbClr val="000090"/>
                </a:solidFill>
                <a:latin typeface="Helvetica"/>
              </a:rPr>
              <a:t>Topics to be addressed: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Sources of </a:t>
            </a: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seismic noise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Site selection criteria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Installation techniques</a:t>
            </a: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924800" cy="6647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Suggested clearances:</a:t>
            </a:r>
          </a:p>
          <a:p>
            <a:pPr marL="457200" indent="-457200">
              <a:spcBef>
                <a:spcPct val="50000"/>
              </a:spcBef>
            </a:pPr>
            <a:endParaRPr lang="en-US" sz="36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Hydroelectric turbines – 10 km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Frequent train traffic – 3 km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Irrigation pumping stations – 2 km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Large machinery –  1-2 km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5570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Characteristics of a good site: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access to bedrock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far from human-induced noise sources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clear of trees or towers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good drainage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6309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Characteristics of a good site: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access to bedrock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far from human-induced noise sources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clear of trees or towers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good drainage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secure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7543800" cy="809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Some examples of installation designs: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GSN underground vault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STS2 </a:t>
            </a: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enclosure in a vault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High frequency sensor deployed at a temporary site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Broadband sensor vault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The </a:t>
            </a:r>
            <a:r>
              <a:rPr lang="en-US" sz="3200" dirty="0" err="1" smtClean="0">
                <a:solidFill>
                  <a:srgbClr val="2F8990"/>
                </a:solidFill>
                <a:latin typeface="Helvetica"/>
              </a:rPr>
              <a:t>Earthscope</a:t>
            </a: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 Transportable Array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xx2a_000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533400"/>
            <a:ext cx="6934200" cy="5207000"/>
          </a:xfrm>
          <a:noFill/>
          <a:ln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38400" y="5867400"/>
            <a:ext cx="533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 smtClean="0">
                <a:solidFill>
                  <a:srgbClr val="000090"/>
                </a:solidFill>
                <a:latin typeface="Helvetica"/>
              </a:rPr>
              <a:t>A GSN underground vault</a:t>
            </a:r>
            <a:endParaRPr lang="en-US" sz="2000" dirty="0" smtClean="0">
              <a:solidFill>
                <a:srgbClr val="00009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9494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SS-Vaul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629400" cy="4972050"/>
          </a:xfrm>
          <a:prstGeom prst="rect">
            <a:avLst/>
          </a:prstGeom>
        </p:spPr>
      </p:pic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2057400" y="5638800"/>
            <a:ext cx="556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GSN installation in a tunnel</a:t>
            </a:r>
            <a:endParaRPr lang="en-US" sz="2000" dirty="0">
              <a:solidFill>
                <a:srgbClr val="00009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8130037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SN model.pdf"/>
          <p:cNvPicPr>
            <a:picLocks noChangeAspect="1"/>
          </p:cNvPicPr>
          <p:nvPr/>
        </p:nvPicPr>
        <p:blipFill>
          <a:blip r:embed="rId3"/>
          <a:srcRect l="24080" t="34204" r="24080" b="40190"/>
          <a:stretch>
            <a:fillRect/>
          </a:stretch>
        </p:blipFill>
        <p:spPr>
          <a:xfrm>
            <a:off x="1752600" y="609600"/>
            <a:ext cx="5806696" cy="40386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19200" y="4876800"/>
            <a:ext cx="67818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STS2 installation design for the German Regional Seismographic Network (GRSN).  </a:t>
            </a:r>
          </a:p>
          <a:p>
            <a:pPr marL="457200">
              <a:spcBef>
                <a:spcPct val="50000"/>
              </a:spcBef>
            </a:pPr>
            <a:r>
              <a:rPr lang="en-US" sz="2000" i="1" dirty="0" smtClean="0">
                <a:solidFill>
                  <a:srgbClr val="000090"/>
                </a:solidFill>
                <a:latin typeface="Helvetica"/>
              </a:rPr>
              <a:t>					</a:t>
            </a:r>
            <a:r>
              <a:rPr lang="en-US" sz="1400" i="1" dirty="0" smtClean="0">
                <a:solidFill>
                  <a:srgbClr val="000090"/>
                </a:solidFill>
                <a:latin typeface="Helvetica"/>
              </a:rPr>
              <a:t>Courtesy E. </a:t>
            </a:r>
            <a:r>
              <a:rPr lang="en-US" sz="1400" i="1" dirty="0" err="1" smtClean="0">
                <a:solidFill>
                  <a:srgbClr val="000090"/>
                </a:solidFill>
                <a:latin typeface="Helvetica"/>
              </a:rPr>
              <a:t>Wielandt</a:t>
            </a:r>
            <a:r>
              <a:rPr lang="en-US" sz="1400" i="1" dirty="0" smtClean="0">
                <a:solidFill>
                  <a:srgbClr val="000090"/>
                </a:solidFill>
                <a:latin typeface="Helvetica"/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1"/>
            <a:ext cx="4800600" cy="3711262"/>
          </a:xfrm>
          <a:prstGeom prst="rect">
            <a:avLst/>
          </a:prstGeom>
        </p:spPr>
      </p:pic>
      <p:pic>
        <p:nvPicPr>
          <p:cNvPr id="3" name="Picture 2" descr="IMG_5743 ASF 640x480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3886200" cy="290966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5638800"/>
            <a:ext cx="3962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Codex design courtesy M. West.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_sensor_v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33400"/>
            <a:ext cx="6477000" cy="52963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2800"/>
            <a:ext cx="7772400" cy="711200"/>
          </a:xfrm>
          <a:ln/>
        </p:spPr>
        <p:txBody>
          <a:bodyPr rIns="132080"/>
          <a:lstStyle/>
          <a:p>
            <a:r>
              <a:rPr lang="en-US" sz="2800" dirty="0">
                <a:solidFill>
                  <a:srgbClr val="000090"/>
                </a:solidFill>
              </a:rPr>
              <a:t>Field Station Design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graphicFrame>
        <p:nvGraphicFramePr>
          <p:cNvPr id="91138" name="Object 4"/>
          <p:cNvGraphicFramePr>
            <a:graphicFrameLocks noChangeAspect="1"/>
          </p:cNvGraphicFramePr>
          <p:nvPr/>
        </p:nvGraphicFramePr>
        <p:xfrm>
          <a:off x="1600200" y="1524000"/>
          <a:ext cx="59340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Visio" r:id="rId4" imgW="5524500" imgH="4114800" progId="">
                  <p:embed/>
                </p:oleObj>
              </mc:Choice>
              <mc:Fallback>
                <p:oleObj name="Visio" r:id="rId4" imgW="5524500" imgH="4114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5934075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86400" y="5943600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1800" i="1" dirty="0" smtClean="0">
                <a:solidFill>
                  <a:srgbClr val="000090"/>
                </a:solidFill>
                <a:latin typeface="Helvetica"/>
              </a:rPr>
              <a:t>Courtesy R. Busby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5" descr="dynamic illustrat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4320" t="4500" r="5400" b="5250"/>
          <a:stretch>
            <a:fillRect/>
          </a:stretch>
        </p:blipFill>
        <p:spPr>
          <a:xfrm>
            <a:off x="4353538" y="100938"/>
            <a:ext cx="4592065" cy="6609139"/>
          </a:xfrm>
        </p:spPr>
      </p:pic>
      <p:sp>
        <p:nvSpPr>
          <p:cNvPr id="29699" name="Title 4"/>
          <p:cNvSpPr>
            <a:spLocks noGrp="1"/>
          </p:cNvSpPr>
          <p:nvPr>
            <p:ph type="title"/>
          </p:nvPr>
        </p:nvSpPr>
        <p:spPr>
          <a:xfrm>
            <a:off x="152400" y="533400"/>
            <a:ext cx="4191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90"/>
                </a:solidFill>
              </a:rPr>
              <a:t>Bandwidth +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Dynamic Range of modern sensors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371600" y="1981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6629400" y="1295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M~9.2 Sumatra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6629400" y="5867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M~0.5 local</a:t>
            </a:r>
          </a:p>
        </p:txBody>
      </p:sp>
      <p:pic>
        <p:nvPicPr>
          <p:cNvPr id="29703" name="Picture 10" descr="GSN-dynamic-ran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3997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sp>
        <p:nvSpPr>
          <p:cNvPr id="16" name="Freeform 3"/>
          <p:cNvSpPr>
            <a:spLocks/>
          </p:cNvSpPr>
          <p:nvPr/>
        </p:nvSpPr>
        <p:spPr bwMode="auto">
          <a:xfrm>
            <a:off x="5991225" y="2090738"/>
            <a:ext cx="2713038" cy="217011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3">
              <a:alphaModFix amt="90000"/>
            </a:blip>
            <a:srcRect/>
            <a:stretch>
              <a:fillRect/>
            </a:stretch>
          </a:blipFill>
          <a:ln w="25400">
            <a:solidFill>
              <a:schemeClr val="tx1">
                <a:alpha val="89803"/>
              </a:schemeClr>
            </a:solidFill>
            <a:round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8938" y="3173413"/>
            <a:ext cx="23939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900" b="0">
                <a:latin typeface="Chalkboard" charset="0"/>
              </a:rPr>
              <a:t>Have truck, will travel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513388" y="4549775"/>
            <a:ext cx="31083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900" b="0">
                <a:latin typeface="Chalkboard" charset="0"/>
              </a:rPr>
              <a:t>Flex conduit was replaced with straight sticks reducing field time significantly.  Wires are pulled during construction phase</a:t>
            </a: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431800" y="3889375"/>
            <a:ext cx="2135188" cy="16160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>
              <a:alphaModFix amt="90000"/>
            </a:blip>
            <a:srcRect/>
            <a:stretch>
              <a:fillRect/>
            </a:stretch>
          </a:blipFill>
          <a:ln w="25400">
            <a:solidFill>
              <a:schemeClr val="tx1">
                <a:alpha val="89803"/>
              </a:schemeClr>
            </a:solidFill>
            <a:round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42938" y="4502150"/>
            <a:ext cx="239395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642938"/>
            <a:endParaRPr lang="en-US" sz="800" b="0">
              <a:latin typeface="Chalkboard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367463" y="1489075"/>
            <a:ext cx="20383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900" b="0">
                <a:latin typeface="Chalkboard" charset="0"/>
              </a:rPr>
              <a:t>Current method; custom trailer with water tank, room for cement bags, and onboard mixer</a:t>
            </a:r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420688" y="1350963"/>
            <a:ext cx="2143125" cy="1608137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>
              <a:alphaModFix amt="90000"/>
            </a:blip>
            <a:srcRect/>
            <a:stretch>
              <a:fillRect/>
            </a:stretch>
          </a:blipFill>
          <a:ln w="25400">
            <a:solidFill>
              <a:schemeClr val="tx1">
                <a:alpha val="89803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7500" y="5797550"/>
            <a:ext cx="2393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900" b="0">
                <a:latin typeface="Chalkboard" charset="0"/>
              </a:rPr>
              <a:t>Using 3 vehicles, 1 trailers, 1 backhoe, and three people, it is feasible to construct 4 sites in 5 days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371850" y="4425950"/>
            <a:ext cx="19700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1000" b="0">
                <a:latin typeface="Chalkboard" charset="0"/>
              </a:rPr>
              <a:t>42” dia. pipe set into 7’ deep pit with concrete on either side of rubber membrane</a:t>
            </a:r>
          </a:p>
        </p:txBody>
      </p:sp>
      <p:pic>
        <p:nvPicPr>
          <p:cNvPr id="25" name="Picture 15" descr="430_3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2475" y="1143000"/>
            <a:ext cx="2349500" cy="3130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Freeform 4"/>
          <p:cNvSpPr>
            <a:spLocks/>
          </p:cNvSpPr>
          <p:nvPr/>
        </p:nvSpPr>
        <p:spPr bwMode="auto">
          <a:xfrm>
            <a:off x="6553200" y="5029200"/>
            <a:ext cx="1524000" cy="15240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7">
              <a:alphaModFix amt="90000"/>
            </a:blip>
            <a:srcRect/>
            <a:stretch>
              <a:fillRect/>
            </a:stretch>
          </a:blipFill>
          <a:ln w="25400">
            <a:solidFill>
              <a:schemeClr val="tx1">
                <a:alpha val="89803"/>
              </a:schemeClr>
            </a:solidFill>
            <a:round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828800" y="5715000"/>
            <a:ext cx="5638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Concrete pad, vault conduit installation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  <p:pic>
        <p:nvPicPr>
          <p:cNvPr id="11" name="Picture 10" descr="2999667212_78bb293b8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3149600" cy="2362200"/>
          </a:xfrm>
          <a:prstGeom prst="rect">
            <a:avLst/>
          </a:prstGeom>
        </p:spPr>
      </p:pic>
      <p:pic>
        <p:nvPicPr>
          <p:cNvPr id="12" name="Picture 11" descr="128438585_a6ef2f72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200400"/>
            <a:ext cx="3251200" cy="2438400"/>
          </a:xfrm>
          <a:prstGeom prst="rect">
            <a:avLst/>
          </a:prstGeom>
        </p:spPr>
      </p:pic>
      <p:pic>
        <p:nvPicPr>
          <p:cNvPr id="13" name="Picture 12" descr="2999666978_d9a3320a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276600"/>
            <a:ext cx="3124200" cy="2343150"/>
          </a:xfrm>
          <a:prstGeom prst="rect">
            <a:avLst/>
          </a:prstGeom>
        </p:spPr>
      </p:pic>
      <p:pic>
        <p:nvPicPr>
          <p:cNvPr id="14" name="Picture 13" descr="2998828357_125a7968c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90600"/>
            <a:ext cx="3090333" cy="23177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pic>
        <p:nvPicPr>
          <p:cNvPr id="4" name="Picture 3" descr="3371598208_c53d4153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4572000" cy="3429001"/>
          </a:xfrm>
          <a:prstGeom prst="rect">
            <a:avLst/>
          </a:prstGeom>
        </p:spPr>
      </p:pic>
      <p:pic>
        <p:nvPicPr>
          <p:cNvPr id="5" name="Picture 4" descr="4704662827_39fc5169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276600"/>
            <a:ext cx="4038600" cy="3028950"/>
          </a:xfrm>
          <a:prstGeom prst="rect">
            <a:avLst/>
          </a:prstGeom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762000" y="4800600"/>
            <a:ext cx="3200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Alignment rod used orient sensor.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5562600" y="1600200"/>
            <a:ext cx="3200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Gyrocompass used to orient guide tape.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33400" y="4724400"/>
            <a:ext cx="3352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Cover provides security for equipment.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  <p:pic>
        <p:nvPicPr>
          <p:cNvPr id="5" name="Picture 4" descr="260692463_0e0b7a44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419600" cy="3314700"/>
          </a:xfrm>
          <a:prstGeom prst="rect">
            <a:avLst/>
          </a:prstGeom>
        </p:spPr>
      </p:pic>
      <p:pic>
        <p:nvPicPr>
          <p:cNvPr id="6" name="Picture 5" descr="4810065815_7326f56d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3860800" cy="2895600"/>
          </a:xfrm>
          <a:prstGeom prst="rect">
            <a:avLst/>
          </a:prstGeom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5334000" y="1219200"/>
            <a:ext cx="3276600" cy="1200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Insulation separates sensor from system electronics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pic>
        <p:nvPicPr>
          <p:cNvPr id="4" name="Picture 3" descr="1985414617_0d64691b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90600"/>
            <a:ext cx="6757052" cy="4400550"/>
          </a:xfrm>
          <a:prstGeom prst="rect">
            <a:avLst/>
          </a:prstGeom>
        </p:spPr>
      </p:pic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676400" y="5638800"/>
            <a:ext cx="6324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Soil provides additional thermal insulation.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pic>
        <p:nvPicPr>
          <p:cNvPr id="4" name="Picture 3" descr="638445337_03c397e6a0.jpg"/>
          <p:cNvPicPr>
            <a:picLocks noChangeAspect="1"/>
          </p:cNvPicPr>
          <p:nvPr/>
        </p:nvPicPr>
        <p:blipFill>
          <a:blip r:embed="rId3"/>
          <a:srcRect t="7680"/>
          <a:stretch>
            <a:fillRect/>
          </a:stretch>
        </p:blipFill>
        <p:spPr>
          <a:xfrm>
            <a:off x="1371600" y="1203960"/>
            <a:ext cx="6350000" cy="4396740"/>
          </a:xfrm>
          <a:prstGeom prst="rect">
            <a:avLst/>
          </a:prstGeom>
        </p:spPr>
      </p:pic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600200" y="5791200"/>
            <a:ext cx="5943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This soil will be moved to cover the vault.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4191000" y="0"/>
            <a:ext cx="4953000" cy="8905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3500">
                <a:solidFill>
                  <a:srgbClr val="FFFFFF"/>
                </a:solidFill>
                <a:ea typeface="Arial" charset="0"/>
                <a:cs typeface="Arial" charset="0"/>
              </a:rPr>
              <a:t>Transportable Array</a:t>
            </a:r>
          </a:p>
        </p:txBody>
      </p:sp>
      <p:pic>
        <p:nvPicPr>
          <p:cNvPr id="4" name="Picture 3" descr="259899181_66c8e975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5105400" cy="3829050"/>
          </a:xfrm>
          <a:prstGeom prst="rect">
            <a:avLst/>
          </a:prstGeom>
        </p:spPr>
      </p:pic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219200" y="5257800"/>
            <a:ext cx="7162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Helvetica"/>
              </a:rPr>
              <a:t>The vault is completely covered.  These are solar panels and a cell phone antenna for telemetry.</a:t>
            </a:r>
            <a:endParaRPr lang="en-US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88"/>
            <a:ext cx="4800600" cy="1016000"/>
          </a:xfrm>
          <a:ln/>
        </p:spPr>
        <p:txBody>
          <a:bodyPr rIns="132080"/>
          <a:lstStyle/>
          <a:p>
            <a:pPr algn="l">
              <a:lnSpc>
                <a:spcPct val="85000"/>
              </a:lnSpc>
            </a:pPr>
            <a:r>
              <a:rPr lang="en-US" sz="3200">
                <a:solidFill>
                  <a:srgbClr val="FFFFFF"/>
                </a:solidFill>
              </a:rPr>
              <a:t>Modularity in Communications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949325"/>
            <a:ext cx="3835400" cy="1003300"/>
          </a:xfrm>
          <a:ln/>
        </p:spPr>
        <p:txBody>
          <a:bodyPr rIns="132080"/>
          <a:lstStyle/>
          <a:p>
            <a:pPr>
              <a:spcBef>
                <a:spcPct val="0"/>
              </a:spcBef>
              <a:buClrTx/>
            </a:pPr>
            <a:r>
              <a:rPr lang="en-US" sz="1600"/>
              <a:t>Cellular Modem	</a:t>
            </a:r>
          </a:p>
          <a:p>
            <a:pPr>
              <a:spcBef>
                <a:spcPts val="600"/>
              </a:spcBef>
              <a:buClrTx/>
            </a:pPr>
            <a:r>
              <a:rPr lang="en-US" sz="1600"/>
              <a:t>AC VSAT  or BB provider</a:t>
            </a:r>
          </a:p>
          <a:p>
            <a:pPr>
              <a:spcBef>
                <a:spcPts val="600"/>
              </a:spcBef>
              <a:buClrTx/>
            </a:pPr>
            <a:r>
              <a:rPr lang="en-US" sz="1600"/>
              <a:t>Solar VSAT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38" y="3633788"/>
            <a:ext cx="4297362" cy="32242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960438"/>
            <a:ext cx="4114800" cy="33194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rrowheads="1"/>
          </p:cNvPicPr>
          <p:nvPr/>
        </p:nvPicPr>
        <p:blipFill>
          <a:blip r:embed="rId5"/>
          <a:srcRect l="17999" r="22499" b="5998"/>
          <a:stretch>
            <a:fillRect/>
          </a:stretch>
        </p:blipFill>
        <p:spPr bwMode="auto">
          <a:xfrm>
            <a:off x="850900" y="1965325"/>
            <a:ext cx="4129088" cy="4892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447800" y="856357"/>
            <a:ext cx="6477000" cy="600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 smtClean="0">
                <a:solidFill>
                  <a:srgbClr val="000090"/>
                </a:solidFill>
                <a:latin typeface="Helvetica"/>
              </a:rPr>
              <a:t>Please remember:</a:t>
            </a:r>
            <a:endParaRPr lang="en-US" sz="36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place seismometer on bedrock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create stable temperatures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avoid human noise sources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avoid trees or towers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guard against flooding 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consider security of installation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</a:pP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8382000" cy="4605338"/>
          </a:xfrm>
          <a:prstGeom prst="rect">
            <a:avLst/>
          </a:prstGeom>
          <a:noFill/>
        </p:spPr>
      </p:pic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4876800" cy="114300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000090"/>
                </a:solidFill>
              </a:rPr>
              <a:t>Size of Earthquakes</a:t>
            </a:r>
            <a:r>
              <a:rPr lang="en-US" sz="2800" dirty="0">
                <a:solidFill>
                  <a:srgbClr val="000090"/>
                </a:solidFill>
                <a:latin typeface="Book Antiqua" charset="0"/>
              </a:rPr>
              <a:t> </a:t>
            </a:r>
            <a:endParaRPr lang="en-US" sz="2800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447800" y="1066800"/>
            <a:ext cx="6781800" cy="4462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dirty="0" smtClean="0">
                <a:solidFill>
                  <a:srgbClr val="000090"/>
                </a:solidFill>
                <a:latin typeface="Helvetica"/>
              </a:rPr>
              <a:t>Sources of noise:</a:t>
            </a:r>
            <a:endParaRPr lang="en-US" sz="44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Ocean waves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Temperature changes</a:t>
            </a: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Atmospheric pressure changes</a:t>
            </a:r>
            <a:endParaRPr lang="en-US" sz="32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2F8990"/>
                </a:solidFill>
                <a:latin typeface="Helvetica"/>
              </a:rPr>
              <a:t>Sensor instability</a:t>
            </a:r>
            <a:endParaRPr lang="en-US" sz="3200" dirty="0">
              <a:solidFill>
                <a:srgbClr val="2F899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791934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4572000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 smtClean="0">
                <a:solidFill>
                  <a:srgbClr val="000090"/>
                </a:solidFill>
                <a:latin typeface="Helvetica"/>
              </a:rPr>
              <a:t>Temperature effects:</a:t>
            </a:r>
            <a:endParaRPr lang="en-US" sz="2000" dirty="0" smtClean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</a:pPr>
            <a:endParaRPr lang="en-US" sz="3200" dirty="0" smtClean="0">
              <a:solidFill>
                <a:srgbClr val="000090"/>
              </a:solidFill>
              <a:latin typeface="Helvetica"/>
            </a:endParaRP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Beyond 250 seconds period, temperature becomes very important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Temperature dependence varies with the model of seismometer</a:t>
            </a:r>
          </a:p>
          <a:p>
            <a:pPr marL="457200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dirty="0" smtClean="0">
                <a:solidFill>
                  <a:srgbClr val="2F8990"/>
                </a:solidFill>
                <a:latin typeface="Helvetica"/>
              </a:rPr>
              <a:t>Temperature changes of 1e</a:t>
            </a:r>
            <a:r>
              <a:rPr lang="en-US" baseline="30000" dirty="0" smtClean="0">
                <a:solidFill>
                  <a:srgbClr val="2F8990"/>
                </a:solidFill>
                <a:latin typeface="Helvetica"/>
              </a:rPr>
              <a:t>-6</a:t>
            </a:r>
            <a:r>
              <a:rPr lang="en-US" dirty="0" smtClean="0">
                <a:solidFill>
                  <a:srgbClr val="2F8990"/>
                </a:solidFill>
                <a:latin typeface="Helvetica"/>
              </a:rPr>
              <a:t> </a:t>
            </a:r>
            <a:r>
              <a:rPr lang="en-US" baseline="30000" dirty="0" err="1" smtClean="0">
                <a:solidFill>
                  <a:srgbClr val="2F8990"/>
                </a:solidFill>
                <a:latin typeface="Helvetica"/>
              </a:rPr>
              <a:t>o</a:t>
            </a:r>
            <a:r>
              <a:rPr lang="en-US" dirty="0" err="1" smtClean="0">
                <a:solidFill>
                  <a:srgbClr val="2F8990"/>
                </a:solidFill>
                <a:latin typeface="Helvetica"/>
              </a:rPr>
              <a:t>C</a:t>
            </a:r>
            <a:r>
              <a:rPr lang="en-US" dirty="0" smtClean="0">
                <a:solidFill>
                  <a:srgbClr val="2F8990"/>
                </a:solidFill>
                <a:latin typeface="Helvetica"/>
              </a:rPr>
              <a:t> are important</a:t>
            </a:r>
          </a:p>
        </p:txBody>
      </p:sp>
      <p:pic>
        <p:nvPicPr>
          <p:cNvPr id="3" name="Picture 2" descr="UOSS-Vaul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38400"/>
            <a:ext cx="3733800" cy="2800350"/>
          </a:xfrm>
          <a:prstGeom prst="rect">
            <a:avLst/>
          </a:prstGeom>
        </p:spPr>
      </p:pic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029200" y="5410200"/>
            <a:ext cx="3581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/>
              </a:rPr>
              <a:t>Foam thermal insulation at GSN station in the UAE</a:t>
            </a:r>
            <a:endParaRPr lang="en-US" sz="2000" dirty="0">
              <a:solidFill>
                <a:srgbClr val="0000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6705600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dirty="0">
                <a:solidFill>
                  <a:srgbClr val="000090"/>
                </a:solidFill>
                <a:latin typeface="Helvetica"/>
              </a:rPr>
              <a:t>Effect of changes in barometric pressure:</a:t>
            </a:r>
            <a:endParaRPr lang="en-US" sz="3600" dirty="0" smtClean="0">
              <a:solidFill>
                <a:srgbClr val="0000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endParaRPr lang="en-US" sz="2800" dirty="0" smtClean="0">
              <a:solidFill>
                <a:srgbClr val="2F8990"/>
              </a:solidFill>
              <a:latin typeface="Helvetica"/>
            </a:endParaRP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buoyancy </a:t>
            </a:r>
            <a:r>
              <a:rPr lang="en-US" sz="2800" dirty="0">
                <a:solidFill>
                  <a:srgbClr val="2F8990"/>
                </a:solidFill>
                <a:latin typeface="Helvetica"/>
              </a:rPr>
              <a:t>of the seismometer mass</a:t>
            </a:r>
          </a:p>
          <a:p>
            <a:pPr marL="914400" lvl="1" indent="-457200">
              <a:spcBef>
                <a:spcPct val="50000"/>
              </a:spcBef>
              <a:buClr>
                <a:srgbClr val="2F8990"/>
              </a:buClr>
              <a:buFont typeface="Arial"/>
              <a:buChar char="•"/>
            </a:pPr>
            <a:r>
              <a:rPr lang="en-US" sz="2800" dirty="0">
                <a:solidFill>
                  <a:srgbClr val="2F8990"/>
                </a:solidFill>
                <a:latin typeface="Helvetica"/>
              </a:rPr>
              <a:t>Newtonian attraction of air </a:t>
            </a:r>
            <a:r>
              <a:rPr lang="en-US" sz="2800" dirty="0" smtClean="0">
                <a:solidFill>
                  <a:srgbClr val="2F8990"/>
                </a:solidFill>
                <a:latin typeface="Helvetica"/>
              </a:rPr>
              <a:t>mass</a:t>
            </a:r>
            <a:endParaRPr lang="en-US" sz="2800" dirty="0">
              <a:solidFill>
                <a:srgbClr val="2F8990"/>
              </a:solidFill>
              <a:latin typeface="Helvetic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62400" y="838200"/>
            <a:ext cx="36576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STS1 placed under vacuum at GSN station SUR</a:t>
            </a:r>
          </a:p>
        </p:txBody>
      </p:sp>
      <p:pic>
        <p:nvPicPr>
          <p:cNvPr id="4" name="Picture 3" descr="Foam STS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3454400" cy="2590800"/>
          </a:xfrm>
          <a:prstGeom prst="rect">
            <a:avLst/>
          </a:prstGeom>
        </p:spPr>
      </p:pic>
      <p:pic>
        <p:nvPicPr>
          <p:cNvPr id="5" name="Picture 3" descr="ffc plot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5" t="4057" r="2028" b="14879"/>
          <a:stretch>
            <a:fillRect/>
          </a:stretch>
        </p:blipFill>
        <p:spPr bwMode="auto">
          <a:xfrm>
            <a:off x="3886200" y="3276600"/>
            <a:ext cx="4876800" cy="32268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4572000"/>
            <a:ext cx="3657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Vacuum lost!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191000" y="6019800"/>
            <a:ext cx="449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0"/>
                </a:solidFill>
                <a:latin typeface="Helvetica"/>
              </a:rPr>
              <a:t>(</a:t>
            </a:r>
            <a:r>
              <a:rPr lang="en-US" i="1" dirty="0" err="1">
                <a:solidFill>
                  <a:srgbClr val="000090"/>
                </a:solidFill>
                <a:latin typeface="Helvetica"/>
              </a:rPr>
              <a:t>Zuern</a:t>
            </a:r>
            <a:r>
              <a:rPr lang="en-US" i="1" dirty="0">
                <a:solidFill>
                  <a:srgbClr val="000090"/>
                </a:solidFill>
                <a:latin typeface="Helvetica"/>
              </a:rPr>
              <a:t> and </a:t>
            </a:r>
            <a:r>
              <a:rPr lang="en-US" i="1" dirty="0" err="1">
                <a:solidFill>
                  <a:srgbClr val="000090"/>
                </a:solidFill>
                <a:latin typeface="Helvetica"/>
              </a:rPr>
              <a:t>Widmer</a:t>
            </a:r>
            <a:r>
              <a:rPr lang="en-US" i="1" dirty="0">
                <a:solidFill>
                  <a:srgbClr val="000090"/>
                </a:solidFill>
                <a:latin typeface="Helvetica"/>
              </a:rPr>
              <a:t>, 1995)</a:t>
            </a:r>
          </a:p>
        </p:txBody>
      </p:sp>
      <p:pic>
        <p:nvPicPr>
          <p:cNvPr id="4" name="Picture 3" descr="zur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5181600" cy="51816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0"/>
            <a:ext cx="3657600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Helvetica"/>
              </a:rPr>
              <a:t>Barometer data used to remove effect of air pressure changes in seismic data: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emplate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5329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AD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2">
      <a:majorFont>
        <a:latin typeface="Helvetica"/>
        <a:ea typeface="ヒラギノ角ゴ Pro W3"/>
        <a:cs typeface="ヒラギノ角ゴ Pro W3"/>
      </a:majorFont>
      <a:minorFont>
        <a:latin typeface="Helvetic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 W3" charset="-128"/>
            <a:cs typeface="ヒラギノ明朝 Pro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 W3" charset="-128"/>
            <a:cs typeface="ヒラギノ明朝 Pro W3" charset="-128"/>
            <a:sym typeface="Times New Roman" charset="0"/>
          </a:defRPr>
        </a:defPPr>
      </a:lstStyle>
    </a:lnDef>
  </a:objectDefaults>
  <a:extraClrSchemeLst>
    <a:extraClrScheme>
      <a:clrScheme name="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Pages>0</Pages>
  <Words>657</Words>
  <Characters>0</Characters>
  <Application>Microsoft Macintosh PowerPoint</Application>
  <PresentationFormat>On-screen Show (4:3)</PresentationFormat>
  <Lines>0</Lines>
  <Paragraphs>139</Paragraphs>
  <Slides>38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template2</vt:lpstr>
      <vt:lpstr>Visio</vt:lpstr>
      <vt:lpstr>Station Installation Issues and Techniques  IRIS Metadata Workshop January 9, 2012  Peter Davis Project IDA Scripps Institution of Oceanography University of California, San Diego</vt:lpstr>
      <vt:lpstr>PowerPoint Presentation</vt:lpstr>
      <vt:lpstr>Bandwidth + Dynamic Range of modern sensors</vt:lpstr>
      <vt:lpstr>Size of Earthquakes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Station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 in Communications</vt:lpstr>
      <vt:lpstr>PowerPoint Presentation</vt:lpstr>
    </vt:vector>
  </TitlesOfParts>
  <Manager/>
  <Company>Peter Davis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 Report GSNSC Meeting March 6-7, 2008  Peter Davis Project IDA Scripps Institution of Oceanography University of California, San Diego</dc:title>
  <dc:subject/>
  <dc:creator>Peter Davis</dc:creator>
  <cp:keywords/>
  <dc:description/>
  <cp:lastModifiedBy>Peter Davis</cp:lastModifiedBy>
  <cp:revision>212</cp:revision>
  <cp:lastPrinted>2010-04-06T16:57:59Z</cp:lastPrinted>
  <dcterms:created xsi:type="dcterms:W3CDTF">2010-08-13T16:06:39Z</dcterms:created>
  <dcterms:modified xsi:type="dcterms:W3CDTF">2011-12-16T22:04:28Z</dcterms:modified>
  <cp:category/>
</cp:coreProperties>
</file>