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handoutMasterIdLst>
    <p:handoutMasterId r:id="rId12"/>
  </p:handoutMasterIdLst>
  <p:sldIdLst>
    <p:sldId id="280" r:id="rId2"/>
    <p:sldId id="281" r:id="rId3"/>
    <p:sldId id="259" r:id="rId4"/>
    <p:sldId id="284" r:id="rId5"/>
    <p:sldId id="282" r:id="rId6"/>
    <p:sldId id="287" r:id="rId7"/>
    <p:sldId id="283" r:id="rId8"/>
    <p:sldId id="285" r:id="rId9"/>
    <p:sldId id="28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4ACFF"/>
    <a:srgbClr val="272273"/>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howOutlineIcons="0">
    <p:restoredLeft sz="15620"/>
    <p:restoredTop sz="94660"/>
  </p:normalViewPr>
  <p:slideViewPr>
    <p:cSldViewPr snapToGrid="0" snapToObjects="1">
      <p:cViewPr>
        <p:scale>
          <a:sx n="100" d="100"/>
          <a:sy n="100" d="100"/>
        </p:scale>
        <p:origin x="-1128"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429EA5-AB57-714B-98CE-869215E783B2}" type="datetimeFigureOut">
              <a:rPr lang="en-US" smtClean="0"/>
              <a:pPr/>
              <a:t>1/3/12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CA97F-6D27-2E4B-9748-C5D2A155B91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449EE0-A1C0-8F45-B8BE-C4883F698169}" type="datetimeFigureOut">
              <a:rPr lang="en-US" smtClean="0"/>
              <a:pPr/>
              <a:t>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FAB64-49CD-C44C-A07B-AA280484B75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455613" fontAlgn="base">
              <a:spcBef>
                <a:spcPct val="0"/>
              </a:spcBef>
              <a:spcAft>
                <a:spcPct val="0"/>
              </a:spcAft>
              <a:defRPr/>
            </a:pPr>
            <a:fld id="{CD68AD62-CC16-E94D-91C9-004302551CA3}" type="slidenum">
              <a:rPr lang="en-US" smtClean="0">
                <a:ea typeface="ＭＳ Ｐゴシック" charset="-128"/>
                <a:cs typeface="ＭＳ Ｐゴシック" charset="-128"/>
              </a:rPr>
              <a:pPr defTabSz="455613" fontAlgn="base">
                <a:spcBef>
                  <a:spcPct val="0"/>
                </a:spcBef>
                <a:spcAft>
                  <a:spcPct val="0"/>
                </a:spcAft>
                <a:defRPr/>
              </a:pPr>
              <a:t>2</a:t>
            </a:fld>
            <a:endParaRPr lang="en-US" smtClean="0">
              <a:ea typeface="ＭＳ Ｐゴシック" charset="-128"/>
              <a:cs typeface="ＭＳ Ｐゴシック" charset="-128"/>
            </a:endParaRPr>
          </a:p>
        </p:txBody>
      </p:sp>
      <p:sp>
        <p:nvSpPr>
          <p:cNvPr id="1741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6" charset="-128"/>
              <a:cs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7" name="Picture 6" descr="background.psd"/>
          <p:cNvPicPr>
            <a:picLocks noChangeAspect="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05" r="6616" b="9219"/>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Subtitle 2"/>
          <p:cNvSpPr>
            <a:spLocks noGrp="1"/>
          </p:cNvSpPr>
          <p:nvPr>
            <p:ph type="subTitle" idx="1"/>
          </p:nvPr>
        </p:nvSpPr>
        <p:spPr>
          <a:xfrm>
            <a:off x="1777256" y="3414790"/>
            <a:ext cx="5818909" cy="144843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January 10, 2012</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Bangkok, Thailand</a:t>
            </a:r>
            <a:endParaRPr lang="en-US" dirty="0"/>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pic>
        <p:nvPicPr>
          <p:cNvPr id="10" name="Picture 9" descr="seisgrm.psd"/>
          <p:cNvPicPr>
            <a:picLocks noChangeAspect="1"/>
          </p:cNvPicPr>
          <p:nvPr userDrawn="1"/>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0" y="2403178"/>
            <a:ext cx="9144000" cy="995224"/>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hasCustomPrompt="1"/>
          </p:nvPr>
        </p:nvSpPr>
        <p:spPr>
          <a:xfrm>
            <a:off x="816896" y="1817359"/>
            <a:ext cx="7772400" cy="1470025"/>
          </a:xfrm>
          <a:effectLst>
            <a:outerShdw blurRad="50800" dist="38100" dir="2700000" algn="tl" rotWithShape="0">
              <a:prstClr val="black">
                <a:alpha val="40000"/>
              </a:prstClr>
            </a:outerShdw>
          </a:effectLst>
        </p:spPr>
        <p:txBody>
          <a:bodyPr>
            <a:noAutofit/>
          </a:bodyPr>
          <a:lstStyle>
            <a:lvl1pPr>
              <a:defRPr sz="6000" b="1">
                <a:solidFill>
                  <a:srgbClr val="272273"/>
                </a:solidFill>
                <a:effectLst>
                  <a:glow rad="38100">
                    <a:schemeClr val="bg1">
                      <a:alpha val="48000"/>
                    </a:schemeClr>
                  </a:glow>
                </a:effectLst>
                <a:latin typeface="Eurostile"/>
                <a:cs typeface="Eurostile"/>
              </a:defRPr>
            </a:lvl1pPr>
          </a:lstStyle>
          <a:p>
            <a:r>
              <a:rPr lang="en-US" dirty="0" smtClean="0"/>
              <a:t>Presentation Title</a:t>
            </a:r>
            <a:endParaRPr lang="en-US" dirty="0"/>
          </a:p>
        </p:txBody>
      </p:sp>
      <p:sp>
        <p:nvSpPr>
          <p:cNvPr id="9" name="TextBox 8"/>
          <p:cNvSpPr txBox="1"/>
          <p:nvPr userDrawn="1"/>
        </p:nvSpPr>
        <p:spPr>
          <a:xfrm>
            <a:off x="2875935" y="6499006"/>
            <a:ext cx="6997290" cy="369332"/>
          </a:xfrm>
          <a:prstGeom prst="rect">
            <a:avLst/>
          </a:prstGeom>
          <a:noFill/>
        </p:spPr>
        <p:txBody>
          <a:bodyPr wrap="square" rtlCol="0">
            <a:spAutoFit/>
          </a:bodyPr>
          <a:lstStyle/>
          <a:p>
            <a:r>
              <a:rPr lang="en-US" sz="1800" dirty="0" smtClean="0">
                <a:solidFill>
                  <a:schemeClr val="bg1">
                    <a:lumMod val="50000"/>
                  </a:schemeClr>
                </a:solidFill>
                <a:latin typeface="Eurostile"/>
                <a:cs typeface="Eurostile"/>
              </a:rPr>
              <a:t>Facilitate</a:t>
            </a:r>
            <a:r>
              <a:rPr lang="en-US" sz="1800" baseline="0" dirty="0" smtClean="0">
                <a:solidFill>
                  <a:schemeClr val="bg1">
                    <a:lumMod val="50000"/>
                  </a:schemeClr>
                </a:solidFill>
                <a:latin typeface="Eurostile"/>
                <a:cs typeface="Eurostile"/>
              </a:rPr>
              <a:t> – Collaborate – Educate </a:t>
            </a:r>
            <a:endParaRPr lang="en-US" sz="1800" dirty="0">
              <a:solidFill>
                <a:schemeClr val="bg1">
                  <a:lumMod val="50000"/>
                </a:schemeClr>
              </a:solidFill>
              <a:latin typeface="Eurostile"/>
              <a:cs typeface="Eurostile"/>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139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January 10, 2012</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Metadata Workshop, Bangkok, Thailand</a:t>
            </a:r>
            <a:endParaRPr lang="en-US"/>
          </a:p>
        </p:txBody>
      </p:sp>
      <p:sp>
        <p:nvSpPr>
          <p:cNvPr id="7" name="Slide Number Placeholder 6"/>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94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January 10, 2012</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Metadata Workshop, Bangkok, Thailand</a:t>
            </a:r>
            <a:endParaRPr lang="en-US"/>
          </a:p>
        </p:txBody>
      </p:sp>
      <p:sp>
        <p:nvSpPr>
          <p:cNvPr id="7" name="Slide Number Placeholder 6"/>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1056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January 10, 2012</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Bangkok, Thailand</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33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January 10, 2012</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Bangkok, Thailand</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531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pic>
        <p:nvPicPr>
          <p:cNvPr id="8" name="Picture 7" descr="background.psd"/>
          <p:cNvPicPr>
            <a:picLocks noChangeAspect="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05" r="6616" b="9219"/>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January 10, 2012</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Metadata Workshop, Bangkok, Thailand</a:t>
            </a:r>
            <a:endParaRPr lang="en-US"/>
          </a:p>
        </p:txBody>
      </p:sp>
      <p:sp>
        <p:nvSpPr>
          <p:cNvPr id="5" name="Slide Number Placeholder 4"/>
          <p:cNvSpPr>
            <a:spLocks noGrp="1"/>
          </p:cNvSpPr>
          <p:nvPr>
            <p:ph type="sldNum" sz="quarter" idx="12"/>
          </p:nvPr>
        </p:nvSpPr>
        <p:spPr/>
        <p:txBody>
          <a:bodyPr/>
          <a:lstStyle/>
          <a:p>
            <a:fld id="{C4825575-8417-AE4F-B7FA-96819348B97E}" type="slidenum">
              <a:rPr lang="en-US" smtClean="0"/>
              <a:pPr/>
              <a:t>‹#›</a:t>
            </a:fld>
            <a:endParaRPr lang="en-US"/>
          </a:p>
        </p:txBody>
      </p:sp>
      <p:pic>
        <p:nvPicPr>
          <p:cNvPr id="6" name="Picture 5" descr="seisgrm.psd"/>
          <p:cNvPicPr>
            <a:picLocks noChangeAspect="1"/>
          </p:cNvPicPr>
          <p:nvPr userDrawn="1"/>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28221" y="299134"/>
            <a:ext cx="9677400" cy="995224"/>
          </a:xfrm>
          <a:prstGeom prst="rect">
            <a:avLst/>
          </a:prstGeom>
          <a:effectLst>
            <a:outerShdw blurRad="50800" dist="38100" dir="2700000" algn="tl" rotWithShape="0">
              <a:prstClr val="black">
                <a:alpha val="40000"/>
              </a:prstClr>
            </a:outerShdw>
          </a:effectLst>
        </p:spPr>
      </p:pic>
      <p:sp>
        <p:nvSpPr>
          <p:cNvPr id="7" name="TextBox 6"/>
          <p:cNvSpPr txBox="1"/>
          <p:nvPr userDrawn="1"/>
        </p:nvSpPr>
        <p:spPr>
          <a:xfrm>
            <a:off x="2875935" y="6499006"/>
            <a:ext cx="6997290" cy="369332"/>
          </a:xfrm>
          <a:prstGeom prst="rect">
            <a:avLst/>
          </a:prstGeom>
          <a:noFill/>
        </p:spPr>
        <p:txBody>
          <a:bodyPr wrap="square" rtlCol="0">
            <a:spAutoFit/>
          </a:bodyPr>
          <a:lstStyle/>
          <a:p>
            <a:r>
              <a:rPr lang="en-US" sz="1800" dirty="0" smtClean="0">
                <a:solidFill>
                  <a:schemeClr val="bg1">
                    <a:lumMod val="50000"/>
                  </a:schemeClr>
                </a:solidFill>
                <a:latin typeface="Eurostile"/>
                <a:cs typeface="Eurostile"/>
              </a:rPr>
              <a:t>Facilitate</a:t>
            </a:r>
            <a:r>
              <a:rPr lang="en-US" sz="1800" baseline="0" dirty="0" smtClean="0">
                <a:solidFill>
                  <a:schemeClr val="bg1">
                    <a:lumMod val="50000"/>
                  </a:schemeClr>
                </a:solidFill>
                <a:latin typeface="Eurostile"/>
                <a:cs typeface="Eurostile"/>
              </a:rPr>
              <a:t> – Collaborate – Educate </a:t>
            </a:r>
            <a:endParaRPr lang="en-US" sz="1800" dirty="0">
              <a:solidFill>
                <a:schemeClr val="bg1">
                  <a:lumMod val="50000"/>
                </a:schemeClr>
              </a:solidFill>
              <a:latin typeface="Eurostile"/>
              <a:cs typeface="Eurostile"/>
            </a:endParaRPr>
          </a:p>
        </p:txBody>
      </p:sp>
      <p:sp>
        <p:nvSpPr>
          <p:cNvPr id="9" name="Content Placeholder 2"/>
          <p:cNvSpPr>
            <a:spLocks noGrp="1"/>
          </p:cNvSpPr>
          <p:nvPr>
            <p:ph idx="1"/>
          </p:nvPr>
        </p:nvSpPr>
        <p:spPr>
          <a:xfrm>
            <a:off x="457200" y="1600200"/>
            <a:ext cx="8229600" cy="4525963"/>
          </a:xfrm>
        </p:spPr>
        <p:txBody>
          <a:bodyPr>
            <a:normAutofit/>
          </a:bodyPr>
          <a:lstStyle>
            <a:lvl1pPr>
              <a:defRPr sz="2400">
                <a:solidFill>
                  <a:srgbClr val="272273"/>
                </a:solidFill>
                <a:latin typeface="Eurostile"/>
                <a:cs typeface="Eurostile"/>
              </a:defRPr>
            </a:lvl1pPr>
            <a:lvl2pPr>
              <a:defRPr sz="2000">
                <a:solidFill>
                  <a:srgbClr val="272273"/>
                </a:solidFill>
                <a:latin typeface="Eurostile"/>
                <a:cs typeface="Eurostile"/>
              </a:defRPr>
            </a:lvl2pPr>
            <a:lvl3pPr>
              <a:defRPr sz="1800">
                <a:solidFill>
                  <a:srgbClr val="272273"/>
                </a:solidFill>
                <a:latin typeface="Eurostile"/>
                <a:cs typeface="Eurostile"/>
              </a:defRPr>
            </a:lvl3pPr>
            <a:lvl4pPr>
              <a:defRPr sz="1600">
                <a:solidFill>
                  <a:srgbClr val="272273"/>
                </a:solidFill>
                <a:latin typeface="Eurostile"/>
                <a:cs typeface="Eurostile"/>
              </a:defRPr>
            </a:lvl4pPr>
            <a:lvl5pPr>
              <a:defRPr sz="1400">
                <a:solidFill>
                  <a:srgbClr val="272273"/>
                </a:solidFill>
                <a:latin typeface="Eurostile"/>
                <a:cs typeface="Eurosti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0" y="-161599"/>
            <a:ext cx="8229600" cy="1143000"/>
          </a:xfrm>
        </p:spPr>
        <p:txBody>
          <a:bodyPr>
            <a:normAutofit/>
          </a:bodyPr>
          <a:lstStyle>
            <a:lvl1pPr algn="l">
              <a:defRPr sz="4100">
                <a:solidFill>
                  <a:srgbClr val="272273"/>
                </a:solidFill>
                <a:latin typeface="Eurostile"/>
                <a:cs typeface="Eurostile"/>
              </a:defRPr>
            </a:lvl1pPr>
          </a:lstStyle>
          <a:p>
            <a:r>
              <a:rPr lang="en-US"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968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7" name="Picture 6" descr="background.psd"/>
          <p:cNvPicPr>
            <a:picLocks noChangeAspect="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05" r="6616" b="9219"/>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lvl1pPr>
              <a:defRPr sz="2400">
                <a:solidFill>
                  <a:srgbClr val="272273"/>
                </a:solidFill>
                <a:latin typeface="Eurostile"/>
                <a:cs typeface="Eurostile"/>
              </a:defRPr>
            </a:lvl1pPr>
            <a:lvl2pPr>
              <a:defRPr sz="2000">
                <a:solidFill>
                  <a:srgbClr val="272273"/>
                </a:solidFill>
                <a:latin typeface="Eurostile"/>
                <a:cs typeface="Eurostile"/>
              </a:defRPr>
            </a:lvl2pPr>
            <a:lvl3pPr>
              <a:defRPr sz="1800">
                <a:solidFill>
                  <a:srgbClr val="272273"/>
                </a:solidFill>
                <a:latin typeface="Eurostile"/>
                <a:cs typeface="Eurostile"/>
              </a:defRPr>
            </a:lvl3pPr>
            <a:lvl4pPr>
              <a:defRPr sz="1600">
                <a:solidFill>
                  <a:srgbClr val="272273"/>
                </a:solidFill>
                <a:latin typeface="Eurostile"/>
                <a:cs typeface="Eurostile"/>
              </a:defRPr>
            </a:lvl4pPr>
            <a:lvl5pPr>
              <a:defRPr sz="1400">
                <a:solidFill>
                  <a:srgbClr val="272273"/>
                </a:solidFill>
                <a:latin typeface="Eurostile"/>
                <a:cs typeface="Eurosti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January 10, 2012</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Bangkok, Thailand</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pic>
        <p:nvPicPr>
          <p:cNvPr id="8" name="Picture 7" descr="seisgrm.psd"/>
          <p:cNvPicPr>
            <a:picLocks noChangeAspect="1"/>
          </p:cNvPicPr>
          <p:nvPr userDrawn="1"/>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0" y="316674"/>
            <a:ext cx="9677400" cy="995224"/>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0" y="-161599"/>
            <a:ext cx="8229600" cy="1143000"/>
          </a:xfrm>
        </p:spPr>
        <p:txBody>
          <a:bodyPr>
            <a:normAutofit/>
          </a:bodyPr>
          <a:lstStyle>
            <a:lvl1pPr algn="l">
              <a:defRPr sz="4100">
                <a:solidFill>
                  <a:srgbClr val="272273"/>
                </a:solidFill>
                <a:latin typeface="Eurostile"/>
                <a:cs typeface="Eurostile"/>
              </a:defRPr>
            </a:lvl1pPr>
          </a:lstStyle>
          <a:p>
            <a:r>
              <a:rPr lang="en-US" dirty="0" smtClean="0"/>
              <a:t>Click to edit Master title style</a:t>
            </a:r>
            <a:endParaRPr lang="en-US" dirty="0"/>
          </a:p>
        </p:txBody>
      </p:sp>
      <p:sp>
        <p:nvSpPr>
          <p:cNvPr id="9" name="TextBox 8"/>
          <p:cNvSpPr txBox="1"/>
          <p:nvPr userDrawn="1"/>
        </p:nvSpPr>
        <p:spPr>
          <a:xfrm>
            <a:off x="2875935" y="6499006"/>
            <a:ext cx="6997290" cy="369332"/>
          </a:xfrm>
          <a:prstGeom prst="rect">
            <a:avLst/>
          </a:prstGeom>
          <a:noFill/>
        </p:spPr>
        <p:txBody>
          <a:bodyPr wrap="square" rtlCol="0">
            <a:spAutoFit/>
          </a:bodyPr>
          <a:lstStyle/>
          <a:p>
            <a:r>
              <a:rPr lang="en-US" sz="1800" dirty="0" smtClean="0">
                <a:solidFill>
                  <a:schemeClr val="bg1">
                    <a:lumMod val="50000"/>
                  </a:schemeClr>
                </a:solidFill>
                <a:latin typeface="Eurostile"/>
                <a:cs typeface="Eurostile"/>
              </a:rPr>
              <a:t>Facilitate</a:t>
            </a:r>
            <a:r>
              <a:rPr lang="en-US" sz="1800" baseline="0" dirty="0" smtClean="0">
                <a:solidFill>
                  <a:schemeClr val="bg1">
                    <a:lumMod val="50000"/>
                  </a:schemeClr>
                </a:solidFill>
                <a:latin typeface="Eurostile"/>
                <a:cs typeface="Eurostile"/>
              </a:rPr>
              <a:t> – Collaborate – Educate </a:t>
            </a:r>
            <a:endParaRPr lang="en-US" sz="1800" dirty="0">
              <a:solidFill>
                <a:schemeClr val="bg1">
                  <a:lumMod val="50000"/>
                </a:schemeClr>
              </a:solidFill>
              <a:latin typeface="Eurostile"/>
              <a:cs typeface="Eurostile"/>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8577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spTree>
      <p:nvGrpSpPr>
        <p:cNvPr id="1" name=""/>
        <p:cNvGrpSpPr/>
        <p:nvPr/>
      </p:nvGrpSpPr>
      <p:grpSpPr>
        <a:xfrm>
          <a:off x="0" y="0"/>
          <a:ext cx="0" cy="0"/>
          <a:chOff x="0" y="0"/>
          <a:chExt cx="0" cy="0"/>
        </a:xfrm>
      </p:grpSpPr>
      <p:pic>
        <p:nvPicPr>
          <p:cNvPr id="7" name="Picture 6" descr="background.psd"/>
          <p:cNvPicPr>
            <a:picLocks noChangeAspect="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05" r="6616" b="9219"/>
          <a:stretch>
            <a:fillRect/>
          </a:stretch>
        </p:blipFill>
        <p:spPr bwMode="auto">
          <a:xfrm>
            <a:off x="0" y="0"/>
            <a:ext cx="9144000" cy="685799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0" name="Rectangle 9"/>
          <p:cNvSpPr/>
          <p:nvPr userDrawn="1"/>
        </p:nvSpPr>
        <p:spPr>
          <a:xfrm>
            <a:off x="0" y="0"/>
            <a:ext cx="9144000" cy="6259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lvl1pPr>
              <a:defRPr sz="2400">
                <a:solidFill>
                  <a:srgbClr val="272273"/>
                </a:solidFill>
                <a:latin typeface="Eurostile"/>
                <a:cs typeface="Eurostile"/>
              </a:defRPr>
            </a:lvl1pPr>
            <a:lvl2pPr>
              <a:defRPr sz="2000">
                <a:solidFill>
                  <a:srgbClr val="272273"/>
                </a:solidFill>
                <a:latin typeface="Eurostile"/>
                <a:cs typeface="Eurostile"/>
              </a:defRPr>
            </a:lvl2pPr>
            <a:lvl3pPr>
              <a:defRPr sz="1800">
                <a:solidFill>
                  <a:srgbClr val="272273"/>
                </a:solidFill>
                <a:latin typeface="Eurostile"/>
                <a:cs typeface="Eurostile"/>
              </a:defRPr>
            </a:lvl3pPr>
            <a:lvl4pPr>
              <a:defRPr sz="1600">
                <a:solidFill>
                  <a:srgbClr val="272273"/>
                </a:solidFill>
                <a:latin typeface="Eurostile"/>
                <a:cs typeface="Eurostile"/>
              </a:defRPr>
            </a:lvl4pPr>
            <a:lvl5pPr>
              <a:defRPr sz="1400">
                <a:solidFill>
                  <a:srgbClr val="272273"/>
                </a:solidFill>
                <a:latin typeface="Eurostile"/>
                <a:cs typeface="Eurosti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January 10, 2012</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Bangkok, Thailand</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sp>
        <p:nvSpPr>
          <p:cNvPr id="2" name="Title 1"/>
          <p:cNvSpPr>
            <a:spLocks noGrp="1"/>
          </p:cNvSpPr>
          <p:nvPr>
            <p:ph type="title"/>
          </p:nvPr>
        </p:nvSpPr>
        <p:spPr>
          <a:xfrm>
            <a:off x="0" y="-161599"/>
            <a:ext cx="8229600" cy="1143000"/>
          </a:xfrm>
        </p:spPr>
        <p:txBody>
          <a:bodyPr>
            <a:normAutofit/>
          </a:bodyPr>
          <a:lstStyle>
            <a:lvl1pPr algn="l">
              <a:defRPr sz="4100">
                <a:solidFill>
                  <a:srgbClr val="272273"/>
                </a:solidFill>
                <a:latin typeface="Eurostile"/>
                <a:cs typeface="Eurostile"/>
              </a:defRPr>
            </a:lvl1pPr>
          </a:lstStyle>
          <a:p>
            <a:r>
              <a:rPr lang="en-US" dirty="0" smtClean="0"/>
              <a:t>Click to edit Master title style</a:t>
            </a:r>
            <a:endParaRPr lang="en-US" dirty="0"/>
          </a:p>
        </p:txBody>
      </p:sp>
      <p:sp>
        <p:nvSpPr>
          <p:cNvPr id="9" name="TextBox 8"/>
          <p:cNvSpPr txBox="1"/>
          <p:nvPr userDrawn="1"/>
        </p:nvSpPr>
        <p:spPr>
          <a:xfrm>
            <a:off x="2875935" y="6499006"/>
            <a:ext cx="6997290" cy="369332"/>
          </a:xfrm>
          <a:prstGeom prst="rect">
            <a:avLst/>
          </a:prstGeom>
          <a:noFill/>
        </p:spPr>
        <p:txBody>
          <a:bodyPr wrap="square" rtlCol="0">
            <a:spAutoFit/>
          </a:bodyPr>
          <a:lstStyle/>
          <a:p>
            <a:r>
              <a:rPr lang="en-US" sz="1800" dirty="0" smtClean="0">
                <a:solidFill>
                  <a:schemeClr val="bg1">
                    <a:lumMod val="50000"/>
                  </a:schemeClr>
                </a:solidFill>
                <a:latin typeface="Eurostile"/>
                <a:cs typeface="Eurostile"/>
              </a:rPr>
              <a:t>Facilitate</a:t>
            </a:r>
            <a:r>
              <a:rPr lang="en-US" sz="1800" baseline="0" dirty="0" smtClean="0">
                <a:solidFill>
                  <a:schemeClr val="bg1">
                    <a:lumMod val="50000"/>
                  </a:schemeClr>
                </a:solidFill>
                <a:latin typeface="Eurostile"/>
                <a:cs typeface="Eurostile"/>
              </a:rPr>
              <a:t> – Collaborate – Educate </a:t>
            </a:r>
            <a:endParaRPr lang="en-US" sz="1800" dirty="0">
              <a:solidFill>
                <a:schemeClr val="bg1">
                  <a:lumMod val="50000"/>
                </a:schemeClr>
              </a:solidFill>
              <a:latin typeface="Eurostile"/>
              <a:cs typeface="Eurostile"/>
            </a:endParaRPr>
          </a:p>
        </p:txBody>
      </p:sp>
      <p:cxnSp>
        <p:nvCxnSpPr>
          <p:cNvPr id="12" name="Straight Connector 11"/>
          <p:cNvCxnSpPr/>
          <p:nvPr userDrawn="1"/>
        </p:nvCxnSpPr>
        <p:spPr>
          <a:xfrm>
            <a:off x="0" y="804469"/>
            <a:ext cx="6553200" cy="0"/>
          </a:xfrm>
          <a:prstGeom prst="line">
            <a:avLst/>
          </a:prstGeom>
          <a:ln w="22225" cap="flat" cmpd="sng">
            <a:solidFill>
              <a:srgbClr val="4F81BD">
                <a:alpha val="36000"/>
              </a:srgbClr>
            </a:solidFill>
            <a:prstDash val="solid"/>
            <a:headEnd type="none"/>
            <a:tailEnd type="oval"/>
          </a:ln>
          <a:effectLst/>
        </p:spPr>
        <p:style>
          <a:lnRef idx="3">
            <a:schemeClr val="accent5"/>
          </a:lnRef>
          <a:fillRef idx="0">
            <a:schemeClr val="accent5"/>
          </a:fillRef>
          <a:effectRef idx="2">
            <a:schemeClr val="accent5"/>
          </a:effectRef>
          <a:fontRef idx="minor">
            <a:schemeClr val="tx1"/>
          </a:fontRef>
        </p:style>
      </p:cxnSp>
      <p:pic>
        <p:nvPicPr>
          <p:cNvPr id="13" name="Picture 12" descr="seisgrm.psd"/>
          <p:cNvPicPr>
            <a:picLocks noChangeAspect="1"/>
          </p:cNvPicPr>
          <p:nvPr userDrawn="1"/>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0" y="5658513"/>
            <a:ext cx="9677400" cy="995224"/>
          </a:xfrm>
          <a:prstGeom prst="rect">
            <a:avLst/>
          </a:prstGeom>
          <a:effectLst>
            <a:outerShdw blurRad="50800" dist="38100" dir="2700000" algn="tl" rotWithShape="0">
              <a:prstClr val="black">
                <a:alpha val="40000"/>
              </a:prst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9651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January 10, 2012</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Bangkok, Thailand</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0976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January 10, 2012</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Metadata Workshop, Bangkok, Thailand</a:t>
            </a:r>
            <a:endParaRPr lang="en-US"/>
          </a:p>
        </p:txBody>
      </p:sp>
      <p:sp>
        <p:nvSpPr>
          <p:cNvPr id="7" name="Slide Number Placeholder 6"/>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965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January 10, 2012</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Metadata Workshop, Bangkok, Thailand</a:t>
            </a:r>
            <a:endParaRPr lang="en-US"/>
          </a:p>
        </p:txBody>
      </p:sp>
      <p:sp>
        <p:nvSpPr>
          <p:cNvPr id="9" name="Slide Number Placeholder 8"/>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636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January 10, 2012</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Metadata Workshop, Bangkok, Thailand</a:t>
            </a:r>
            <a:endParaRPr lang="en-US"/>
          </a:p>
        </p:txBody>
      </p:sp>
      <p:sp>
        <p:nvSpPr>
          <p:cNvPr id="5" name="Slide Number Placeholder 4"/>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405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10, 2012</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Metadata Workshop, Bangkok, Thailand</a:t>
            </a:r>
            <a:endParaRPr lang="en-US"/>
          </a:p>
        </p:txBody>
      </p:sp>
      <p:sp>
        <p:nvSpPr>
          <p:cNvPr id="4" name="Slide Number Placeholder 3"/>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22705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286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January 10,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092447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alomax.free.fr/seisgram/SeisGram2K.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iris.edu/mda/_REALTIME" TargetMode="External"/><Relationship Id="rId3" Type="http://schemas.openxmlformats.org/officeDocument/2006/relationships/hyperlink" Target="http://www.iris.edu/gmap/_REALTIM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iris.edu/pub/programs/SeedLink/" TargetMode="External"/><Relationship Id="rId4" Type="http://schemas.openxmlformats.org/officeDocument/2006/relationships/hyperlink" Target="http://www.brtt.com/" TargetMode="External"/><Relationship Id="rId5" Type="http://schemas.openxmlformats.org/officeDocument/2006/relationships/hyperlink" Target="http://folkworm.ceri.memphis.edu/ew-doc/" TargetMode="External"/><Relationship Id="rId6" Type="http://schemas.openxmlformats.org/officeDocument/2006/relationships/hyperlink" Target="http://www.gfz-potsdam.de/geofon/seiscomp/welcome.html" TargetMode="External"/><Relationship Id="rId1" Type="http://schemas.openxmlformats.org/officeDocument/2006/relationships/slideLayout" Target="../slideLayouts/slideLayout3.xml"/><Relationship Id="rId2" Type="http://schemas.openxmlformats.org/officeDocument/2006/relationships/hyperlink" Target="http://www.iris.edu/data/dmc-seedlink.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gfz-potsdam.de/geofon/seiscomp/welcome.html" TargetMode="External"/><Relationship Id="rId3" Type="http://schemas.openxmlformats.org/officeDocument/2006/relationships/hyperlink" Target="http://www.gfz-potsdam.de/geof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iris.washington.edu/mailman/listinfo/iris-rtfeed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68882"/>
            <a:ext cx="8229600" cy="1219200"/>
          </a:xfrm>
        </p:spPr>
        <p:txBody>
          <a:bodyPr>
            <a:normAutofit fontScale="90000"/>
          </a:bodyPr>
          <a:lstStyle/>
          <a:p>
            <a:pPr algn="ctr">
              <a:defRPr/>
            </a:pPr>
            <a:r>
              <a:rPr lang="en-US" dirty="0" smtClean="0">
                <a:solidFill>
                  <a:srgbClr val="0000FF"/>
                </a:solidFill>
              </a:rPr>
              <a:t>Thursday</a:t>
            </a:r>
            <a:r>
              <a:rPr dirty="0" smtClean="0">
                <a:solidFill>
                  <a:srgbClr val="0000FF"/>
                </a:solidFill>
              </a:rPr>
              <a:t/>
            </a:r>
            <a:br>
              <a:rPr dirty="0" smtClean="0">
                <a:solidFill>
                  <a:srgbClr val="0000FF"/>
                </a:solidFill>
              </a:rPr>
            </a:br>
            <a:r>
              <a:rPr dirty="0" smtClean="0">
                <a:solidFill>
                  <a:srgbClr val="0000FF"/>
                </a:solidFill>
              </a:rPr>
              <a:t>January 1</a:t>
            </a:r>
            <a:r>
              <a:rPr lang="en-US" dirty="0" smtClean="0">
                <a:solidFill>
                  <a:srgbClr val="0000FF"/>
                </a:solidFill>
              </a:rPr>
              <a:t>2</a:t>
            </a:r>
            <a:r>
              <a:rPr dirty="0" smtClean="0">
                <a:solidFill>
                  <a:srgbClr val="0000FF"/>
                </a:solidFill>
              </a:rPr>
              <a:t>, </a:t>
            </a:r>
            <a:r>
              <a:rPr lang="en-US" dirty="0" smtClean="0">
                <a:solidFill>
                  <a:srgbClr val="0000FF"/>
                </a:solidFill>
              </a:rPr>
              <a:t>15:30</a:t>
            </a:r>
            <a:endParaRPr dirty="0">
              <a:solidFill>
                <a:srgbClr val="0000FF"/>
              </a:solidFill>
            </a:endParaRPr>
          </a:p>
        </p:txBody>
      </p:sp>
      <p:sp>
        <p:nvSpPr>
          <p:cNvPr id="15363" name="Date Placeholder 3"/>
          <p:cNvSpPr>
            <a:spLocks noGrp="1"/>
          </p:cNvSpPr>
          <p:nvPr>
            <p:ph type="dt" sz="quarter" idx="10"/>
          </p:nvPr>
        </p:nvSpPr>
        <p:spPr bwMode="auto">
          <a:noFill/>
          <a:ln>
            <a:miter lim="800000"/>
            <a:headEnd/>
            <a:tailEnd/>
          </a:ln>
        </p:spPr>
        <p:txBody>
          <a:bodyPr/>
          <a:lstStyle/>
          <a:p>
            <a:r>
              <a:rPr lang="en-US" smtClean="0"/>
              <a:t>January 10, 2012</a:t>
            </a:r>
            <a:endParaRPr lang="en-US"/>
          </a:p>
        </p:txBody>
      </p:sp>
      <p:sp>
        <p:nvSpPr>
          <p:cNvPr id="15365" name="Footer Placeholder 5"/>
          <p:cNvSpPr>
            <a:spLocks noGrp="1"/>
          </p:cNvSpPr>
          <p:nvPr>
            <p:ph type="ftr" sz="quarter" idx="11"/>
          </p:nvPr>
        </p:nvSpPr>
        <p:spPr bwMode="auto">
          <a:xfrm>
            <a:off x="5575300" y="5803900"/>
            <a:ext cx="4483100" cy="365125"/>
          </a:xfrm>
          <a:noFill/>
          <a:ln>
            <a:miter lim="800000"/>
            <a:headEnd/>
            <a:tailEnd/>
          </a:ln>
        </p:spPr>
        <p:txBody>
          <a:bodyPr/>
          <a:lstStyle/>
          <a:p>
            <a:r>
              <a:rPr lang="en-US" sz="1400" dirty="0" smtClean="0"/>
              <a:t>Metadata Workshop, Bangkok, Thailand</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4"/>
          <p:cNvSpPr>
            <a:spLocks noGrp="1" noChangeArrowheads="1"/>
          </p:cNvSpPr>
          <p:nvPr>
            <p:ph type="dt" sz="quarter" idx="10"/>
          </p:nvPr>
        </p:nvSpPr>
        <p:spPr bwMode="auto">
          <a:xfrm>
            <a:off x="457200" y="6019800"/>
            <a:ext cx="2438400" cy="457200"/>
          </a:xfrm>
          <a:ln>
            <a:miter lim="800000"/>
            <a:headEnd/>
            <a:tailEnd/>
          </a:ln>
        </p:spPr>
        <p:txBody>
          <a:bodyPr/>
          <a:lstStyle/>
          <a:p>
            <a:pPr>
              <a:defRPr/>
            </a:pPr>
            <a:r>
              <a:rPr lang="en-US" sz="1400" dirty="0" smtClean="0">
                <a:solidFill>
                  <a:srgbClr val="000000"/>
                </a:solidFill>
                <a:latin typeface="+mn-lt"/>
                <a:ea typeface="ＭＳ Ｐゴシック" charset="-128"/>
                <a:cs typeface="ＭＳ Ｐゴシック" charset="-128"/>
              </a:rPr>
              <a:t>January 12, 2012</a:t>
            </a:r>
            <a:endParaRPr lang="en-US" sz="1400" dirty="0">
              <a:solidFill>
                <a:srgbClr val="000000"/>
              </a:solidFill>
              <a:latin typeface="+mn-lt"/>
              <a:ea typeface="ＭＳ Ｐゴシック" charset="-128"/>
              <a:cs typeface="ＭＳ Ｐゴシック" charset="-128"/>
            </a:endParaRPr>
          </a:p>
        </p:txBody>
      </p:sp>
      <p:sp>
        <p:nvSpPr>
          <p:cNvPr id="16387" name="Rectangle 5"/>
          <p:cNvSpPr>
            <a:spLocks noGrp="1" noChangeArrowheads="1"/>
          </p:cNvSpPr>
          <p:nvPr>
            <p:ph type="ftr" sz="quarter" idx="12"/>
          </p:nvPr>
        </p:nvSpPr>
        <p:spPr bwMode="auto">
          <a:xfrm>
            <a:off x="4991100" y="5791200"/>
            <a:ext cx="4419600" cy="457200"/>
          </a:xfrm>
          <a:noFill/>
          <a:ln>
            <a:miter lim="800000"/>
            <a:headEnd/>
            <a:tailEnd/>
          </a:ln>
        </p:spPr>
        <p:txBody>
          <a:bodyPr/>
          <a:lstStyle/>
          <a:p>
            <a:pPr algn="ctr"/>
            <a:r>
              <a:rPr lang="en-US" sz="1400" dirty="0" smtClean="0">
                <a:solidFill>
                  <a:srgbClr val="000000"/>
                </a:solidFill>
              </a:rPr>
              <a:t>Metadata Workshop, Bangkok, Thailand</a:t>
            </a:r>
            <a:endParaRPr lang="en-US" sz="1400" dirty="0">
              <a:solidFill>
                <a:srgbClr val="000000"/>
              </a:solidFill>
            </a:endParaRPr>
          </a:p>
        </p:txBody>
      </p:sp>
      <p:sp>
        <p:nvSpPr>
          <p:cNvPr id="2050" name="Rectangle 2"/>
          <p:cNvSpPr>
            <a:spLocks noGrp="1" noChangeArrowheads="1"/>
          </p:cNvSpPr>
          <p:nvPr>
            <p:ph type="ctrTitle"/>
          </p:nvPr>
        </p:nvSpPr>
        <p:spPr>
          <a:xfrm>
            <a:off x="838200" y="1041400"/>
            <a:ext cx="7772400" cy="1470025"/>
          </a:xfrm>
        </p:spPr>
        <p:txBody>
          <a:bodyPr/>
          <a:lstStyle/>
          <a:p>
            <a:pPr eaLnBrk="1" fontAlgn="auto" hangingPunct="1">
              <a:spcAft>
                <a:spcPts val="0"/>
              </a:spcAft>
              <a:defRPr/>
            </a:pPr>
            <a:r>
              <a:rPr dirty="0" smtClean="0">
                <a:ea typeface="+mj-ea"/>
                <a:cs typeface="+mj-cs"/>
              </a:rPr>
              <a:t/>
            </a:r>
            <a:br>
              <a:rPr dirty="0" smtClean="0">
                <a:ea typeface="+mj-ea"/>
                <a:cs typeface="+mj-cs"/>
              </a:rPr>
            </a:br>
            <a:r>
              <a:rPr lang="en-US" dirty="0" smtClean="0">
                <a:solidFill>
                  <a:srgbClr val="0000FF"/>
                </a:solidFill>
                <a:ea typeface="+mj-ea"/>
                <a:cs typeface="+mj-cs"/>
              </a:rPr>
              <a:t>SeisGram2k</a:t>
            </a:r>
            <a:br>
              <a:rPr lang="en-US" dirty="0" smtClean="0">
                <a:solidFill>
                  <a:srgbClr val="0000FF"/>
                </a:solidFill>
                <a:ea typeface="+mj-ea"/>
                <a:cs typeface="+mj-cs"/>
              </a:rPr>
            </a:br>
            <a:r>
              <a:rPr lang="en-US" dirty="0" smtClean="0">
                <a:solidFill>
                  <a:srgbClr val="0000FF"/>
                </a:solidFill>
                <a:cs typeface="+mj-cs"/>
              </a:rPr>
              <a:t>and </a:t>
            </a:r>
            <a:br>
              <a:rPr lang="en-US" dirty="0" smtClean="0">
                <a:solidFill>
                  <a:srgbClr val="0000FF"/>
                </a:solidFill>
                <a:cs typeface="+mj-cs"/>
              </a:rPr>
            </a:br>
            <a:r>
              <a:rPr lang="en-US" dirty="0" smtClean="0">
                <a:solidFill>
                  <a:srgbClr val="0000FF"/>
                </a:solidFill>
                <a:cs typeface="+mj-cs"/>
              </a:rPr>
              <a:t>SeedLink Data Access:</a:t>
            </a:r>
            <a:br>
              <a:rPr lang="en-US" dirty="0" smtClean="0">
                <a:solidFill>
                  <a:srgbClr val="0000FF"/>
                </a:solidFill>
                <a:cs typeface="+mj-cs"/>
              </a:rPr>
            </a:br>
            <a:r>
              <a:rPr lang="en-US" dirty="0" smtClean="0">
                <a:solidFill>
                  <a:srgbClr val="0000FF"/>
                </a:solidFill>
                <a:cs typeface="+mj-cs"/>
              </a:rPr>
              <a:t>Real-time data</a:t>
            </a:r>
            <a:endParaRPr dirty="0">
              <a:solidFill>
                <a:srgbClr val="0000FF"/>
              </a:solidFill>
              <a:ea typeface="+mj-ea"/>
              <a:cs typeface="+mj-cs"/>
            </a:endParaRPr>
          </a:p>
        </p:txBody>
      </p:sp>
      <p:sp>
        <p:nvSpPr>
          <p:cNvPr id="2051" name="Rectangle 3"/>
          <p:cNvSpPr>
            <a:spLocks noGrp="1" noChangeArrowheads="1"/>
          </p:cNvSpPr>
          <p:nvPr>
            <p:ph type="subTitle" idx="1"/>
          </p:nvPr>
        </p:nvSpPr>
        <p:spPr>
          <a:xfrm>
            <a:off x="1371600" y="4838700"/>
            <a:ext cx="6400800" cy="2362200"/>
          </a:xfrm>
        </p:spPr>
        <p:txBody>
          <a:bodyPr/>
          <a:lstStyle/>
          <a:p>
            <a:pPr eaLnBrk="1" hangingPunct="1">
              <a:defRPr/>
            </a:pPr>
            <a:r>
              <a:rPr lang="en-US" dirty="0" smtClean="0">
                <a:ea typeface="ＭＳ Ｐゴシック" pitchFamily="-106" charset="-128"/>
                <a:cs typeface="ＭＳ Ｐゴシック" pitchFamily="-106" charset="-128"/>
              </a:rPr>
              <a:t>Rick </a:t>
            </a:r>
            <a:r>
              <a:rPr lang="en-US" dirty="0">
                <a:ea typeface="ＭＳ Ｐゴシック" pitchFamily="-106" charset="-128"/>
                <a:cs typeface="ＭＳ Ｐゴシック" pitchFamily="-106" charset="-128"/>
              </a:rPr>
              <a:t>Benson</a:t>
            </a:r>
          </a:p>
          <a:p>
            <a:pPr eaLnBrk="1" hangingPunct="1">
              <a:defRPr/>
            </a:pPr>
            <a:r>
              <a:rPr lang="en-US" dirty="0">
                <a:ea typeface="ＭＳ Ｐゴシック" pitchFamily="-106" charset="-128"/>
                <a:cs typeface="ＭＳ Ｐゴシック" pitchFamily="-106" charset="-128"/>
              </a:rPr>
              <a:t>IRIS DMC</a:t>
            </a: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10, 2012</a:t>
            </a:r>
            <a:endParaRPr lang="en-US"/>
          </a:p>
        </p:txBody>
      </p:sp>
      <p:sp>
        <p:nvSpPr>
          <p:cNvPr id="5" name="Footer Placeholder 4"/>
          <p:cNvSpPr>
            <a:spLocks noGrp="1"/>
          </p:cNvSpPr>
          <p:nvPr>
            <p:ph type="ftr" sz="quarter" idx="11"/>
          </p:nvPr>
        </p:nvSpPr>
        <p:spPr>
          <a:xfrm>
            <a:off x="5549900" y="5991225"/>
            <a:ext cx="4191000" cy="365125"/>
          </a:xfrm>
        </p:spPr>
        <p:txBody>
          <a:bodyPr/>
          <a:lstStyle/>
          <a:p>
            <a:r>
              <a:rPr lang="en-US" sz="1400" dirty="0" smtClean="0"/>
              <a:t>Metadata Workshop, Bangkok, Thailand</a:t>
            </a:r>
            <a:endParaRPr lang="en-US" sz="1400" dirty="0"/>
          </a:p>
        </p:txBody>
      </p:sp>
      <p:sp>
        <p:nvSpPr>
          <p:cNvPr id="6" name="Title 5"/>
          <p:cNvSpPr>
            <a:spLocks noGrp="1"/>
          </p:cNvSpPr>
          <p:nvPr>
            <p:ph type="title"/>
          </p:nvPr>
        </p:nvSpPr>
        <p:spPr/>
        <p:txBody>
          <a:bodyPr>
            <a:normAutofit fontScale="90000"/>
          </a:bodyPr>
          <a:lstStyle/>
          <a:p>
            <a:r>
              <a:rPr lang="en-US" dirty="0" smtClean="0"/>
              <a:t>Get SG2K from Anthony Lomax’s site:</a:t>
            </a:r>
            <a:endParaRPr lang="en-US" dirty="0"/>
          </a:p>
        </p:txBody>
      </p:sp>
      <p:sp>
        <p:nvSpPr>
          <p:cNvPr id="10" name="TextBox 9"/>
          <p:cNvSpPr txBox="1"/>
          <p:nvPr/>
        </p:nvSpPr>
        <p:spPr>
          <a:xfrm flipH="1">
            <a:off x="-1" y="1864667"/>
            <a:ext cx="9144000" cy="58477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dirty="0" smtClean="0">
                <a:solidFill>
                  <a:schemeClr val="tx1"/>
                </a:solidFill>
                <a:effectLst>
                  <a:outerShdw blurRad="50800" dist="38100" dir="2700000" algn="br">
                    <a:srgbClr val="000000">
                      <a:alpha val="43000"/>
                    </a:srgbClr>
                  </a:outerShdw>
                </a:effectLst>
              </a:rPr>
              <a:t> </a:t>
            </a:r>
            <a:r>
              <a:rPr lang="en-US" sz="3200" u="sng" dirty="0" smtClean="0">
                <a:solidFill>
                  <a:schemeClr val="tx1"/>
                </a:solidFill>
                <a:effectLst>
                  <a:outerShdw blurRad="50800" dist="38100" dir="2700000" algn="br">
                    <a:srgbClr val="000000">
                      <a:alpha val="43000"/>
                    </a:srgbClr>
                  </a:outerShdw>
                </a:effectLst>
                <a:hlinkClick r:id="rId2"/>
              </a:rPr>
              <a:t>http://alomax.free.fr/seisgram/SeisGram2K.html</a:t>
            </a:r>
            <a:r>
              <a:rPr lang="en-US" sz="3200" dirty="0" smtClean="0">
                <a:solidFill>
                  <a:schemeClr val="tx1"/>
                </a:solidFill>
                <a:effectLst>
                  <a:outerShdw blurRad="50800" dist="38100" dir="2700000" algn="br">
                    <a:srgbClr val="000000">
                      <a:alpha val="43000"/>
                    </a:srgbClr>
                  </a:outerShdw>
                </a:effectLst>
              </a:rPr>
              <a:t> </a:t>
            </a:r>
            <a:endParaRPr lang="en-US" sz="3200" dirty="0">
              <a:solidFill>
                <a:schemeClr val="tx1"/>
              </a:solidFill>
              <a:effectLst>
                <a:outerShdw blurRad="50800" dist="38100" dir="2700000" algn="br">
                  <a:srgbClr val="000000">
                    <a:alpha val="43000"/>
                  </a:srgbClr>
                </a:outerShdw>
              </a:effectLst>
            </a:endParaRPr>
          </a:p>
        </p:txBody>
      </p:sp>
      <p:sp>
        <p:nvSpPr>
          <p:cNvPr id="12" name="TextBox 11"/>
          <p:cNvSpPr txBox="1"/>
          <p:nvPr/>
        </p:nvSpPr>
        <p:spPr>
          <a:xfrm>
            <a:off x="0" y="3365500"/>
            <a:ext cx="9143999" cy="58477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dirty="0" smtClean="0">
                <a:effectLst>
                  <a:outerShdw blurRad="50800" dist="38100" dir="2700000" algn="br">
                    <a:srgbClr val="000000">
                      <a:alpha val="43000"/>
                    </a:srgbClr>
                  </a:outerShdw>
                </a:effectLst>
              </a:rPr>
              <a:t>Also on your USB stick under “SG2K” directory/folder</a:t>
            </a:r>
            <a:endParaRPr lang="en-US" sz="3200" dirty="0">
              <a:effectLst>
                <a:outerShdw blurRad="50800" dist="38100" dir="2700000" algn="br">
                  <a:srgbClr val="000000">
                    <a:alpha val="43000"/>
                  </a:srgbClr>
                </a:outerShdw>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4763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1100"/>
            <a:ext cx="8229600" cy="4525963"/>
          </a:xfrm>
        </p:spPr>
        <p:txBody>
          <a:bodyPr/>
          <a:lstStyle/>
          <a:p>
            <a:r>
              <a:rPr lang="en-US" dirty="0" smtClean="0"/>
              <a:t>First follow the script called </a:t>
            </a:r>
            <a:r>
              <a:rPr lang="en-US" dirty="0" err="1" smtClean="0"/>
              <a:t>run.IU.rtserve</a:t>
            </a:r>
            <a:r>
              <a:rPr lang="en-US" dirty="0" smtClean="0"/>
              <a:t> on your USB stick in the SG2K directory.</a:t>
            </a:r>
          </a:p>
          <a:p>
            <a:r>
              <a:rPr lang="en-US" dirty="0" smtClean="0"/>
              <a:t>Note the rtserve.iris.washington.edu:18000 </a:t>
            </a:r>
            <a:r>
              <a:rPr lang="en-US" dirty="0" smtClean="0"/>
              <a:t>machine </a:t>
            </a:r>
          </a:p>
          <a:p>
            <a:endParaRPr lang="en-US" dirty="0"/>
          </a:p>
        </p:txBody>
      </p:sp>
      <p:sp>
        <p:nvSpPr>
          <p:cNvPr id="3" name="Date Placeholder 2"/>
          <p:cNvSpPr>
            <a:spLocks noGrp="1"/>
          </p:cNvSpPr>
          <p:nvPr>
            <p:ph type="dt" sz="half" idx="10"/>
          </p:nvPr>
        </p:nvSpPr>
        <p:spPr/>
        <p:txBody>
          <a:bodyPr/>
          <a:lstStyle/>
          <a:p>
            <a:r>
              <a:rPr lang="en-US" smtClean="0"/>
              <a:t>January 10, 2012</a:t>
            </a:r>
            <a:endParaRPr lang="en-US"/>
          </a:p>
        </p:txBody>
      </p:sp>
      <p:sp>
        <p:nvSpPr>
          <p:cNvPr id="4" name="Footer Placeholder 3"/>
          <p:cNvSpPr>
            <a:spLocks noGrp="1"/>
          </p:cNvSpPr>
          <p:nvPr>
            <p:ph type="ftr" sz="quarter" idx="11"/>
          </p:nvPr>
        </p:nvSpPr>
        <p:spPr>
          <a:xfrm>
            <a:off x="5842000" y="6126163"/>
            <a:ext cx="3975100" cy="365125"/>
          </a:xfrm>
        </p:spPr>
        <p:txBody>
          <a:bodyPr/>
          <a:lstStyle/>
          <a:p>
            <a:r>
              <a:rPr lang="en-US" sz="1400" dirty="0" smtClean="0"/>
              <a:t>Metadata Workshop, Bangkok, Thailand</a:t>
            </a:r>
            <a:endParaRPr lang="en-US" sz="1400" dirty="0"/>
          </a:p>
        </p:txBody>
      </p:sp>
      <p:sp>
        <p:nvSpPr>
          <p:cNvPr id="5" name="Title 4"/>
          <p:cNvSpPr>
            <a:spLocks noGrp="1"/>
          </p:cNvSpPr>
          <p:nvPr>
            <p:ph type="title"/>
          </p:nvPr>
        </p:nvSpPr>
        <p:spPr/>
        <p:txBody>
          <a:bodyPr/>
          <a:lstStyle/>
          <a:p>
            <a:r>
              <a:rPr lang="en-US" dirty="0" smtClean="0"/>
              <a:t>Setting up the display</a:t>
            </a:r>
            <a:endParaRPr lang="en-US" dirty="0"/>
          </a:p>
        </p:txBody>
      </p:sp>
      <p:pic>
        <p:nvPicPr>
          <p:cNvPr id="7" name="Picture 6" descr="Screen Shot 2012-01-02 at 2.06.52 PM.png"/>
          <p:cNvPicPr>
            <a:picLocks noChangeAspect="1"/>
          </p:cNvPicPr>
          <p:nvPr/>
        </p:nvPicPr>
        <p:blipFill>
          <a:blip r:embed="rId2"/>
          <a:stretch>
            <a:fillRect/>
          </a:stretch>
        </p:blipFill>
        <p:spPr>
          <a:xfrm>
            <a:off x="0" y="2693988"/>
            <a:ext cx="9144000" cy="34321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January 12, 2012</a:t>
            </a:r>
            <a:endParaRPr lang="en-US" dirty="0"/>
          </a:p>
        </p:txBody>
      </p:sp>
      <p:sp>
        <p:nvSpPr>
          <p:cNvPr id="4" name="Footer Placeholder 3"/>
          <p:cNvSpPr>
            <a:spLocks noGrp="1"/>
          </p:cNvSpPr>
          <p:nvPr>
            <p:ph type="ftr" sz="quarter" idx="11"/>
          </p:nvPr>
        </p:nvSpPr>
        <p:spPr>
          <a:xfrm>
            <a:off x="5537200" y="6173787"/>
            <a:ext cx="4076700" cy="365125"/>
          </a:xfrm>
        </p:spPr>
        <p:txBody>
          <a:bodyPr/>
          <a:lstStyle/>
          <a:p>
            <a:r>
              <a:rPr lang="en-US" sz="1400" dirty="0" smtClean="0"/>
              <a:t>Metadata Workshop, Bangkok, Thailand</a:t>
            </a:r>
            <a:endParaRPr lang="en-US" sz="1400" dirty="0"/>
          </a:p>
        </p:txBody>
      </p:sp>
      <p:sp>
        <p:nvSpPr>
          <p:cNvPr id="5" name="Title 4"/>
          <p:cNvSpPr>
            <a:spLocks noGrp="1"/>
          </p:cNvSpPr>
          <p:nvPr>
            <p:ph type="title"/>
          </p:nvPr>
        </p:nvSpPr>
        <p:spPr/>
        <p:txBody>
          <a:bodyPr>
            <a:normAutofit/>
          </a:bodyPr>
          <a:lstStyle/>
          <a:p>
            <a:r>
              <a:rPr lang="en-US" sz="3200" dirty="0" smtClean="0"/>
              <a:t>Type </a:t>
            </a:r>
            <a:r>
              <a:rPr lang="en-US" sz="3200" dirty="0" smtClean="0"/>
              <a:t>this command: ./</a:t>
            </a:r>
            <a:r>
              <a:rPr lang="en-US" sz="3200" dirty="0" err="1" smtClean="0"/>
              <a:t>run.IU.rtserve</a:t>
            </a:r>
            <a:r>
              <a:rPr lang="en-US" sz="3200" dirty="0" smtClean="0"/>
              <a:t> and </a:t>
            </a:r>
            <a:r>
              <a:rPr lang="en-US" sz="3200" dirty="0" smtClean="0"/>
              <a:t>view 200 </a:t>
            </a:r>
            <a:r>
              <a:rPr lang="en-US" sz="3200" dirty="0" err="1" smtClean="0"/>
              <a:t>secs</a:t>
            </a:r>
            <a:r>
              <a:rPr lang="en-US" sz="3200" dirty="0" smtClean="0"/>
              <a:t> of data as it scrolls:</a:t>
            </a:r>
            <a:endParaRPr lang="en-US" sz="3200" dirty="0"/>
          </a:p>
        </p:txBody>
      </p:sp>
      <p:pic>
        <p:nvPicPr>
          <p:cNvPr id="15" name="Picture 14" descr="Screen Shot 2012-01-02 at 2.00.37 PM.png"/>
          <p:cNvPicPr>
            <a:picLocks noChangeAspect="1"/>
          </p:cNvPicPr>
          <p:nvPr/>
        </p:nvPicPr>
        <p:blipFill>
          <a:blip r:embed="rId2"/>
          <a:stretch>
            <a:fillRect/>
          </a:stretch>
        </p:blipFill>
        <p:spPr>
          <a:xfrm>
            <a:off x="782637" y="1163963"/>
            <a:ext cx="7446963" cy="500982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none"/>
          <a:lstStyle/>
          <a:p>
            <a:r>
              <a:rPr lang="en-US" sz="1800" b="1" dirty="0" smtClean="0"/>
              <a:t>The DMC runs a publicly accessible SeedLink server on the following host and port</a:t>
            </a:r>
            <a:r>
              <a:rPr lang="en-US" sz="1600" dirty="0" smtClean="0"/>
              <a:t>:</a:t>
            </a:r>
          </a:p>
          <a:p>
            <a:pPr lvl="1"/>
            <a:r>
              <a:rPr lang="en-US" dirty="0" smtClean="0"/>
              <a:t>host: </a:t>
            </a:r>
            <a:r>
              <a:rPr lang="en-US" dirty="0" err="1" smtClean="0"/>
              <a:t>rtserve.iris.washington.edu port</a:t>
            </a:r>
            <a:r>
              <a:rPr lang="en-US" dirty="0" smtClean="0"/>
              <a:t>: 18000 (default SeedLink port</a:t>
            </a:r>
            <a:r>
              <a:rPr lang="en-US" dirty="0" smtClean="0"/>
              <a:t>)</a:t>
            </a:r>
          </a:p>
          <a:p>
            <a:r>
              <a:rPr lang="en-US" sz="1600" b="1" dirty="0" smtClean="0"/>
              <a:t>All open data that the DMC receives in real-time is available via this SeedLink server</a:t>
            </a:r>
            <a:r>
              <a:rPr lang="en-US" sz="1600" b="1" dirty="0" smtClean="0"/>
              <a:t>.</a:t>
            </a:r>
          </a:p>
          <a:p>
            <a:r>
              <a:rPr lang="en-US" sz="1600" b="1" dirty="0" smtClean="0"/>
              <a:t>Data </a:t>
            </a:r>
            <a:r>
              <a:rPr lang="en-US" sz="1600" b="1" dirty="0" smtClean="0"/>
              <a:t>arriving at the DMC more than 48 hours behind real-time are not exported via SeedLink</a:t>
            </a:r>
            <a:r>
              <a:rPr lang="en-US" b="1" dirty="0" smtClean="0"/>
              <a:t>.</a:t>
            </a:r>
          </a:p>
          <a:p>
            <a:r>
              <a:rPr lang="en-US" sz="1600" b="1" dirty="0" smtClean="0"/>
              <a:t>Usage Restrictions  Users are welcome to any data available via the server as long as client actions do </a:t>
            </a:r>
            <a:r>
              <a:rPr lang="en-US" sz="1600" b="1" dirty="0" smtClean="0"/>
              <a:t>not</a:t>
            </a:r>
          </a:p>
          <a:p>
            <a:pPr>
              <a:buNone/>
            </a:pPr>
            <a:r>
              <a:rPr lang="en-US" sz="1600" b="1" dirty="0" smtClean="0"/>
              <a:t>        </a:t>
            </a:r>
            <a:r>
              <a:rPr lang="en-US" sz="1600" b="1" dirty="0" smtClean="0"/>
              <a:t>inhibit our capability to deliver data to other users</a:t>
            </a:r>
            <a:r>
              <a:rPr lang="en-US" sz="1600" b="1" dirty="0" smtClean="0"/>
              <a:t>.</a:t>
            </a:r>
          </a:p>
          <a:p>
            <a:r>
              <a:rPr lang="en-US" sz="1600" b="1" dirty="0" smtClean="0"/>
              <a:t>To view all currently available real-time stations:</a:t>
            </a:r>
          </a:p>
          <a:p>
            <a:pPr lvl="1"/>
            <a:r>
              <a:rPr lang="en-US" sz="2400" dirty="0" smtClean="0">
                <a:hlinkClick r:id="rId2"/>
              </a:rPr>
              <a:t>http://www.iris.edu/mda/</a:t>
            </a:r>
            <a:r>
              <a:rPr lang="en-US" sz="2400" dirty="0" smtClean="0">
                <a:hlinkClick r:id="rId2"/>
              </a:rPr>
              <a:t>_REALTIME</a:t>
            </a:r>
            <a:endParaRPr lang="en-US" sz="2400" dirty="0" smtClean="0"/>
          </a:p>
          <a:p>
            <a:pPr lvl="1"/>
            <a:r>
              <a:rPr lang="en-US" sz="2400" dirty="0" smtClean="0">
                <a:hlinkClick r:id="rId3"/>
              </a:rPr>
              <a:t>http://www.iris.edu</a:t>
            </a:r>
            <a:r>
              <a:rPr lang="en-US" sz="2400" dirty="0" smtClean="0">
                <a:hlinkClick r:id="rId3"/>
              </a:rPr>
              <a:t>/gmap/_REALTIME</a:t>
            </a:r>
            <a:r>
              <a:rPr lang="en-US" sz="2400" dirty="0" smtClean="0"/>
              <a:t> </a:t>
            </a:r>
          </a:p>
          <a:p>
            <a:pPr lvl="1">
              <a:buNone/>
            </a:pPr>
            <a:r>
              <a:rPr lang="en-US" sz="2400" dirty="0" smtClean="0"/>
              <a:t>Currently 2208 stations (On Jan 2, 2012) and &gt;22,000 </a:t>
            </a:r>
            <a:r>
              <a:rPr lang="en-US" sz="2400" dirty="0" err="1" smtClean="0"/>
              <a:t>chans</a:t>
            </a:r>
            <a:endParaRPr lang="en-US" sz="2400" dirty="0"/>
          </a:p>
        </p:txBody>
      </p:sp>
      <p:sp>
        <p:nvSpPr>
          <p:cNvPr id="3" name="Date Placeholder 2"/>
          <p:cNvSpPr>
            <a:spLocks noGrp="1"/>
          </p:cNvSpPr>
          <p:nvPr>
            <p:ph type="dt" sz="half" idx="10"/>
          </p:nvPr>
        </p:nvSpPr>
        <p:spPr/>
        <p:txBody>
          <a:bodyPr/>
          <a:lstStyle/>
          <a:p>
            <a:r>
              <a:rPr lang="en-US" dirty="0" smtClean="0"/>
              <a:t>January 12, 2012</a:t>
            </a:r>
            <a:endParaRPr lang="en-US" dirty="0"/>
          </a:p>
        </p:txBody>
      </p:sp>
      <p:sp>
        <p:nvSpPr>
          <p:cNvPr id="4" name="Footer Placeholder 3"/>
          <p:cNvSpPr>
            <a:spLocks noGrp="1"/>
          </p:cNvSpPr>
          <p:nvPr>
            <p:ph type="ftr" sz="quarter" idx="11"/>
          </p:nvPr>
        </p:nvSpPr>
        <p:spPr>
          <a:xfrm>
            <a:off x="5943600" y="5943600"/>
            <a:ext cx="4152900" cy="365125"/>
          </a:xfrm>
        </p:spPr>
        <p:txBody>
          <a:bodyPr/>
          <a:lstStyle/>
          <a:p>
            <a:r>
              <a:rPr lang="en-US" sz="1400" dirty="0" smtClean="0"/>
              <a:t>Metadata Workshop, Bangkok, Thailand</a:t>
            </a:r>
            <a:endParaRPr lang="en-US" sz="1400" dirty="0"/>
          </a:p>
        </p:txBody>
      </p:sp>
      <p:sp>
        <p:nvSpPr>
          <p:cNvPr id="5" name="Title 4"/>
          <p:cNvSpPr>
            <a:spLocks noGrp="1"/>
          </p:cNvSpPr>
          <p:nvPr>
            <p:ph type="title"/>
          </p:nvPr>
        </p:nvSpPr>
        <p:spPr/>
        <p:txBody>
          <a:bodyPr/>
          <a:lstStyle/>
          <a:p>
            <a:r>
              <a:rPr lang="en-US" dirty="0" smtClean="0"/>
              <a:t>Real-Time Data from IRIS DMC</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January 10, 2012</a:t>
            </a:r>
            <a:endParaRPr lang="en-US"/>
          </a:p>
        </p:txBody>
      </p:sp>
      <p:sp>
        <p:nvSpPr>
          <p:cNvPr id="4" name="Footer Placeholder 3"/>
          <p:cNvSpPr>
            <a:spLocks noGrp="1"/>
          </p:cNvSpPr>
          <p:nvPr>
            <p:ph type="ftr" sz="quarter" idx="11"/>
          </p:nvPr>
        </p:nvSpPr>
        <p:spPr>
          <a:xfrm>
            <a:off x="5702300" y="5991225"/>
            <a:ext cx="4102100" cy="365125"/>
          </a:xfrm>
        </p:spPr>
        <p:txBody>
          <a:bodyPr/>
          <a:lstStyle/>
          <a:p>
            <a:r>
              <a:rPr lang="en-US" sz="1400" dirty="0" smtClean="0"/>
              <a:t>Metadata Workshop, Bangkok, Thailand</a:t>
            </a:r>
            <a:endParaRPr lang="en-US" sz="1400" dirty="0"/>
          </a:p>
        </p:txBody>
      </p:sp>
      <p:sp>
        <p:nvSpPr>
          <p:cNvPr id="5" name="Title 4"/>
          <p:cNvSpPr>
            <a:spLocks noGrp="1"/>
          </p:cNvSpPr>
          <p:nvPr>
            <p:ph type="title"/>
          </p:nvPr>
        </p:nvSpPr>
        <p:spPr/>
        <p:txBody>
          <a:bodyPr>
            <a:normAutofit/>
          </a:bodyPr>
          <a:lstStyle/>
          <a:p>
            <a:r>
              <a:rPr lang="en-US" dirty="0" smtClean="0"/>
              <a:t>SeedLink Access from DMC:</a:t>
            </a:r>
            <a:endParaRPr lang="en-US" dirty="0"/>
          </a:p>
        </p:txBody>
      </p:sp>
      <p:sp>
        <p:nvSpPr>
          <p:cNvPr id="13" name="Content Placeholder 12"/>
          <p:cNvSpPr>
            <a:spLocks noGrp="1"/>
          </p:cNvSpPr>
          <p:nvPr>
            <p:ph idx="1"/>
          </p:nvPr>
        </p:nvSpPr>
        <p:spPr>
          <a:xfrm>
            <a:off x="304800" y="1465262"/>
            <a:ext cx="8229600" cy="4525963"/>
          </a:xfrm>
        </p:spPr>
        <p:txBody>
          <a:bodyPr>
            <a:normAutofit fontScale="85000" lnSpcReduction="20000"/>
          </a:bodyPr>
          <a:lstStyle/>
          <a:p>
            <a:r>
              <a:rPr lang="en-US" sz="2824" dirty="0" smtClean="0">
                <a:hlinkClick r:id="rId2"/>
              </a:rPr>
              <a:t>http://www.iris.edu/data/dmc-</a:t>
            </a:r>
            <a:r>
              <a:rPr lang="en-US" sz="2824" dirty="0" smtClean="0">
                <a:hlinkClick r:id="rId2"/>
              </a:rPr>
              <a:t>seedlink.htm</a:t>
            </a:r>
            <a:endParaRPr lang="en-US" sz="2824" dirty="0" smtClean="0"/>
          </a:p>
          <a:p>
            <a:r>
              <a:rPr lang="en-US" dirty="0" smtClean="0"/>
              <a:t>Available </a:t>
            </a:r>
            <a:r>
              <a:rPr lang="en-US" dirty="0" err="1" smtClean="0"/>
              <a:t>SoftwareThe</a:t>
            </a:r>
            <a:r>
              <a:rPr lang="en-US" dirty="0" smtClean="0"/>
              <a:t> following software is available from the DMC at </a:t>
            </a:r>
            <a:r>
              <a:rPr lang="en-US" dirty="0" smtClean="0">
                <a:hlinkClick r:id="rId3"/>
              </a:rPr>
              <a:t>http://www.iris.edu/pub/programs/SeedLink/</a:t>
            </a:r>
            <a:r>
              <a:rPr lang="en-US" dirty="0" smtClean="0">
                <a:hlinkClick r:id="rId3"/>
              </a:rPr>
              <a:t>:</a:t>
            </a:r>
            <a:endParaRPr lang="en-US" dirty="0" smtClean="0"/>
          </a:p>
          <a:p>
            <a:pPr lvl="1"/>
            <a:r>
              <a:rPr lang="en-US" dirty="0" err="1" smtClean="0"/>
              <a:t>libslink</a:t>
            </a:r>
            <a:r>
              <a:rPr lang="en-US" dirty="0" smtClean="0"/>
              <a:t> </a:t>
            </a:r>
            <a:r>
              <a:rPr lang="en-US" dirty="0" smtClean="0"/>
              <a:t>- A SeedLink client library written in C</a:t>
            </a:r>
            <a:r>
              <a:rPr lang="en-US" dirty="0" smtClean="0"/>
              <a:t>.</a:t>
            </a:r>
          </a:p>
          <a:p>
            <a:pPr lvl="1"/>
            <a:r>
              <a:rPr lang="en-US" dirty="0" smtClean="0"/>
              <a:t>slink2orb - SeedLink to </a:t>
            </a:r>
            <a:r>
              <a:rPr lang="en-US" dirty="0" smtClean="0">
                <a:hlinkClick r:id="rId4"/>
              </a:rPr>
              <a:t>Antelope ORB client (licensed Antelope libraries are required)</a:t>
            </a:r>
            <a:r>
              <a:rPr lang="en-US" dirty="0" smtClean="0">
                <a:hlinkClick r:id="rId4"/>
              </a:rPr>
              <a:t>.</a:t>
            </a:r>
            <a:endParaRPr lang="en-US" dirty="0" smtClean="0"/>
          </a:p>
          <a:p>
            <a:pPr lvl="1"/>
            <a:r>
              <a:rPr lang="en-US" dirty="0" smtClean="0"/>
              <a:t>slink2ew - SeedLink to </a:t>
            </a:r>
            <a:r>
              <a:rPr lang="en-US" dirty="0" smtClean="0">
                <a:hlinkClick r:id="rId5"/>
              </a:rPr>
              <a:t>Earthworm client. Windows binaries available</a:t>
            </a:r>
            <a:r>
              <a:rPr lang="en-US" dirty="0" smtClean="0">
                <a:hlinkClick r:id="rId5"/>
              </a:rPr>
              <a:t>.</a:t>
            </a:r>
            <a:endParaRPr lang="en-US" dirty="0" smtClean="0"/>
          </a:p>
          <a:p>
            <a:pPr lvl="1"/>
            <a:r>
              <a:rPr lang="en-US" dirty="0" err="1" smtClean="0"/>
              <a:t>slarchive</a:t>
            </a:r>
            <a:r>
              <a:rPr lang="en-US" dirty="0" smtClean="0"/>
              <a:t> - A SeedLink client that writes all received data to the local disk in user defined directory and file structures</a:t>
            </a:r>
            <a:r>
              <a:rPr lang="en-US" dirty="0" smtClean="0"/>
              <a:t>.</a:t>
            </a:r>
          </a:p>
          <a:p>
            <a:pPr lvl="1"/>
            <a:r>
              <a:rPr lang="en-US" dirty="0" err="1" smtClean="0"/>
              <a:t>slinktool</a:t>
            </a:r>
            <a:r>
              <a:rPr lang="en-US" dirty="0" smtClean="0"/>
              <a:t> - Command line SeedLink client useful for data stream inspection and server testing</a:t>
            </a:r>
            <a:r>
              <a:rPr lang="en-US" dirty="0" smtClean="0"/>
              <a:t>.</a:t>
            </a:r>
          </a:p>
          <a:p>
            <a:pPr lvl="1"/>
            <a:r>
              <a:rPr lang="en-US" dirty="0" err="1" smtClean="0"/>
              <a:t>ewexport_plugin</a:t>
            </a:r>
            <a:r>
              <a:rPr lang="en-US" dirty="0" smtClean="0"/>
              <a:t> - An Earthworm export process </a:t>
            </a:r>
            <a:r>
              <a:rPr lang="en-US" dirty="0" err="1" smtClean="0"/>
              <a:t>plugin</a:t>
            </a:r>
            <a:r>
              <a:rPr lang="en-US" dirty="0" smtClean="0"/>
              <a:t> (data source) for a </a:t>
            </a:r>
            <a:r>
              <a:rPr lang="en-US" dirty="0" err="1" smtClean="0"/>
              <a:t>seedlink</a:t>
            </a:r>
            <a:r>
              <a:rPr lang="en-US" dirty="0" smtClean="0"/>
              <a:t> server</a:t>
            </a:r>
            <a:r>
              <a:rPr lang="en-US" dirty="0" smtClean="0"/>
              <a:t>.</a:t>
            </a:r>
          </a:p>
          <a:p>
            <a:pPr lvl="1"/>
            <a:r>
              <a:rPr lang="en-US" dirty="0" err="1" smtClean="0"/>
              <a:t>orbplugin</a:t>
            </a:r>
            <a:r>
              <a:rPr lang="en-US" dirty="0" smtClean="0"/>
              <a:t> - An Antelope ORB </a:t>
            </a:r>
            <a:r>
              <a:rPr lang="en-US" dirty="0" err="1" smtClean="0"/>
              <a:t>plugin</a:t>
            </a:r>
            <a:r>
              <a:rPr lang="en-US" dirty="0" smtClean="0"/>
              <a:t> (data source) for a </a:t>
            </a:r>
            <a:r>
              <a:rPr lang="en-US" dirty="0" err="1" smtClean="0"/>
              <a:t>seedlink</a:t>
            </a:r>
            <a:r>
              <a:rPr lang="en-US" dirty="0" smtClean="0"/>
              <a:t> server (licensed Antelope libraries are required)</a:t>
            </a:r>
            <a:r>
              <a:rPr lang="en-US" dirty="0" smtClean="0"/>
              <a:t>.</a:t>
            </a:r>
          </a:p>
          <a:p>
            <a:pPr lvl="1"/>
            <a:r>
              <a:rPr lang="en-US" dirty="0" smtClean="0"/>
              <a:t>Other SeedLink related software is available (or referenced by) the </a:t>
            </a:r>
            <a:r>
              <a:rPr lang="en-US" dirty="0" smtClean="0">
                <a:hlinkClick r:id="rId6"/>
              </a:rPr>
              <a:t>GEOFON SeisComP website</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The SeedLink </a:t>
            </a:r>
            <a:r>
              <a:rPr lang="en-US" dirty="0" smtClean="0"/>
              <a:t>protocol can be summarized as a simple, ASCII-based, data selection phase followed by the streaming of data packets from the server. SeedLink packets are composed of a small header followed by a 512-byte Mini-SEED record (data only SEED). The negotiation phase allows the client to request only specified data from the server for each selected data stream. A data stream is defined by a network and station code pair.</a:t>
            </a:r>
            <a:r>
              <a:rPr lang="en-US" dirty="0" smtClean="0"/>
              <a:t> </a:t>
            </a:r>
          </a:p>
          <a:p>
            <a:r>
              <a:rPr lang="en-US" dirty="0" smtClean="0"/>
              <a:t>By </a:t>
            </a:r>
            <a:r>
              <a:rPr lang="en-US" dirty="0" smtClean="0"/>
              <a:t>utilizing sequence numbers for each packet in a data stream the SeedLink protocol allows for connections to be resumed, eliminating most data gaps. The ability to resume data streams is primarily dependant on how much data, time-wise, the remote SeedLink has in its buffer.</a:t>
            </a:r>
            <a:r>
              <a:rPr lang="en-US" dirty="0" smtClean="0"/>
              <a:t> </a:t>
            </a:r>
          </a:p>
          <a:p>
            <a:r>
              <a:rPr lang="en-US" dirty="0" smtClean="0"/>
              <a:t>Special</a:t>
            </a:r>
            <a:r>
              <a:rPr lang="en-US" dirty="0" smtClean="0"/>
              <a:t>, out-of-band packets created by a </a:t>
            </a:r>
            <a:r>
              <a:rPr lang="en-US" dirty="0" err="1" smtClean="0"/>
              <a:t>seedlink</a:t>
            </a:r>
            <a:r>
              <a:rPr lang="en-US" dirty="0" smtClean="0"/>
              <a:t> server and recognized by </a:t>
            </a:r>
            <a:r>
              <a:rPr lang="en-US" dirty="0" err="1" smtClean="0"/>
              <a:t>libslink</a:t>
            </a:r>
            <a:r>
              <a:rPr lang="en-US" dirty="0" smtClean="0"/>
              <a:t> are used to communicate server details to clients and to implement keep-alive packet swapping. These special INFO packets are XML formatted data embedded in Mini-SEED comment records.</a:t>
            </a:r>
            <a:r>
              <a:rPr lang="en-US" dirty="0" smtClean="0"/>
              <a:t> </a:t>
            </a:r>
          </a:p>
          <a:p>
            <a:r>
              <a:rPr lang="en-US" dirty="0" smtClean="0"/>
              <a:t>The </a:t>
            </a:r>
            <a:r>
              <a:rPr lang="en-US" dirty="0" smtClean="0"/>
              <a:t>protocol allows for two different modes of data transmission, </a:t>
            </a:r>
            <a:r>
              <a:rPr lang="en-US" dirty="0" err="1" smtClean="0"/>
              <a:t>uni</a:t>
            </a:r>
            <a:r>
              <a:rPr lang="en-US" dirty="0" smtClean="0"/>
              <a:t>-station and multi-station modes. </a:t>
            </a:r>
            <a:r>
              <a:rPr lang="en-US" dirty="0" err="1" smtClean="0"/>
              <a:t>Uni</a:t>
            </a:r>
            <a:r>
              <a:rPr lang="en-US" dirty="0" smtClean="0"/>
              <a:t>-station mode operates by transmitting a single data stream (data from a single station) through one network connection. In this mode the data stream does not need to be specified by the client as it is implied by the internet address and port. Multi-station mode operates by transmitting multiplexed data streams (data from multiple stations) through a single network connection. Almost all connections are negotiated as multi-station, even if only a single station is requested; </a:t>
            </a:r>
            <a:r>
              <a:rPr lang="en-US" dirty="0" err="1" smtClean="0"/>
              <a:t>uni</a:t>
            </a:r>
            <a:r>
              <a:rPr lang="en-US" dirty="0" smtClean="0"/>
              <a:t>-station mode, for most publicly accessible servers is deprecated</a:t>
            </a:r>
            <a:r>
              <a:rPr lang="en-US" dirty="0" smtClean="0"/>
              <a:t>.</a:t>
            </a:r>
          </a:p>
          <a:p>
            <a:r>
              <a:rPr lang="en-US" dirty="0" smtClean="0"/>
              <a:t> </a:t>
            </a:r>
            <a:r>
              <a:rPr lang="en-US" dirty="0" smtClean="0"/>
              <a:t>SeedLink was originally created as the transport layer for the </a:t>
            </a:r>
            <a:r>
              <a:rPr lang="en-US" dirty="0" smtClean="0">
                <a:hlinkClick r:id="rId2"/>
              </a:rPr>
              <a:t>SeisComP package developed by </a:t>
            </a:r>
            <a:r>
              <a:rPr lang="en-US" dirty="0" smtClean="0">
                <a:hlinkClick r:id="rId3"/>
              </a:rPr>
              <a:t>GEOFON.</a:t>
            </a:r>
            <a:endParaRPr lang="en-US" dirty="0"/>
          </a:p>
        </p:txBody>
      </p:sp>
      <p:sp>
        <p:nvSpPr>
          <p:cNvPr id="3" name="Date Placeholder 2"/>
          <p:cNvSpPr>
            <a:spLocks noGrp="1"/>
          </p:cNvSpPr>
          <p:nvPr>
            <p:ph type="dt" sz="half" idx="10"/>
          </p:nvPr>
        </p:nvSpPr>
        <p:spPr/>
        <p:txBody>
          <a:bodyPr/>
          <a:lstStyle/>
          <a:p>
            <a:r>
              <a:rPr lang="en-US" dirty="0" smtClean="0"/>
              <a:t>January 12, 2012</a:t>
            </a:r>
            <a:endParaRPr lang="en-US" dirty="0"/>
          </a:p>
        </p:txBody>
      </p:sp>
      <p:sp>
        <p:nvSpPr>
          <p:cNvPr id="4" name="Footer Placeholder 3"/>
          <p:cNvSpPr>
            <a:spLocks noGrp="1"/>
          </p:cNvSpPr>
          <p:nvPr>
            <p:ph type="ftr" sz="quarter" idx="11"/>
          </p:nvPr>
        </p:nvSpPr>
        <p:spPr>
          <a:xfrm>
            <a:off x="5689600" y="5943600"/>
            <a:ext cx="3987800" cy="365125"/>
          </a:xfrm>
        </p:spPr>
        <p:txBody>
          <a:bodyPr/>
          <a:lstStyle/>
          <a:p>
            <a:r>
              <a:rPr lang="en-US" sz="1400" dirty="0" smtClean="0"/>
              <a:t>Metadata Workshop, Bangkok, Thailand</a:t>
            </a:r>
            <a:endParaRPr lang="en-US" sz="1400" dirty="0"/>
          </a:p>
        </p:txBody>
      </p:sp>
      <p:sp>
        <p:nvSpPr>
          <p:cNvPr id="5" name="Title 4"/>
          <p:cNvSpPr>
            <a:spLocks noGrp="1"/>
          </p:cNvSpPr>
          <p:nvPr>
            <p:ph type="title"/>
          </p:nvPr>
        </p:nvSpPr>
        <p:spPr/>
        <p:txBody>
          <a:bodyPr/>
          <a:lstStyle/>
          <a:p>
            <a:r>
              <a:rPr lang="en-US" dirty="0" smtClean="0"/>
              <a:t>Protocol Details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improve communication about real time data issues, the DMC manages a real time mailing list.  When problems with real time data flow are observed, messages will be posted to this list as the problems are discovered.  Solutions to the problems or information regarding resumption of real time data feeds will also be posted to this list</a:t>
            </a:r>
            <a:r>
              <a:rPr lang="en-US" dirty="0" smtClean="0"/>
              <a:t>.</a:t>
            </a:r>
          </a:p>
          <a:p>
            <a:r>
              <a:rPr lang="en-US" dirty="0" smtClean="0"/>
              <a:t>You can subscribe to this list at  </a:t>
            </a:r>
            <a:r>
              <a:rPr lang="en-US" dirty="0" smtClean="0">
                <a:hlinkClick r:id="rId2"/>
              </a:rPr>
              <a:t>http://www.iris.washington.edu/mailman/listinfo/iris-rtfeeds</a:t>
            </a:r>
            <a:endParaRPr lang="en-US" dirty="0"/>
          </a:p>
        </p:txBody>
      </p:sp>
      <p:sp>
        <p:nvSpPr>
          <p:cNvPr id="3" name="Date Placeholder 2"/>
          <p:cNvSpPr>
            <a:spLocks noGrp="1"/>
          </p:cNvSpPr>
          <p:nvPr>
            <p:ph type="dt" sz="half" idx="10"/>
          </p:nvPr>
        </p:nvSpPr>
        <p:spPr/>
        <p:txBody>
          <a:bodyPr/>
          <a:lstStyle/>
          <a:p>
            <a:r>
              <a:rPr lang="en-US" dirty="0" smtClean="0"/>
              <a:t>January 12, 2012</a:t>
            </a:r>
            <a:endParaRPr lang="en-US" dirty="0"/>
          </a:p>
        </p:txBody>
      </p:sp>
      <p:sp>
        <p:nvSpPr>
          <p:cNvPr id="4" name="Footer Placeholder 3"/>
          <p:cNvSpPr>
            <a:spLocks noGrp="1"/>
          </p:cNvSpPr>
          <p:nvPr>
            <p:ph type="ftr" sz="quarter" idx="11"/>
          </p:nvPr>
        </p:nvSpPr>
        <p:spPr>
          <a:xfrm>
            <a:off x="5956300" y="6126163"/>
            <a:ext cx="4013200" cy="365125"/>
          </a:xfrm>
        </p:spPr>
        <p:txBody>
          <a:bodyPr/>
          <a:lstStyle/>
          <a:p>
            <a:r>
              <a:rPr lang="en-US" sz="1400" dirty="0" smtClean="0"/>
              <a:t>Metadata Workshop, Bangkok, Thailand</a:t>
            </a:r>
            <a:endParaRPr lang="en-US" sz="1400" dirty="0"/>
          </a:p>
        </p:txBody>
      </p:sp>
      <p:sp>
        <p:nvSpPr>
          <p:cNvPr id="5" name="Title 4"/>
          <p:cNvSpPr>
            <a:spLocks noGrp="1"/>
          </p:cNvSpPr>
          <p:nvPr>
            <p:ph type="title"/>
          </p:nvPr>
        </p:nvSpPr>
        <p:spPr/>
        <p:txBody>
          <a:bodyPr/>
          <a:lstStyle/>
          <a:p>
            <a:r>
              <a:rPr lang="en-US" dirty="0" smtClean="0"/>
              <a:t>Real-Time mailing list</a:t>
            </a:r>
            <a:endParaRPr lang="en-US" dirty="0"/>
          </a:p>
        </p:txBody>
      </p:sp>
    </p:spTree>
  </p:cSld>
  <p:clrMapOvr>
    <a:masterClrMapping/>
  </p:clrMapOvr>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2764</TotalTime>
  <Words>921</Words>
  <Application>Microsoft Macintosh PowerPoint</Application>
  <PresentationFormat>On-screen Show (4:3)</PresentationFormat>
  <Paragraphs>61</Paragraphs>
  <Slides>9</Slides>
  <Notes>1</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Thursday January 12, 15:30</vt:lpstr>
      <vt:lpstr> SeisGram2k and  SeedLink Data Access: Real-time data</vt:lpstr>
      <vt:lpstr>Get SG2K from Anthony Lomax’s site:</vt:lpstr>
      <vt:lpstr>Setting up the display</vt:lpstr>
      <vt:lpstr>Type this command: ./run.IU.rtserve and view 200 secs of data as it scrolls:</vt:lpstr>
      <vt:lpstr>Real-Time Data from IRIS DMC</vt:lpstr>
      <vt:lpstr>SeedLink Access from DMC:</vt:lpstr>
      <vt:lpstr>Protocol Details</vt:lpstr>
      <vt:lpstr>Real-Time mailing list</vt:lpstr>
    </vt:vector>
  </TitlesOfParts>
  <Manager/>
  <Company>IRIS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SG2K and SeedLink info</dc:title>
  <dc:subject/>
  <dc:creator>Rick Benson</dc:creator>
  <cp:keywords/>
  <dc:description/>
  <cp:lastModifiedBy>Rick Benson</cp:lastModifiedBy>
  <cp:revision>34</cp:revision>
  <dcterms:created xsi:type="dcterms:W3CDTF">2012-01-03T16:04:16Z</dcterms:created>
  <dcterms:modified xsi:type="dcterms:W3CDTF">2012-01-03T16:55:47Z</dcterms:modified>
  <cp:category/>
</cp:coreProperties>
</file>