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24"/>
  </p:notesMasterIdLst>
  <p:sldIdLst>
    <p:sldId id="256" r:id="rId2"/>
    <p:sldId id="340" r:id="rId3"/>
    <p:sldId id="341" r:id="rId4"/>
    <p:sldId id="353" r:id="rId5"/>
    <p:sldId id="355" r:id="rId6"/>
    <p:sldId id="356" r:id="rId7"/>
    <p:sldId id="279" r:id="rId8"/>
    <p:sldId id="281" r:id="rId9"/>
    <p:sldId id="349" r:id="rId10"/>
    <p:sldId id="292" r:id="rId11"/>
    <p:sldId id="293" r:id="rId12"/>
    <p:sldId id="299" r:id="rId13"/>
    <p:sldId id="300" r:id="rId14"/>
    <p:sldId id="332" r:id="rId15"/>
    <p:sldId id="286" r:id="rId16"/>
    <p:sldId id="357" r:id="rId17"/>
    <p:sldId id="315" r:id="rId18"/>
    <p:sldId id="316" r:id="rId19"/>
    <p:sldId id="287" r:id="rId20"/>
    <p:sldId id="282" r:id="rId21"/>
    <p:sldId id="284" r:id="rId22"/>
    <p:sldId id="3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C66B-06A5-CF44-B2D2-34FAB624FEE1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E7C-1133-8740-B53B-39556FB4C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40A8-78D2-854A-8AFD-BD64CDCEF342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2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3DBC-3FEE-F847-8758-19993227FC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57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22CAB-A655-B247-9834-9F6A4C808328}" type="datetimeFigureOut">
              <a:rPr lang="en-US" smtClean="0"/>
              <a:pPr/>
              <a:t>7/28/14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imahern%201/TimBookSyncFolder%20/IRIS/DMS/DMS.Projects/-Data%20Workshops/2014-Bogota/Presentations/Daily%20Presentations/28Jul2014/28Jul2014-1435-Ahern-Products/GMV_TA_Z_2010_02_27_063411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imahern%201/TimBookSyncFolder%20/IRIS/DMS/DMS.Projects/-Data%20Workshops/2014-Bogota/Presentations/Daily%20Presentations/28Jul2014/28Jul2014-1435-Ahern-Products/GMV_TA_3C_2010_02_27_063411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mailto:product@iris.washingt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spu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ds/products/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spud/event" TargetMode="External"/><Relationship Id="rId4" Type="http://schemas.openxmlformats.org/officeDocument/2006/relationships/hyperlink" Target="http://www.iris.edu/spud/al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IRIS Products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3-13 at 1.44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8" y="1199862"/>
            <a:ext cx="4217232" cy="2591704"/>
          </a:xfrm>
          <a:prstGeom prst="rect">
            <a:avLst/>
          </a:prstGeom>
        </p:spPr>
      </p:pic>
      <p:pic>
        <p:nvPicPr>
          <p:cNvPr id="11" name="Picture 10" descr="Screen shot 2013-03-13 at 1.44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30" y="2353869"/>
            <a:ext cx="4063235" cy="2875394"/>
          </a:xfrm>
          <a:prstGeom prst="rect">
            <a:avLst/>
          </a:prstGeom>
        </p:spPr>
      </p:pic>
      <p:pic>
        <p:nvPicPr>
          <p:cNvPr id="12" name="Picture 11" descr="Screen shot 2013-03-13 at 1.45.1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66" y="4019868"/>
            <a:ext cx="5190160" cy="34629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4700" y="28546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Hurricane Sandy: very bad for New York City, $75B in damage overall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ricaneSand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5959"/>
            <a:ext cx="9144001" cy="527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949" y="2199999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8698" y="4506964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East-West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9231" y="4314184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North-South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0506" y="2180545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091" y="362887"/>
            <a:ext cx="8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 Sandy: very interesting seismic noise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7 at 4.25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38760"/>
            <a:ext cx="7213600" cy="6492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993568"/>
            <a:ext cx="6565900" cy="4848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000" y="1778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</a:t>
            </a:r>
            <a:r>
              <a:rPr lang="en-US" dirty="0" err="1" smtClean="0"/>
              <a:t>bolide</a:t>
            </a:r>
            <a:r>
              <a:rPr lang="en-US" dirty="0" smtClean="0"/>
              <a:t> seen by Global Seismic Network stations</a:t>
            </a:r>
          </a:p>
          <a:p>
            <a:r>
              <a:rPr lang="en-US" dirty="0" smtClean="0"/>
              <a:t>(atmospheric to ground coupling generated long period surface waves)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000" y="5892799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but…..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On-demand synthetic seismograms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We are computing a complete GF database for: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High resolution 2D </a:t>
            </a:r>
            <a:r>
              <a:rPr lang="en-US" sz="2800" dirty="0" err="1" smtClean="0"/>
              <a:t>axisymmetric</a:t>
            </a:r>
            <a:r>
              <a:rPr lang="en-US" sz="2800" dirty="0" smtClean="0"/>
              <a:t> SEM  (maybe 0.5 Hz?)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 	* All source depths/distances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Seven 1D reference models (PREM, AK135, </a:t>
            </a:r>
            <a:r>
              <a:rPr lang="en-US" sz="2800" dirty="0" err="1" smtClean="0"/>
              <a:t>PREMoceanic</a:t>
            </a:r>
            <a:r>
              <a:rPr lang="en-US" sz="2800" dirty="0" smtClean="0"/>
              <a:t>… 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Available on demand/command line to anyone through IRIS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Returns synthetic seismograms: filtered, GCMT or any 										 moment tensor convolved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 </a:t>
            </a:r>
          </a:p>
          <a:p>
            <a:pPr lvl="0">
              <a:spcBef>
                <a:spcPct val="0"/>
              </a:spcBef>
            </a:pPr>
            <a:r>
              <a:rPr lang="en-US" sz="1800" dirty="0" smtClean="0"/>
              <a:t>			</a:t>
            </a: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595" y="5233630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/>
              <a:t>ETH:  </a:t>
            </a:r>
            <a:r>
              <a:rPr lang="en-US" dirty="0" err="1" smtClean="0"/>
              <a:t>Tarje</a:t>
            </a:r>
            <a:r>
              <a:rPr lang="en-US" dirty="0" smtClean="0"/>
              <a:t> </a:t>
            </a:r>
            <a:r>
              <a:rPr lang="en-US" dirty="0" err="1" smtClean="0"/>
              <a:t>Nissen</a:t>
            </a:r>
            <a:r>
              <a:rPr lang="en-US" dirty="0" smtClean="0"/>
              <a:t>-Meyers, Martin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Driel</a:t>
            </a:r>
            <a:r>
              <a:rPr lang="en-US" dirty="0" smtClean="0"/>
              <a:t>, </a:t>
            </a:r>
            <a:r>
              <a:rPr lang="en-US" dirty="0" err="1" smtClean="0"/>
              <a:t>Niloufar</a:t>
            </a:r>
            <a:r>
              <a:rPr lang="en-US" dirty="0" smtClean="0"/>
              <a:t> </a:t>
            </a:r>
            <a:r>
              <a:rPr lang="en-US" dirty="0" err="1" smtClean="0"/>
              <a:t>Abolfathian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en-US" dirty="0" smtClean="0"/>
              <a:t>		IRIS:  Alex </a:t>
            </a:r>
            <a:r>
              <a:rPr lang="en-US" dirty="0" err="1" smtClean="0"/>
              <a:t>Hutko</a:t>
            </a:r>
            <a:r>
              <a:rPr lang="en-US" dirty="0" smtClean="0"/>
              <a:t> &amp; Chad </a:t>
            </a:r>
            <a:r>
              <a:rPr lang="en-US" dirty="0" err="1" smtClean="0"/>
              <a:t>Trabant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9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613" y="131402"/>
            <a:ext cx="475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USArray</a:t>
            </a:r>
            <a:r>
              <a:rPr lang="en-US" dirty="0" smtClean="0"/>
              <a:t> </a:t>
            </a:r>
            <a:r>
              <a:rPr lang="en-US" dirty="0" err="1" smtClean="0"/>
              <a:t>GMVs</a:t>
            </a:r>
            <a:r>
              <a:rPr lang="en-US" dirty="0" smtClean="0"/>
              <a:t>   Ground Motion Visualizations</a:t>
            </a:r>
            <a:endParaRPr lang="en-US" dirty="0"/>
          </a:p>
        </p:txBody>
      </p:sp>
      <p:pic>
        <p:nvPicPr>
          <p:cNvPr id="5" name="GMV_TA_Z_2010_02_27_063411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613" y="131402"/>
            <a:ext cx="475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USArray</a:t>
            </a:r>
            <a:r>
              <a:rPr lang="en-US" dirty="0" smtClean="0"/>
              <a:t> </a:t>
            </a:r>
            <a:r>
              <a:rPr lang="en-US" dirty="0" err="1" smtClean="0"/>
              <a:t>GMVs</a:t>
            </a:r>
            <a:r>
              <a:rPr lang="en-US" dirty="0" smtClean="0"/>
              <a:t>   Ground Motion Visualizations</a:t>
            </a:r>
            <a:endParaRPr lang="en-US" dirty="0"/>
          </a:p>
        </p:txBody>
      </p:sp>
      <p:pic>
        <p:nvPicPr>
          <p:cNvPr id="4" name="GMV_TA_3C_2010_02_27_063411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5-08 at 12.34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025"/>
            <a:ext cx="9144000" cy="4375150"/>
          </a:xfrm>
          <a:prstGeom prst="rect">
            <a:avLst/>
          </a:prstGeom>
        </p:spPr>
      </p:pic>
      <p:pic>
        <p:nvPicPr>
          <p:cNvPr id="14" name="Picture 13" descr="Screen shot 2013-05-08 at 12.33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53" y="602653"/>
            <a:ext cx="3928546" cy="6026747"/>
          </a:xfrm>
          <a:prstGeom prst="rect">
            <a:avLst/>
          </a:prstGeom>
        </p:spPr>
      </p:pic>
      <p:pic>
        <p:nvPicPr>
          <p:cNvPr id="15" name="Picture 14" descr="Screen shot 2013-05-08 at 12.33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8" y="183552"/>
            <a:ext cx="7581901" cy="871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08 at 1.02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3" y="215900"/>
            <a:ext cx="7708900" cy="787400"/>
          </a:xfrm>
          <a:prstGeom prst="rect">
            <a:avLst/>
          </a:prstGeom>
        </p:spPr>
      </p:pic>
      <p:pic>
        <p:nvPicPr>
          <p:cNvPr id="7" name="Picture 6" descr="Screen shot 2013-05-08 at 1.03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3" y="1257300"/>
            <a:ext cx="91440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9643" y="4440535"/>
            <a:ext cx="663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-Continually running infrasound auto-detections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3.24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47" y="1898664"/>
            <a:ext cx="6626232" cy="4537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69" y="295896"/>
            <a:ext cx="810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SPUD products are accessible through a </a:t>
            </a:r>
            <a:r>
              <a:rPr lang="en-US" dirty="0" err="1" smtClean="0"/>
              <a:t>webservice</a:t>
            </a:r>
            <a:r>
              <a:rPr lang="en-US" dirty="0" smtClean="0"/>
              <a:t>/XML.</a:t>
            </a:r>
          </a:p>
          <a:p>
            <a:endParaRPr lang="en-US" dirty="0" smtClean="0"/>
          </a:p>
          <a:p>
            <a:r>
              <a:rPr lang="en-US" dirty="0" smtClean="0"/>
              <a:t>Translation: command line download </a:t>
            </a:r>
            <a:r>
              <a:rPr lang="en-US" dirty="0" err="1" smtClean="0"/>
              <a:t>GCMTs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(email </a:t>
            </a:r>
            <a:r>
              <a:rPr lang="en-US" dirty="0" smtClean="0">
                <a:hlinkClick r:id="rId3"/>
              </a:rPr>
              <a:t>product@iris.washington.edu</a:t>
            </a:r>
            <a:r>
              <a:rPr lang="en-US" dirty="0" smtClean="0"/>
              <a:t> for help)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00800" y="1993900"/>
            <a:ext cx="1981200" cy="3733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4</a:t>
            </a:r>
          </a:p>
          <a:p>
            <a:r>
              <a:rPr lang="en-US" sz="1600">
                <a:solidFill>
                  <a:srgbClr val="800000"/>
                </a:solidFill>
              </a:rPr>
              <a:t>Integrated Research Products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53000" y="2832100"/>
            <a:ext cx="3429000" cy="289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3</a:t>
            </a:r>
          </a:p>
          <a:p>
            <a:r>
              <a:rPr lang="en-US" sz="1600">
                <a:solidFill>
                  <a:srgbClr val="800000"/>
                </a:solidFill>
              </a:rPr>
              <a:t>Seismological Research Products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81400" y="3541713"/>
            <a:ext cx="4800600" cy="2185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2</a:t>
            </a:r>
          </a:p>
          <a:p>
            <a:r>
              <a:rPr lang="en-US" sz="1600" dirty="0">
                <a:solidFill>
                  <a:srgbClr val="800000"/>
                </a:solidFill>
              </a:rPr>
              <a:t>Derived Information</a:t>
            </a:r>
          </a:p>
          <a:p>
            <a:r>
              <a:rPr lang="en-US" sz="1600" dirty="0">
                <a:solidFill>
                  <a:srgbClr val="800000"/>
                </a:solidFill>
              </a:rPr>
              <a:t>Standard Processing</a:t>
            </a:r>
          </a:p>
        </p:txBody>
      </p:sp>
      <p:sp>
        <p:nvSpPr>
          <p:cNvPr id="15365" name="Title 20"/>
          <p:cNvSpPr>
            <a:spLocks noGrp="1"/>
          </p:cNvSpPr>
          <p:nvPr>
            <p:ph type="title"/>
          </p:nvPr>
        </p:nvSpPr>
        <p:spPr>
          <a:xfrm>
            <a:off x="76200" y="114300"/>
            <a:ext cx="8229600" cy="639763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Higher Level Products</a:t>
            </a:r>
            <a:b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</a:br>
            <a:endParaRPr lang="en-US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9462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48A3041-7102-E641-A046-26D75EE9ECCB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2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4402138"/>
            <a:ext cx="6324600" cy="13255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1</a:t>
            </a:r>
          </a:p>
          <a:p>
            <a:r>
              <a:rPr lang="en-US" sz="1600" dirty="0">
                <a:solidFill>
                  <a:srgbClr val="800000"/>
                </a:solidFill>
              </a:rPr>
              <a:t>Quality Controlled Data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065713"/>
            <a:ext cx="7696200" cy="661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0</a:t>
            </a:r>
          </a:p>
          <a:p>
            <a:r>
              <a:rPr lang="en-US" sz="1600" dirty="0">
                <a:solidFill>
                  <a:srgbClr val="800000"/>
                </a:solidFill>
              </a:rPr>
              <a:t>Raw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4.09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21" y="340378"/>
            <a:ext cx="7730319" cy="57923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4.0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0" y="1447157"/>
            <a:ext cx="4092279" cy="4459800"/>
          </a:xfrm>
          <a:prstGeom prst="rect">
            <a:avLst/>
          </a:prstGeom>
        </p:spPr>
      </p:pic>
      <p:pic>
        <p:nvPicPr>
          <p:cNvPr id="3" name="Picture 2" descr="Screen shot 2013-03-13 at 4.10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09" y="3280441"/>
            <a:ext cx="4671191" cy="3312004"/>
          </a:xfrm>
          <a:prstGeom prst="rect">
            <a:avLst/>
          </a:prstGeom>
        </p:spPr>
      </p:pic>
      <p:pic>
        <p:nvPicPr>
          <p:cNvPr id="4" name="Picture 3" descr="Screen shot 2013-03-13 at 4.10.2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809" y="0"/>
            <a:ext cx="4392021" cy="400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31" y="383413"/>
            <a:ext cx="29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Dozens of record sections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IRIS DS Products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SPUD is </a:t>
            </a:r>
            <a:r>
              <a:rPr lang="en-US" smtClean="0"/>
              <a:t>a powerful </a:t>
            </a:r>
            <a:r>
              <a:rPr lang="en-US" dirty="0" smtClean="0"/>
              <a:t>product management system that allows easy access to all products of interest</a:t>
            </a:r>
          </a:p>
          <a:p>
            <a:r>
              <a:rPr lang="en-US" dirty="0" smtClean="0"/>
              <a:t>Most products are event based products</a:t>
            </a:r>
          </a:p>
          <a:p>
            <a:r>
              <a:rPr lang="en-US" dirty="0" smtClean="0"/>
              <a:t>Best experienced by using SPUD directly</a:t>
            </a:r>
          </a:p>
          <a:p>
            <a:pPr lvl="1"/>
            <a:r>
              <a:rPr lang="en-US" dirty="0" err="1" smtClean="0">
                <a:hlinkClick r:id="rId2"/>
              </a:rPr>
              <a:t>www.iris.edu</a:t>
            </a:r>
            <a:r>
              <a:rPr lang="en-US" dirty="0" smtClean="0">
                <a:hlinkClick r:id="rId2"/>
              </a:rPr>
              <a:t>/spud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 from IRIS</a:t>
            </a:r>
            <a:br>
              <a:rPr lang="en-US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www.iris.edu/ds/products</a:t>
            </a:r>
            <a:r>
              <a:rPr lang="en-US" sz="2000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462" y="1143000"/>
            <a:ext cx="12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PRODUCT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" y="1956741"/>
            <a:ext cx="9067182" cy="404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86" y="388219"/>
            <a:ext cx="4211665" cy="632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43" y="94158"/>
            <a:ext cx="4555889" cy="666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87" y="431074"/>
            <a:ext cx="5403808" cy="6364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3 at 2.33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90"/>
            <a:ext cx="9144000" cy="5229225"/>
          </a:xfrm>
          <a:prstGeom prst="rect">
            <a:avLst/>
          </a:prstGeom>
        </p:spPr>
      </p:pic>
      <p:pic>
        <p:nvPicPr>
          <p:cNvPr id="6" name="Picture 5" descr="Screen shot 2013-03-13 at 2.33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8" y="110390"/>
            <a:ext cx="44069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3.10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75"/>
            <a:ext cx="9144000" cy="73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272" y="2714560"/>
            <a:ext cx="621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</a:t>
            </a:r>
            <a:r>
              <a:rPr lang="en-US" dirty="0" smtClean="0"/>
              <a:t>earchable </a:t>
            </a:r>
            <a:r>
              <a:rPr lang="en-US" b="1" u="sng" dirty="0" err="1" smtClean="0"/>
              <a:t>P</a:t>
            </a:r>
            <a:r>
              <a:rPr lang="en-US" dirty="0" err="1" smtClean="0"/>
              <a:t>rod</a:t>
            </a:r>
            <a:r>
              <a:rPr lang="en-US" b="1" u="sng" dirty="0" err="1" smtClean="0"/>
              <a:t>U</a:t>
            </a:r>
            <a:r>
              <a:rPr lang="en-US" dirty="0" err="1" smtClean="0"/>
              <a:t>ct</a:t>
            </a:r>
            <a:r>
              <a:rPr lang="en-US" dirty="0" smtClean="0"/>
              <a:t> </a:t>
            </a:r>
            <a:r>
              <a:rPr lang="en-US" b="1" i="1" dirty="0" smtClean="0"/>
              <a:t>D</a:t>
            </a:r>
            <a:r>
              <a:rPr lang="en-US" dirty="0" smtClean="0"/>
              <a:t>epository  </a:t>
            </a:r>
            <a:r>
              <a:rPr lang="en-US" dirty="0" smtClean="0">
                <a:hlinkClick r:id="rId3"/>
              </a:rPr>
              <a:t>(event products</a:t>
            </a: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all products)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3417</TotalTime>
  <Words>319</Words>
  <Application>Microsoft Macintosh PowerPoint</Application>
  <PresentationFormat>On-screen Show (4:3)</PresentationFormat>
  <Paragraphs>63</Paragraphs>
  <Slides>22</Slides>
  <Notes>2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IRIS Products   </vt:lpstr>
      <vt:lpstr>Higher Level Products </vt:lpstr>
      <vt:lpstr>Products from IRIS http://www.iris.edu/ds/products/</vt:lpstr>
      <vt:lpstr>Current Products </vt:lpstr>
      <vt:lpstr>Current Products </vt:lpstr>
      <vt:lpstr>Current Products </vt:lpstr>
      <vt:lpstr>Slide 7</vt:lpstr>
      <vt:lpstr>Slide 8</vt:lpstr>
      <vt:lpstr>Special Event Products</vt:lpstr>
      <vt:lpstr>Hurricane Sandy: very bad for New York City, $75B in damage overall</vt:lpstr>
      <vt:lpstr>Slide 11</vt:lpstr>
      <vt:lpstr>Slide 12</vt:lpstr>
      <vt:lpstr>Slide 13</vt:lpstr>
      <vt:lpstr>On-demand synthetic seismograms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IRIS DS Products 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Services, Products, Quality Assurance Efforts, and Potential Links to High Performance Computing in the Era of BIG DATA  </dc:title>
  <dc:creator>Tim Ahern</dc:creator>
  <cp:lastModifiedBy>Tim Ahern</cp:lastModifiedBy>
  <cp:revision>33</cp:revision>
  <dcterms:created xsi:type="dcterms:W3CDTF">2014-07-28T21:27:15Z</dcterms:created>
  <dcterms:modified xsi:type="dcterms:W3CDTF">2014-07-28T21:28:06Z</dcterms:modified>
</cp:coreProperties>
</file>