
<file path=[Content_Types].xml><?xml version="1.0" encoding="utf-8"?>
<Types xmlns="http://schemas.openxmlformats.org/package/2006/content-types">
  <Override PartName="/ppt/notesSlides/notesSlide24.xml" ContentType="application/vnd.openxmlformats-officedocument.presentationml.notesSlide+xml"/>
  <Override PartName="/ppt/diagrams/layout2.xml" ContentType="application/vnd.openxmlformats-officedocument.drawingml.diagramLayout+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diagrams/data2.xml" ContentType="application/vnd.openxmlformats-officedocument.drawingml.diagramData+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diagrams/drawing2.xml" ContentType="application/vnd.ms-office.drawingml.diagramDrawing+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iagrams/colors2.xml" ContentType="application/vnd.openxmlformats-officedocument.drawingml.diagramColor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9" r:id="rId1"/>
  </p:sldMasterIdLst>
  <p:notesMasterIdLst>
    <p:notesMasterId r:id="rId36"/>
  </p:notesMasterIdLst>
  <p:handoutMasterIdLst>
    <p:handoutMasterId r:id="rId37"/>
  </p:handoutMasterIdLst>
  <p:sldIdLst>
    <p:sldId id="256" r:id="rId2"/>
    <p:sldId id="417" r:id="rId3"/>
    <p:sldId id="463" r:id="rId4"/>
    <p:sldId id="441" r:id="rId5"/>
    <p:sldId id="416" r:id="rId6"/>
    <p:sldId id="477" r:id="rId7"/>
    <p:sldId id="426" r:id="rId8"/>
    <p:sldId id="432" r:id="rId9"/>
    <p:sldId id="464" r:id="rId10"/>
    <p:sldId id="465" r:id="rId11"/>
    <p:sldId id="466" r:id="rId12"/>
    <p:sldId id="467" r:id="rId13"/>
    <p:sldId id="468" r:id="rId14"/>
    <p:sldId id="470" r:id="rId15"/>
    <p:sldId id="496" r:id="rId16"/>
    <p:sldId id="495" r:id="rId17"/>
    <p:sldId id="478" r:id="rId18"/>
    <p:sldId id="479" r:id="rId19"/>
    <p:sldId id="480" r:id="rId20"/>
    <p:sldId id="481" r:id="rId21"/>
    <p:sldId id="482" r:id="rId22"/>
    <p:sldId id="483" r:id="rId23"/>
    <p:sldId id="484" r:id="rId24"/>
    <p:sldId id="491" r:id="rId25"/>
    <p:sldId id="492" r:id="rId26"/>
    <p:sldId id="494" r:id="rId27"/>
    <p:sldId id="469" r:id="rId28"/>
    <p:sldId id="322" r:id="rId29"/>
    <p:sldId id="485" r:id="rId30"/>
    <p:sldId id="486" r:id="rId31"/>
    <p:sldId id="487" r:id="rId32"/>
    <p:sldId id="488" r:id="rId33"/>
    <p:sldId id="489" r:id="rId34"/>
    <p:sldId id="493"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8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8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84" charset="0"/>
        <a:ea typeface="+mn-ea"/>
        <a:cs typeface="+mn-cs"/>
      </a:defRPr>
    </a:lvl5pPr>
    <a:lvl6pPr marL="2286000" algn="l" defTabSz="457200" rtl="0" eaLnBrk="1" latinLnBrk="0" hangingPunct="1">
      <a:defRPr sz="2400" kern="1200">
        <a:solidFill>
          <a:schemeClr val="tx1"/>
        </a:solidFill>
        <a:latin typeface="Arial" pitchFamily="-84" charset="0"/>
        <a:ea typeface="+mn-ea"/>
        <a:cs typeface="+mn-cs"/>
      </a:defRPr>
    </a:lvl6pPr>
    <a:lvl7pPr marL="2743200" algn="l" defTabSz="457200" rtl="0" eaLnBrk="1" latinLnBrk="0" hangingPunct="1">
      <a:defRPr sz="2400" kern="1200">
        <a:solidFill>
          <a:schemeClr val="tx1"/>
        </a:solidFill>
        <a:latin typeface="Arial" pitchFamily="-84" charset="0"/>
        <a:ea typeface="+mn-ea"/>
        <a:cs typeface="+mn-cs"/>
      </a:defRPr>
    </a:lvl7pPr>
    <a:lvl8pPr marL="3200400" algn="l" defTabSz="457200" rtl="0" eaLnBrk="1" latinLnBrk="0" hangingPunct="1">
      <a:defRPr sz="2400" kern="1200">
        <a:solidFill>
          <a:schemeClr val="tx1"/>
        </a:solidFill>
        <a:latin typeface="Arial" pitchFamily="-84" charset="0"/>
        <a:ea typeface="+mn-ea"/>
        <a:cs typeface="+mn-cs"/>
      </a:defRPr>
    </a:lvl8pPr>
    <a:lvl9pPr marL="3657600" algn="l" defTabSz="457200" rtl="0" eaLnBrk="1" latinLnBrk="0" hangingPunct="1">
      <a:defRPr sz="2400" kern="1200">
        <a:solidFill>
          <a:schemeClr val="tx1"/>
        </a:solidFill>
        <a:latin typeface="Arial"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6600"/>
    <a:srgbClr val="9933FF"/>
    <a:srgbClr val="FF0000"/>
    <a:srgbClr val="FFFF00"/>
    <a:srgbClr val="00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5620"/>
    <p:restoredTop sz="94660"/>
  </p:normalViewPr>
  <p:slideViewPr>
    <p:cSldViewPr>
      <p:cViewPr>
        <p:scale>
          <a:sx n="100" d="100"/>
          <a:sy n="100" d="100"/>
        </p:scale>
        <p:origin x="-2592" y="-91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103" d="100"/>
          <a:sy n="103" d="100"/>
        </p:scale>
        <p:origin x="-184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png"/><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png"/><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3391C-5CD8-254D-9CCD-D8C7585C3BFB}" type="doc">
      <dgm:prSet loTypeId="urn:microsoft.com/office/officeart/2005/8/layout/StepDownProcess" loCatId="" qsTypeId="urn:microsoft.com/office/officeart/2005/8/quickstyle/simple2" qsCatId="simple" csTypeId="urn:microsoft.com/office/officeart/2005/8/colors/colorful1#1" csCatId="colorful" phldr="1"/>
      <dgm:spPr/>
      <dgm:t>
        <a:bodyPr/>
        <a:lstStyle/>
        <a:p>
          <a:endParaRPr lang="en-US"/>
        </a:p>
      </dgm:t>
    </dgm:pt>
    <dgm:pt modelId="{FFFCB8BC-0A13-1541-9112-3DB492EA1B1A}">
      <dgm:prSet/>
      <dgm:spPr>
        <a:solidFill>
          <a:schemeClr val="accent2">
            <a:lumMod val="75000"/>
          </a:schemeClr>
        </a:solidFill>
        <a:ln>
          <a:noFill/>
        </a:ln>
      </dgm:spPr>
      <dgm:t>
        <a:bodyPr/>
        <a:lstStyle/>
        <a:p>
          <a:pPr rtl="0"/>
          <a:r>
            <a:rPr lang="en-US" dirty="0" smtClean="0"/>
            <a:t>Send Request describing what you want</a:t>
          </a:r>
          <a:endParaRPr lang="en-US" dirty="0"/>
        </a:p>
      </dgm:t>
    </dgm:pt>
    <dgm:pt modelId="{EC06D193-49CE-F640-A1CC-63470905214B}" type="parTrans" cxnId="{C8751476-8D82-D841-BF3D-7294246C4A1C}">
      <dgm:prSet/>
      <dgm:spPr/>
      <dgm:t>
        <a:bodyPr/>
        <a:lstStyle/>
        <a:p>
          <a:endParaRPr lang="en-US"/>
        </a:p>
      </dgm:t>
    </dgm:pt>
    <dgm:pt modelId="{2ED94AAF-426C-3940-819C-0F15D5BB7E53}" type="sibTrans" cxnId="{C8751476-8D82-D841-BF3D-7294246C4A1C}">
      <dgm:prSet/>
      <dgm:spPr/>
      <dgm:t>
        <a:bodyPr/>
        <a:lstStyle/>
        <a:p>
          <a:endParaRPr lang="en-US"/>
        </a:p>
      </dgm:t>
    </dgm:pt>
    <dgm:pt modelId="{8A9485F7-5AB8-1940-BE6A-C0294D28C944}">
      <dgm:prSet/>
      <dgm:spPr>
        <a:solidFill>
          <a:schemeClr val="accent3">
            <a:lumMod val="50000"/>
          </a:schemeClr>
        </a:solidFill>
        <a:ln>
          <a:noFill/>
        </a:ln>
      </dgm:spPr>
      <dgm:t>
        <a:bodyPr/>
        <a:lstStyle/>
        <a:p>
          <a:pPr rtl="0"/>
          <a:r>
            <a:rPr lang="en-US" dirty="0" smtClean="0"/>
            <a:t>Receive Email</a:t>
          </a:r>
        </a:p>
        <a:p>
          <a:pPr rtl="0"/>
          <a:r>
            <a:rPr lang="en-US" dirty="0" smtClean="0"/>
            <a:t>“Request is Ready”</a:t>
          </a:r>
          <a:endParaRPr lang="en-US" dirty="0"/>
        </a:p>
      </dgm:t>
    </dgm:pt>
    <dgm:pt modelId="{DDEA3B6E-891F-004F-9BB9-45A799CC9422}" type="parTrans" cxnId="{B79BCA80-A349-9641-A1AB-C5A3791EE89A}">
      <dgm:prSet/>
      <dgm:spPr/>
      <dgm:t>
        <a:bodyPr/>
        <a:lstStyle/>
        <a:p>
          <a:endParaRPr lang="en-US"/>
        </a:p>
      </dgm:t>
    </dgm:pt>
    <dgm:pt modelId="{1E1D2B56-D7F5-EA41-90F8-B0BAC93AA4B4}" type="sibTrans" cxnId="{B79BCA80-A349-9641-A1AB-C5A3791EE89A}">
      <dgm:prSet/>
      <dgm:spPr/>
      <dgm:t>
        <a:bodyPr/>
        <a:lstStyle/>
        <a:p>
          <a:endParaRPr lang="en-US"/>
        </a:p>
      </dgm:t>
    </dgm:pt>
    <dgm:pt modelId="{8A84F7E8-B0B2-4142-9D59-2E0A2D7311B0}">
      <dgm:prSet/>
      <dgm:spPr>
        <a:solidFill>
          <a:schemeClr val="accent4">
            <a:lumMod val="50000"/>
          </a:schemeClr>
        </a:solidFill>
        <a:ln>
          <a:noFill/>
        </a:ln>
      </dgm:spPr>
      <dgm:t>
        <a:bodyPr/>
        <a:lstStyle/>
        <a:p>
          <a:pPr rtl="0"/>
          <a:r>
            <a:rPr lang="en-US" dirty="0" smtClean="0"/>
            <a:t>Pick up DATA </a:t>
          </a:r>
          <a:endParaRPr lang="en-US" dirty="0"/>
        </a:p>
      </dgm:t>
    </dgm:pt>
    <dgm:pt modelId="{EF3CC4A4-3743-B149-BB35-D4690D0E29F8}" type="parTrans" cxnId="{F529C9B8-F775-0D4D-AD8F-9DD74CC1DC06}">
      <dgm:prSet/>
      <dgm:spPr/>
      <dgm:t>
        <a:bodyPr/>
        <a:lstStyle/>
        <a:p>
          <a:endParaRPr lang="en-US"/>
        </a:p>
      </dgm:t>
    </dgm:pt>
    <dgm:pt modelId="{84BB8D06-712F-9445-81B3-E207FC60E14E}" type="sibTrans" cxnId="{F529C9B8-F775-0D4D-AD8F-9DD74CC1DC06}">
      <dgm:prSet/>
      <dgm:spPr/>
      <dgm:t>
        <a:bodyPr/>
        <a:lstStyle/>
        <a:p>
          <a:endParaRPr lang="en-US"/>
        </a:p>
      </dgm:t>
    </dgm:pt>
    <dgm:pt modelId="{D3C09468-2850-594E-985F-BB9ACAEFB71C}">
      <dgm:prSet/>
      <dgm:spPr/>
      <dgm:t>
        <a:bodyPr/>
        <a:lstStyle/>
        <a:p>
          <a:pPr rtl="0"/>
          <a:endParaRPr lang="en-US" dirty="0"/>
        </a:p>
      </dgm:t>
    </dgm:pt>
    <dgm:pt modelId="{CB2DBB23-4A68-5042-9FEB-62C7D421364F}" type="parTrans" cxnId="{FEF88BC7-8604-1E44-B002-C60878F67FDB}">
      <dgm:prSet/>
      <dgm:spPr/>
      <dgm:t>
        <a:bodyPr/>
        <a:lstStyle/>
        <a:p>
          <a:endParaRPr lang="en-US"/>
        </a:p>
      </dgm:t>
    </dgm:pt>
    <dgm:pt modelId="{9A0CD1DF-26EE-EF4B-82F7-FFE37B48A79A}" type="sibTrans" cxnId="{FEF88BC7-8604-1E44-B002-C60878F67FDB}">
      <dgm:prSet/>
      <dgm:spPr/>
      <dgm:t>
        <a:bodyPr/>
        <a:lstStyle/>
        <a:p>
          <a:endParaRPr lang="en-US"/>
        </a:p>
      </dgm:t>
    </dgm:pt>
    <dgm:pt modelId="{A0C37C4F-683D-A243-9033-5CBFF6160B09}" type="pres">
      <dgm:prSet presAssocID="{36D3391C-5CD8-254D-9CCD-D8C7585C3BFB}" presName="rootnode" presStyleCnt="0">
        <dgm:presLayoutVars>
          <dgm:chMax/>
          <dgm:chPref/>
          <dgm:dir/>
          <dgm:animLvl val="lvl"/>
        </dgm:presLayoutVars>
      </dgm:prSet>
      <dgm:spPr/>
      <dgm:t>
        <a:bodyPr/>
        <a:lstStyle/>
        <a:p>
          <a:endParaRPr lang="en-US"/>
        </a:p>
      </dgm:t>
    </dgm:pt>
    <dgm:pt modelId="{CAAD1623-B98C-D84A-8AD4-875E87872E95}" type="pres">
      <dgm:prSet presAssocID="{FFFCB8BC-0A13-1541-9112-3DB492EA1B1A}" presName="composite" presStyleCnt="0"/>
      <dgm:spPr/>
    </dgm:pt>
    <dgm:pt modelId="{54178B5A-ADE4-C64D-95D8-F37D5755CBB3}" type="pres">
      <dgm:prSet presAssocID="{FFFCB8BC-0A13-1541-9112-3DB492EA1B1A}" presName="bentUpArrow1" presStyleLbl="alignImgPlace1" presStyleIdx="0" presStyleCnt="2"/>
      <dgm:spPr>
        <a:solidFill>
          <a:schemeClr val="accent6">
            <a:lumMod val="40000"/>
            <a:lumOff val="60000"/>
          </a:schemeClr>
        </a:solidFill>
        <a:ln>
          <a:solidFill>
            <a:schemeClr val="accent4">
              <a:lumMod val="50000"/>
            </a:schemeClr>
          </a:solidFill>
        </a:ln>
      </dgm:spPr>
    </dgm:pt>
    <dgm:pt modelId="{4E77AABD-63EF-8A44-9F39-0D78ADC26B57}" type="pres">
      <dgm:prSet presAssocID="{FFFCB8BC-0A13-1541-9112-3DB492EA1B1A}" presName="ParentText" presStyleLbl="node1" presStyleIdx="0" presStyleCnt="3">
        <dgm:presLayoutVars>
          <dgm:chMax val="1"/>
          <dgm:chPref val="1"/>
          <dgm:bulletEnabled val="1"/>
        </dgm:presLayoutVars>
      </dgm:prSet>
      <dgm:spPr/>
      <dgm:t>
        <a:bodyPr/>
        <a:lstStyle/>
        <a:p>
          <a:endParaRPr lang="en-US"/>
        </a:p>
      </dgm:t>
    </dgm:pt>
    <dgm:pt modelId="{2D357D97-B911-CF4C-BE84-0F3E9F632D11}" type="pres">
      <dgm:prSet presAssocID="{FFFCB8BC-0A13-1541-9112-3DB492EA1B1A}" presName="ChildText" presStyleLbl="revTx" presStyleIdx="0" presStyleCnt="2">
        <dgm:presLayoutVars>
          <dgm:chMax val="0"/>
          <dgm:chPref val="0"/>
          <dgm:bulletEnabled val="1"/>
        </dgm:presLayoutVars>
      </dgm:prSet>
      <dgm:spPr/>
      <dgm:t>
        <a:bodyPr/>
        <a:lstStyle/>
        <a:p>
          <a:endParaRPr lang="en-US"/>
        </a:p>
      </dgm:t>
    </dgm:pt>
    <dgm:pt modelId="{A104811A-40F6-D944-9068-D1BCE6449B18}" type="pres">
      <dgm:prSet presAssocID="{2ED94AAF-426C-3940-819C-0F15D5BB7E53}" presName="sibTrans" presStyleCnt="0"/>
      <dgm:spPr/>
    </dgm:pt>
    <dgm:pt modelId="{8FB9E36E-6348-1744-9D49-147F32D8AAF6}" type="pres">
      <dgm:prSet presAssocID="{8A9485F7-5AB8-1940-BE6A-C0294D28C944}" presName="composite" presStyleCnt="0"/>
      <dgm:spPr/>
    </dgm:pt>
    <dgm:pt modelId="{F9898361-1FC1-864C-AFF4-7B4526B9CAD7}" type="pres">
      <dgm:prSet presAssocID="{8A9485F7-5AB8-1940-BE6A-C0294D28C944}" presName="bentUpArrow1" presStyleLbl="alignImgPlace1" presStyleIdx="1" presStyleCnt="2"/>
      <dgm:spPr>
        <a:solidFill>
          <a:schemeClr val="accent1">
            <a:lumMod val="40000"/>
            <a:lumOff val="60000"/>
          </a:schemeClr>
        </a:solidFill>
        <a:ln>
          <a:solidFill>
            <a:schemeClr val="accent4">
              <a:lumMod val="50000"/>
            </a:schemeClr>
          </a:solidFill>
        </a:ln>
      </dgm:spPr>
    </dgm:pt>
    <dgm:pt modelId="{E9782364-8746-8142-BA83-D7D7FFAFA290}" type="pres">
      <dgm:prSet presAssocID="{8A9485F7-5AB8-1940-BE6A-C0294D28C944}" presName="ParentText" presStyleLbl="node1" presStyleIdx="1" presStyleCnt="3">
        <dgm:presLayoutVars>
          <dgm:chMax val="1"/>
          <dgm:chPref val="1"/>
          <dgm:bulletEnabled val="1"/>
        </dgm:presLayoutVars>
      </dgm:prSet>
      <dgm:spPr/>
      <dgm:t>
        <a:bodyPr/>
        <a:lstStyle/>
        <a:p>
          <a:endParaRPr lang="en-US"/>
        </a:p>
      </dgm:t>
    </dgm:pt>
    <dgm:pt modelId="{9CFE9A9D-A70D-444D-B5A3-6AF51E615609}" type="pres">
      <dgm:prSet presAssocID="{8A9485F7-5AB8-1940-BE6A-C0294D28C944}" presName="ChildText" presStyleLbl="revTx" presStyleIdx="1" presStyleCnt="2">
        <dgm:presLayoutVars>
          <dgm:chMax val="0"/>
          <dgm:chPref val="0"/>
          <dgm:bulletEnabled val="1"/>
        </dgm:presLayoutVars>
      </dgm:prSet>
      <dgm:spPr/>
    </dgm:pt>
    <dgm:pt modelId="{8D15789B-5F31-5D4A-AC71-2F73378E671A}" type="pres">
      <dgm:prSet presAssocID="{1E1D2B56-D7F5-EA41-90F8-B0BAC93AA4B4}" presName="sibTrans" presStyleCnt="0"/>
      <dgm:spPr/>
    </dgm:pt>
    <dgm:pt modelId="{9AF694A0-20D9-E84C-849C-8B0C4B826AC0}" type="pres">
      <dgm:prSet presAssocID="{8A84F7E8-B0B2-4142-9D59-2E0A2D7311B0}" presName="composite" presStyleCnt="0"/>
      <dgm:spPr/>
    </dgm:pt>
    <dgm:pt modelId="{4796FE14-FA76-974F-A0EA-5CBE4B4C50B6}" type="pres">
      <dgm:prSet presAssocID="{8A84F7E8-B0B2-4142-9D59-2E0A2D7311B0}" presName="ParentText" presStyleLbl="node1" presStyleIdx="2" presStyleCnt="3">
        <dgm:presLayoutVars>
          <dgm:chMax val="1"/>
          <dgm:chPref val="1"/>
          <dgm:bulletEnabled val="1"/>
        </dgm:presLayoutVars>
      </dgm:prSet>
      <dgm:spPr/>
      <dgm:t>
        <a:bodyPr/>
        <a:lstStyle/>
        <a:p>
          <a:endParaRPr lang="en-US"/>
        </a:p>
      </dgm:t>
    </dgm:pt>
  </dgm:ptLst>
  <dgm:cxnLst>
    <dgm:cxn modelId="{FEF88BC7-8604-1E44-B002-C60878F67FDB}" srcId="{FFFCB8BC-0A13-1541-9112-3DB492EA1B1A}" destId="{D3C09468-2850-594E-985F-BB9ACAEFB71C}" srcOrd="0" destOrd="0" parTransId="{CB2DBB23-4A68-5042-9FEB-62C7D421364F}" sibTransId="{9A0CD1DF-26EE-EF4B-82F7-FFE37B48A79A}"/>
    <dgm:cxn modelId="{05D5EC1A-9447-6341-BCC2-FCB7A288A5F9}" type="presOf" srcId="{8A84F7E8-B0B2-4142-9D59-2E0A2D7311B0}" destId="{4796FE14-FA76-974F-A0EA-5CBE4B4C50B6}" srcOrd="0" destOrd="0" presId="urn:microsoft.com/office/officeart/2005/8/layout/StepDownProcess"/>
    <dgm:cxn modelId="{C8751476-8D82-D841-BF3D-7294246C4A1C}" srcId="{36D3391C-5CD8-254D-9CCD-D8C7585C3BFB}" destId="{FFFCB8BC-0A13-1541-9112-3DB492EA1B1A}" srcOrd="0" destOrd="0" parTransId="{EC06D193-49CE-F640-A1CC-63470905214B}" sibTransId="{2ED94AAF-426C-3940-819C-0F15D5BB7E53}"/>
    <dgm:cxn modelId="{12524531-E0AD-2A40-910A-1077E2828A73}" type="presOf" srcId="{D3C09468-2850-594E-985F-BB9ACAEFB71C}" destId="{2D357D97-B911-CF4C-BE84-0F3E9F632D11}" srcOrd="0" destOrd="0" presId="urn:microsoft.com/office/officeart/2005/8/layout/StepDownProcess"/>
    <dgm:cxn modelId="{B79BCA80-A349-9641-A1AB-C5A3791EE89A}" srcId="{36D3391C-5CD8-254D-9CCD-D8C7585C3BFB}" destId="{8A9485F7-5AB8-1940-BE6A-C0294D28C944}" srcOrd="1" destOrd="0" parTransId="{DDEA3B6E-891F-004F-9BB9-45A799CC9422}" sibTransId="{1E1D2B56-D7F5-EA41-90F8-B0BAC93AA4B4}"/>
    <dgm:cxn modelId="{CC6DC024-4A5D-A346-8EF4-06E01BD6A013}" type="presOf" srcId="{36D3391C-5CD8-254D-9CCD-D8C7585C3BFB}" destId="{A0C37C4F-683D-A243-9033-5CBFF6160B09}" srcOrd="0" destOrd="0" presId="urn:microsoft.com/office/officeart/2005/8/layout/StepDownProcess"/>
    <dgm:cxn modelId="{58AF2DBD-4B9B-324C-8020-7FE9C863D9C8}" type="presOf" srcId="{8A9485F7-5AB8-1940-BE6A-C0294D28C944}" destId="{E9782364-8746-8142-BA83-D7D7FFAFA290}" srcOrd="0" destOrd="0" presId="urn:microsoft.com/office/officeart/2005/8/layout/StepDownProcess"/>
    <dgm:cxn modelId="{F529C9B8-F775-0D4D-AD8F-9DD74CC1DC06}" srcId="{36D3391C-5CD8-254D-9CCD-D8C7585C3BFB}" destId="{8A84F7E8-B0B2-4142-9D59-2E0A2D7311B0}" srcOrd="2" destOrd="0" parTransId="{EF3CC4A4-3743-B149-BB35-D4690D0E29F8}" sibTransId="{84BB8D06-712F-9445-81B3-E207FC60E14E}"/>
    <dgm:cxn modelId="{D69E7BCC-DC2A-8E41-A1D4-C33EE4FBC6ED}" type="presOf" srcId="{FFFCB8BC-0A13-1541-9112-3DB492EA1B1A}" destId="{4E77AABD-63EF-8A44-9F39-0D78ADC26B57}" srcOrd="0" destOrd="0" presId="urn:microsoft.com/office/officeart/2005/8/layout/StepDownProcess"/>
    <dgm:cxn modelId="{ECDEC3CB-7C0D-2C41-806E-1F00EECB38CB}" type="presParOf" srcId="{A0C37C4F-683D-A243-9033-5CBFF6160B09}" destId="{CAAD1623-B98C-D84A-8AD4-875E87872E95}" srcOrd="0" destOrd="0" presId="urn:microsoft.com/office/officeart/2005/8/layout/StepDownProcess"/>
    <dgm:cxn modelId="{7A7E16B4-FC33-4A4D-8569-193A0CD065DB}" type="presParOf" srcId="{CAAD1623-B98C-D84A-8AD4-875E87872E95}" destId="{54178B5A-ADE4-C64D-95D8-F37D5755CBB3}" srcOrd="0" destOrd="0" presId="urn:microsoft.com/office/officeart/2005/8/layout/StepDownProcess"/>
    <dgm:cxn modelId="{1089C693-ABCA-8E47-95F6-A145DD8B3EED}" type="presParOf" srcId="{CAAD1623-B98C-D84A-8AD4-875E87872E95}" destId="{4E77AABD-63EF-8A44-9F39-0D78ADC26B57}" srcOrd="1" destOrd="0" presId="urn:microsoft.com/office/officeart/2005/8/layout/StepDownProcess"/>
    <dgm:cxn modelId="{8268C176-4910-734F-A38E-9BB722674025}" type="presParOf" srcId="{CAAD1623-B98C-D84A-8AD4-875E87872E95}" destId="{2D357D97-B911-CF4C-BE84-0F3E9F632D11}" srcOrd="2" destOrd="0" presId="urn:microsoft.com/office/officeart/2005/8/layout/StepDownProcess"/>
    <dgm:cxn modelId="{6001CE5F-B62A-844D-A5D1-A0B498A38B03}" type="presParOf" srcId="{A0C37C4F-683D-A243-9033-5CBFF6160B09}" destId="{A104811A-40F6-D944-9068-D1BCE6449B18}" srcOrd="1" destOrd="0" presId="urn:microsoft.com/office/officeart/2005/8/layout/StepDownProcess"/>
    <dgm:cxn modelId="{E9481D3C-754C-9241-AF55-1E1BFA4717F6}" type="presParOf" srcId="{A0C37C4F-683D-A243-9033-5CBFF6160B09}" destId="{8FB9E36E-6348-1744-9D49-147F32D8AAF6}" srcOrd="2" destOrd="0" presId="urn:microsoft.com/office/officeart/2005/8/layout/StepDownProcess"/>
    <dgm:cxn modelId="{ACB05308-DAF0-454F-B96C-E8B384044CA1}" type="presParOf" srcId="{8FB9E36E-6348-1744-9D49-147F32D8AAF6}" destId="{F9898361-1FC1-864C-AFF4-7B4526B9CAD7}" srcOrd="0" destOrd="0" presId="urn:microsoft.com/office/officeart/2005/8/layout/StepDownProcess"/>
    <dgm:cxn modelId="{81451FC3-09F7-8447-B46C-7D2B5F4BD207}" type="presParOf" srcId="{8FB9E36E-6348-1744-9D49-147F32D8AAF6}" destId="{E9782364-8746-8142-BA83-D7D7FFAFA290}" srcOrd="1" destOrd="0" presId="urn:microsoft.com/office/officeart/2005/8/layout/StepDownProcess"/>
    <dgm:cxn modelId="{CE82F069-802E-0F42-953E-F854F5122608}" type="presParOf" srcId="{8FB9E36E-6348-1744-9D49-147F32D8AAF6}" destId="{9CFE9A9D-A70D-444D-B5A3-6AF51E615609}" srcOrd="2" destOrd="0" presId="urn:microsoft.com/office/officeart/2005/8/layout/StepDownProcess"/>
    <dgm:cxn modelId="{14491FA9-1968-E542-8931-8E8A1950ECBA}" type="presParOf" srcId="{A0C37C4F-683D-A243-9033-5CBFF6160B09}" destId="{8D15789B-5F31-5D4A-AC71-2F73378E671A}" srcOrd="3" destOrd="0" presId="urn:microsoft.com/office/officeart/2005/8/layout/StepDownProcess"/>
    <dgm:cxn modelId="{58C4E8F9-3CA6-A848-BF5C-6D36BE9260B7}" type="presParOf" srcId="{A0C37C4F-683D-A243-9033-5CBFF6160B09}" destId="{9AF694A0-20D9-E84C-849C-8B0C4B826AC0}" srcOrd="4" destOrd="0" presId="urn:microsoft.com/office/officeart/2005/8/layout/StepDownProcess"/>
    <dgm:cxn modelId="{D53E5500-3777-174E-AAB4-031113A4A0CA}" type="presParOf" srcId="{9AF694A0-20D9-E84C-849C-8B0C4B826AC0}" destId="{4796FE14-FA76-974F-A0EA-5CBE4B4C50B6}" srcOrd="0" destOrd="0" presId="urn:microsoft.com/office/officeart/2005/8/layout/StepDown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2FFF3E-DA70-BD42-8540-ACB480097C0E}" type="doc">
      <dgm:prSet loTypeId="urn:microsoft.com/office/officeart/2008/layout/PictureGrid" loCatId="" qsTypeId="urn:microsoft.com/office/officeart/2005/8/quickstyle/simple4" qsCatId="simple" csTypeId="urn:microsoft.com/office/officeart/2005/8/colors/accent1_2" csCatId="accent1" phldr="1"/>
      <dgm:spPr/>
      <dgm:t>
        <a:bodyPr/>
        <a:lstStyle/>
        <a:p>
          <a:endParaRPr lang="en-US"/>
        </a:p>
      </dgm:t>
    </dgm:pt>
    <dgm:pt modelId="{03A75C89-C8BA-F547-8253-28C10DF4B2D4}">
      <dgm:prSet phldrT="[Text]"/>
      <dgm:spPr/>
      <dgm:t>
        <a:bodyPr/>
        <a:lstStyle/>
        <a:p>
          <a:r>
            <a:rPr lang="en-US" dirty="0" err="1" smtClean="0"/>
            <a:t>Timeseries</a:t>
          </a:r>
          <a:r>
            <a:rPr lang="en-US" dirty="0" smtClean="0"/>
            <a:t> data</a:t>
          </a:r>
          <a:endParaRPr lang="en-US" dirty="0"/>
        </a:p>
      </dgm:t>
    </dgm:pt>
    <dgm:pt modelId="{D7512B4D-9017-BD4F-B048-ECC99DD51709}" type="parTrans" cxnId="{49FC97A0-56AB-0F4C-9950-F3430CC32AC4}">
      <dgm:prSet/>
      <dgm:spPr/>
      <dgm:t>
        <a:bodyPr/>
        <a:lstStyle/>
        <a:p>
          <a:endParaRPr lang="en-US"/>
        </a:p>
      </dgm:t>
    </dgm:pt>
    <dgm:pt modelId="{D3FEE3DA-07AC-4049-8EC3-25CA6A8E0E56}" type="sibTrans" cxnId="{49FC97A0-56AB-0F4C-9950-F3430CC32AC4}">
      <dgm:prSet/>
      <dgm:spPr/>
      <dgm:t>
        <a:bodyPr/>
        <a:lstStyle/>
        <a:p>
          <a:endParaRPr lang="en-US"/>
        </a:p>
      </dgm:t>
    </dgm:pt>
    <dgm:pt modelId="{A0DEB685-BE89-2B4C-BC45-13072FCD0C36}">
      <dgm:prSet phldrT="[Text]"/>
      <dgm:spPr/>
      <dgm:t>
        <a:bodyPr/>
        <a:lstStyle/>
        <a:p>
          <a:r>
            <a:rPr lang="en-US" dirty="0" smtClean="0"/>
            <a:t>Metadata</a:t>
          </a:r>
          <a:endParaRPr lang="en-US" dirty="0"/>
        </a:p>
      </dgm:t>
    </dgm:pt>
    <dgm:pt modelId="{873663C5-7313-CC45-98E0-5BF004D1CC23}" type="parTrans" cxnId="{C1689380-F8FF-864B-8844-3B6EB687CAE4}">
      <dgm:prSet/>
      <dgm:spPr/>
      <dgm:t>
        <a:bodyPr/>
        <a:lstStyle/>
        <a:p>
          <a:endParaRPr lang="en-US"/>
        </a:p>
      </dgm:t>
    </dgm:pt>
    <dgm:pt modelId="{DF1C1620-0243-434A-8121-1E259B5B1CC4}" type="sibTrans" cxnId="{C1689380-F8FF-864B-8844-3B6EB687CAE4}">
      <dgm:prSet/>
      <dgm:spPr/>
      <dgm:t>
        <a:bodyPr/>
        <a:lstStyle/>
        <a:p>
          <a:endParaRPr lang="en-US"/>
        </a:p>
      </dgm:t>
    </dgm:pt>
    <dgm:pt modelId="{962F63C3-AD18-2242-842E-72F14903E635}">
      <dgm:prSet phldrT="[Text]"/>
      <dgm:spPr/>
      <dgm:t>
        <a:bodyPr/>
        <a:lstStyle/>
        <a:p>
          <a:r>
            <a:rPr lang="en-US" dirty="0" smtClean="0"/>
            <a:t>Calculations</a:t>
          </a:r>
          <a:endParaRPr lang="en-US" dirty="0"/>
        </a:p>
      </dgm:t>
    </dgm:pt>
    <dgm:pt modelId="{11815821-E657-D54B-ACC6-9084EA7E8215}" type="parTrans" cxnId="{9DDBAD28-70CB-654B-8382-6FA503935DC4}">
      <dgm:prSet/>
      <dgm:spPr/>
      <dgm:t>
        <a:bodyPr/>
        <a:lstStyle/>
        <a:p>
          <a:endParaRPr lang="en-US"/>
        </a:p>
      </dgm:t>
    </dgm:pt>
    <dgm:pt modelId="{B8DFC067-84A9-334E-929C-7900B1ACAF27}" type="sibTrans" cxnId="{9DDBAD28-70CB-654B-8382-6FA503935DC4}">
      <dgm:prSet/>
      <dgm:spPr/>
      <dgm:t>
        <a:bodyPr/>
        <a:lstStyle/>
        <a:p>
          <a:endParaRPr lang="en-US"/>
        </a:p>
      </dgm:t>
    </dgm:pt>
    <dgm:pt modelId="{C41A5AE2-133D-9549-B79E-961BD0C6EDE6}">
      <dgm:prSet phldrT="[Text]"/>
      <dgm:spPr/>
      <dgm:t>
        <a:bodyPr/>
        <a:lstStyle/>
        <a:p>
          <a:r>
            <a:rPr lang="en-US" dirty="0" smtClean="0"/>
            <a:t>Event metadata</a:t>
          </a:r>
          <a:endParaRPr lang="en-US" dirty="0"/>
        </a:p>
      </dgm:t>
    </dgm:pt>
    <dgm:pt modelId="{87A782D9-29DE-7443-9A58-0E34CEFEDADC}" type="parTrans" cxnId="{3A13C301-E13D-8145-8694-5B40CD3062B3}">
      <dgm:prSet/>
      <dgm:spPr/>
      <dgm:t>
        <a:bodyPr/>
        <a:lstStyle/>
        <a:p>
          <a:endParaRPr lang="en-US"/>
        </a:p>
      </dgm:t>
    </dgm:pt>
    <dgm:pt modelId="{5A1B79C1-AFF6-944D-997A-585F17E3DD0A}" type="sibTrans" cxnId="{3A13C301-E13D-8145-8694-5B40CD3062B3}">
      <dgm:prSet/>
      <dgm:spPr/>
      <dgm:t>
        <a:bodyPr/>
        <a:lstStyle/>
        <a:p>
          <a:endParaRPr lang="en-US"/>
        </a:p>
      </dgm:t>
    </dgm:pt>
    <dgm:pt modelId="{10CF5F7A-869A-3545-A6D5-990430F45D09}">
      <dgm:prSet phldrT="[Text]"/>
      <dgm:spPr/>
      <dgm:t>
        <a:bodyPr/>
        <a:lstStyle/>
        <a:p>
          <a:r>
            <a:rPr lang="en-US" dirty="0" smtClean="0"/>
            <a:t>Earth Models</a:t>
          </a:r>
          <a:endParaRPr lang="en-US" dirty="0"/>
        </a:p>
      </dgm:t>
    </dgm:pt>
    <dgm:pt modelId="{1F2C3EDE-02E1-7B42-8D81-D1B8F6C4DE37}" type="parTrans" cxnId="{DA8DA7F6-D9FF-1744-A417-31E343D03485}">
      <dgm:prSet/>
      <dgm:spPr/>
      <dgm:t>
        <a:bodyPr/>
        <a:lstStyle/>
        <a:p>
          <a:endParaRPr lang="en-US"/>
        </a:p>
      </dgm:t>
    </dgm:pt>
    <dgm:pt modelId="{8F5BB9D7-51DE-6640-8978-A66A16F8E7A7}" type="sibTrans" cxnId="{DA8DA7F6-D9FF-1744-A417-31E343D03485}">
      <dgm:prSet/>
      <dgm:spPr/>
      <dgm:t>
        <a:bodyPr/>
        <a:lstStyle/>
        <a:p>
          <a:endParaRPr lang="en-US"/>
        </a:p>
      </dgm:t>
    </dgm:pt>
    <dgm:pt modelId="{50279654-98E0-8D4D-8DD7-98EAE533BD03}">
      <dgm:prSet phldrT="[Text]"/>
      <dgm:spPr/>
      <dgm:t>
        <a:bodyPr/>
        <a:lstStyle/>
        <a:p>
          <a:r>
            <a:rPr lang="en-US" dirty="0" smtClean="0"/>
            <a:t>Ground Motion Vis</a:t>
          </a:r>
          <a:endParaRPr lang="en-US" dirty="0"/>
        </a:p>
      </dgm:t>
    </dgm:pt>
    <dgm:pt modelId="{174555CE-CBC8-2A40-B1B3-547FCCB4DF8E}" type="parTrans" cxnId="{3BFFD818-E06B-6B41-8E85-9DEA07B95A1B}">
      <dgm:prSet/>
      <dgm:spPr/>
      <dgm:t>
        <a:bodyPr/>
        <a:lstStyle/>
        <a:p>
          <a:endParaRPr lang="en-US"/>
        </a:p>
      </dgm:t>
    </dgm:pt>
    <dgm:pt modelId="{4FA7CE75-F372-4B4E-A0DB-33041565CC8D}" type="sibTrans" cxnId="{3BFFD818-E06B-6B41-8E85-9DEA07B95A1B}">
      <dgm:prSet/>
      <dgm:spPr/>
      <dgm:t>
        <a:bodyPr/>
        <a:lstStyle/>
        <a:p>
          <a:endParaRPr lang="en-US"/>
        </a:p>
      </dgm:t>
    </dgm:pt>
    <dgm:pt modelId="{276A668E-68E0-9447-B6D7-0F9FFE861F66}">
      <dgm:prSet phldrT="[Text]"/>
      <dgm:spPr/>
      <dgm:t>
        <a:bodyPr/>
        <a:lstStyle/>
        <a:p>
          <a:r>
            <a:rPr lang="en-US" dirty="0" err="1" smtClean="0"/>
            <a:t>Backprojections</a:t>
          </a:r>
          <a:endParaRPr lang="en-US" dirty="0"/>
        </a:p>
      </dgm:t>
    </dgm:pt>
    <dgm:pt modelId="{A5F1083E-0F9A-FE44-8CE2-F91487966BEC}" type="parTrans" cxnId="{B466686B-C116-AE4B-B6A3-E8F1A40FDD35}">
      <dgm:prSet/>
      <dgm:spPr/>
      <dgm:t>
        <a:bodyPr/>
        <a:lstStyle/>
        <a:p>
          <a:endParaRPr lang="en-US"/>
        </a:p>
      </dgm:t>
    </dgm:pt>
    <dgm:pt modelId="{0B50C044-3720-1845-B4D8-7A93516B8790}" type="sibTrans" cxnId="{B466686B-C116-AE4B-B6A3-E8F1A40FDD35}">
      <dgm:prSet/>
      <dgm:spPr/>
      <dgm:t>
        <a:bodyPr/>
        <a:lstStyle/>
        <a:p>
          <a:endParaRPr lang="en-US"/>
        </a:p>
      </dgm:t>
    </dgm:pt>
    <dgm:pt modelId="{30C24CA5-82A3-6447-967D-E68A3A6FE55F}">
      <dgm:prSet phldrT="[Text]"/>
      <dgm:spPr/>
      <dgm:t>
        <a:bodyPr/>
        <a:lstStyle/>
        <a:p>
          <a:r>
            <a:rPr lang="en-US" dirty="0" smtClean="0"/>
            <a:t>Synthetics</a:t>
          </a:r>
          <a:endParaRPr lang="en-US" dirty="0"/>
        </a:p>
      </dgm:t>
    </dgm:pt>
    <dgm:pt modelId="{4FF3BA3A-C7D1-954A-AB9A-8914947BB34D}" type="parTrans" cxnId="{AD759940-5279-6846-8D0B-945ADBD51FC5}">
      <dgm:prSet/>
      <dgm:spPr/>
      <dgm:t>
        <a:bodyPr/>
        <a:lstStyle/>
        <a:p>
          <a:endParaRPr lang="en-US"/>
        </a:p>
      </dgm:t>
    </dgm:pt>
    <dgm:pt modelId="{EECCD830-07EF-4143-A641-DB5C31F0E84D}" type="sibTrans" cxnId="{AD759940-5279-6846-8D0B-945ADBD51FC5}">
      <dgm:prSet/>
      <dgm:spPr/>
      <dgm:t>
        <a:bodyPr/>
        <a:lstStyle/>
        <a:p>
          <a:endParaRPr lang="en-US"/>
        </a:p>
      </dgm:t>
    </dgm:pt>
    <dgm:pt modelId="{C194F971-9F85-E048-A9A1-F87FCEC1D966}">
      <dgm:prSet phldrT="[Text]"/>
      <dgm:spPr/>
      <dgm:t>
        <a:bodyPr/>
        <a:lstStyle/>
        <a:p>
          <a:r>
            <a:rPr lang="en-US" dirty="0" smtClean="0"/>
            <a:t>Event Plots</a:t>
          </a:r>
          <a:endParaRPr lang="en-US" dirty="0"/>
        </a:p>
      </dgm:t>
    </dgm:pt>
    <dgm:pt modelId="{C17FE2A8-6019-3842-AFF2-0271C882EA2A}" type="parTrans" cxnId="{572504AA-3DB4-CE49-904F-4E4ACA7D43B8}">
      <dgm:prSet/>
      <dgm:spPr/>
      <dgm:t>
        <a:bodyPr/>
        <a:lstStyle/>
        <a:p>
          <a:endParaRPr lang="en-US"/>
        </a:p>
      </dgm:t>
    </dgm:pt>
    <dgm:pt modelId="{E1D943AC-E33F-9F43-B4E1-0724C7E3C18D}" type="sibTrans" cxnId="{572504AA-3DB4-CE49-904F-4E4ACA7D43B8}">
      <dgm:prSet/>
      <dgm:spPr/>
      <dgm:t>
        <a:bodyPr/>
        <a:lstStyle/>
        <a:p>
          <a:endParaRPr lang="en-US"/>
        </a:p>
      </dgm:t>
    </dgm:pt>
    <dgm:pt modelId="{D5AF93D3-A350-8B4F-8618-CD4FB9C4785C}">
      <dgm:prSet phldrT="[Text]"/>
      <dgm:spPr/>
      <dgm:t>
        <a:bodyPr/>
        <a:lstStyle/>
        <a:p>
          <a:r>
            <a:rPr lang="en-US" dirty="0" smtClean="0"/>
            <a:t>EARS</a:t>
          </a:r>
          <a:endParaRPr lang="en-US" dirty="0"/>
        </a:p>
      </dgm:t>
    </dgm:pt>
    <dgm:pt modelId="{8C8A5A33-48B5-9744-AB87-8FFBE7F23570}" type="parTrans" cxnId="{6F5903B5-A724-174F-B952-2282D3C14498}">
      <dgm:prSet/>
      <dgm:spPr/>
      <dgm:t>
        <a:bodyPr/>
        <a:lstStyle/>
        <a:p>
          <a:endParaRPr lang="en-US"/>
        </a:p>
      </dgm:t>
    </dgm:pt>
    <dgm:pt modelId="{43E4AE0F-566C-A84F-B3D8-FF236832A3C6}" type="sibTrans" cxnId="{6F5903B5-A724-174F-B952-2282D3C14498}">
      <dgm:prSet/>
      <dgm:spPr/>
      <dgm:t>
        <a:bodyPr/>
        <a:lstStyle/>
        <a:p>
          <a:endParaRPr lang="en-US"/>
        </a:p>
      </dgm:t>
    </dgm:pt>
    <dgm:pt modelId="{2DC6F81B-19D5-FC4C-96AE-F36525E0DC95}">
      <dgm:prSet phldrT="[Text]"/>
      <dgm:spPr/>
      <dgm:t>
        <a:bodyPr/>
        <a:lstStyle/>
        <a:p>
          <a:r>
            <a:rPr lang="en-US" dirty="0" smtClean="0"/>
            <a:t>Moment Tensors</a:t>
          </a:r>
          <a:endParaRPr lang="en-US" dirty="0"/>
        </a:p>
      </dgm:t>
    </dgm:pt>
    <dgm:pt modelId="{0808278C-BAE2-A849-B41D-CE8313AA0C04}" type="parTrans" cxnId="{EE7671F2-A240-EA49-A984-FD468F93CC66}">
      <dgm:prSet/>
      <dgm:spPr/>
      <dgm:t>
        <a:bodyPr/>
        <a:lstStyle/>
        <a:p>
          <a:endParaRPr lang="en-US"/>
        </a:p>
      </dgm:t>
    </dgm:pt>
    <dgm:pt modelId="{B94D5341-47D6-5847-A245-B340D5F9A889}" type="sibTrans" cxnId="{EE7671F2-A240-EA49-A984-FD468F93CC66}">
      <dgm:prSet/>
      <dgm:spPr/>
      <dgm:t>
        <a:bodyPr/>
        <a:lstStyle/>
        <a:p>
          <a:endParaRPr lang="en-US"/>
        </a:p>
      </dgm:t>
    </dgm:pt>
    <dgm:pt modelId="{E735F86B-1843-AA45-8323-C29309875949}">
      <dgm:prSet phldrT="[Text]"/>
      <dgm:spPr/>
      <dgm:t>
        <a:bodyPr/>
        <a:lstStyle/>
        <a:p>
          <a:r>
            <a:rPr lang="en-US" dirty="0" smtClean="0"/>
            <a:t>MORE!</a:t>
          </a:r>
          <a:endParaRPr lang="en-US" dirty="0"/>
        </a:p>
      </dgm:t>
    </dgm:pt>
    <dgm:pt modelId="{2524ED1C-EE74-3049-B99F-D32CD350DD0C}" type="parTrans" cxnId="{ECD1ADCE-9095-E442-928E-11E4AFDB714A}">
      <dgm:prSet/>
      <dgm:spPr/>
      <dgm:t>
        <a:bodyPr/>
        <a:lstStyle/>
        <a:p>
          <a:endParaRPr lang="en-US"/>
        </a:p>
      </dgm:t>
    </dgm:pt>
    <dgm:pt modelId="{DC5C3B27-97F6-AB4D-A1D3-C5686F595306}" type="sibTrans" cxnId="{ECD1ADCE-9095-E442-928E-11E4AFDB714A}">
      <dgm:prSet/>
      <dgm:spPr/>
      <dgm:t>
        <a:bodyPr/>
        <a:lstStyle/>
        <a:p>
          <a:endParaRPr lang="en-US"/>
        </a:p>
      </dgm:t>
    </dgm:pt>
    <dgm:pt modelId="{26E3C94C-1A2D-694C-BF6D-5C906A3C3E4E}" type="pres">
      <dgm:prSet presAssocID="{2F2FFF3E-DA70-BD42-8540-ACB480097C0E}" presName="Name0" presStyleCnt="0">
        <dgm:presLayoutVars>
          <dgm:dir/>
        </dgm:presLayoutVars>
      </dgm:prSet>
      <dgm:spPr/>
      <dgm:t>
        <a:bodyPr/>
        <a:lstStyle/>
        <a:p>
          <a:endParaRPr lang="en-US"/>
        </a:p>
      </dgm:t>
    </dgm:pt>
    <dgm:pt modelId="{5B2D9215-040C-6046-A591-484797E074F8}" type="pres">
      <dgm:prSet presAssocID="{03A75C89-C8BA-F547-8253-28C10DF4B2D4}" presName="composite" presStyleCnt="0"/>
      <dgm:spPr/>
    </dgm:pt>
    <dgm:pt modelId="{AF120C24-8B69-A541-8C6F-ACE7EFA4F04F}" type="pres">
      <dgm:prSet presAssocID="{03A75C89-C8BA-F547-8253-28C10DF4B2D4}" presName="rect2" presStyleLbl="revTx" presStyleIdx="0" presStyleCnt="12">
        <dgm:presLayoutVars>
          <dgm:bulletEnabled val="1"/>
        </dgm:presLayoutVars>
      </dgm:prSet>
      <dgm:spPr/>
      <dgm:t>
        <a:bodyPr/>
        <a:lstStyle/>
        <a:p>
          <a:endParaRPr lang="en-US"/>
        </a:p>
      </dgm:t>
    </dgm:pt>
    <dgm:pt modelId="{19989B91-6E46-CB4C-9357-BE96D39F6E09}" type="pres">
      <dgm:prSet presAssocID="{03A75C89-C8BA-F547-8253-28C10DF4B2D4}" presName="rect1" presStyleLbl="alignImgPlace1" presStyleIdx="0" presStyleCnt="12"/>
      <dgm:spPr>
        <a:blipFill dpi="0" rotWithShape="1">
          <a:blip xmlns:r="http://schemas.openxmlformats.org/officeDocument/2006/relationships" r:embed="rId1"/>
          <a:srcRect/>
          <a:stretch>
            <a:fillRect l="-122566" t="-42721" r="-51109" b="-56500"/>
          </a:stretch>
        </a:blipFill>
      </dgm:spPr>
    </dgm:pt>
    <dgm:pt modelId="{C70294F0-80A5-F342-977D-04A63C21D48F}" type="pres">
      <dgm:prSet presAssocID="{D3FEE3DA-07AC-4049-8EC3-25CA6A8E0E56}" presName="sibTrans" presStyleCnt="0"/>
      <dgm:spPr/>
    </dgm:pt>
    <dgm:pt modelId="{C1D27688-D6CC-F847-ACB2-CC0D1812EF59}" type="pres">
      <dgm:prSet presAssocID="{A0DEB685-BE89-2B4C-BC45-13072FCD0C36}" presName="composite" presStyleCnt="0"/>
      <dgm:spPr/>
    </dgm:pt>
    <dgm:pt modelId="{D8E2B045-281F-EE4C-A5CA-CC7218BAEF79}" type="pres">
      <dgm:prSet presAssocID="{A0DEB685-BE89-2B4C-BC45-13072FCD0C36}" presName="rect2" presStyleLbl="revTx" presStyleIdx="1" presStyleCnt="12">
        <dgm:presLayoutVars>
          <dgm:bulletEnabled val="1"/>
        </dgm:presLayoutVars>
      </dgm:prSet>
      <dgm:spPr/>
      <dgm:t>
        <a:bodyPr/>
        <a:lstStyle/>
        <a:p>
          <a:endParaRPr lang="en-US"/>
        </a:p>
      </dgm:t>
    </dgm:pt>
    <dgm:pt modelId="{2870FD13-FBE2-C749-AC6B-56EAC2C5917A}" type="pres">
      <dgm:prSet presAssocID="{A0DEB685-BE89-2B4C-BC45-13072FCD0C36}" presName="rect1" presStyleLbl="alignImgPlace1" presStyleIdx="1" presStyleCnt="12"/>
      <dgm:spPr>
        <a:blipFill rotWithShape="1">
          <a:blip xmlns:r="http://schemas.openxmlformats.org/officeDocument/2006/relationships" r:embed="rId2"/>
          <a:stretch>
            <a:fillRect/>
          </a:stretch>
        </a:blipFill>
      </dgm:spPr>
    </dgm:pt>
    <dgm:pt modelId="{E7325DEA-8875-874F-B3B3-3223B67D231E}" type="pres">
      <dgm:prSet presAssocID="{DF1C1620-0243-434A-8121-1E259B5B1CC4}" presName="sibTrans" presStyleCnt="0"/>
      <dgm:spPr/>
    </dgm:pt>
    <dgm:pt modelId="{1EC2D3C2-E63A-0E4B-BB8D-9C1E479D0147}" type="pres">
      <dgm:prSet presAssocID="{C41A5AE2-133D-9549-B79E-961BD0C6EDE6}" presName="composite" presStyleCnt="0"/>
      <dgm:spPr/>
    </dgm:pt>
    <dgm:pt modelId="{CC273C41-71C0-D64B-9FA6-B5317B17A180}" type="pres">
      <dgm:prSet presAssocID="{C41A5AE2-133D-9549-B79E-961BD0C6EDE6}" presName="rect2" presStyleLbl="revTx" presStyleIdx="2" presStyleCnt="12">
        <dgm:presLayoutVars>
          <dgm:bulletEnabled val="1"/>
        </dgm:presLayoutVars>
      </dgm:prSet>
      <dgm:spPr/>
      <dgm:t>
        <a:bodyPr/>
        <a:lstStyle/>
        <a:p>
          <a:endParaRPr lang="en-US"/>
        </a:p>
      </dgm:t>
    </dgm:pt>
    <dgm:pt modelId="{833507AE-1DBD-6E4D-B39A-F7FECD052AE8}" type="pres">
      <dgm:prSet presAssocID="{C41A5AE2-133D-9549-B79E-961BD0C6EDE6}" presName="rect1" presStyleLbl="alignImgPlace1" presStyleIdx="2" presStyleCnt="12"/>
      <dgm:spPr>
        <a:blipFill rotWithShape="1">
          <a:blip xmlns:r="http://schemas.openxmlformats.org/officeDocument/2006/relationships" r:embed="rId3"/>
          <a:stretch>
            <a:fillRect/>
          </a:stretch>
        </a:blipFill>
      </dgm:spPr>
    </dgm:pt>
    <dgm:pt modelId="{1116B12C-B6E6-FA40-8CDC-8924787CFDB1}" type="pres">
      <dgm:prSet presAssocID="{5A1B79C1-AFF6-944D-997A-585F17E3DD0A}" presName="sibTrans" presStyleCnt="0"/>
      <dgm:spPr/>
    </dgm:pt>
    <dgm:pt modelId="{F134D457-8ACE-5D4E-9343-60F376DE0CED}" type="pres">
      <dgm:prSet presAssocID="{962F63C3-AD18-2242-842E-72F14903E635}" presName="composite" presStyleCnt="0"/>
      <dgm:spPr/>
    </dgm:pt>
    <dgm:pt modelId="{3F815B2C-CB2D-B147-B54F-DE5B6E4DE6E2}" type="pres">
      <dgm:prSet presAssocID="{962F63C3-AD18-2242-842E-72F14903E635}" presName="rect2" presStyleLbl="revTx" presStyleIdx="3" presStyleCnt="12">
        <dgm:presLayoutVars>
          <dgm:bulletEnabled val="1"/>
        </dgm:presLayoutVars>
      </dgm:prSet>
      <dgm:spPr/>
      <dgm:t>
        <a:bodyPr/>
        <a:lstStyle/>
        <a:p>
          <a:endParaRPr lang="en-US"/>
        </a:p>
      </dgm:t>
    </dgm:pt>
    <dgm:pt modelId="{D244AFAA-E85E-1E43-A3CA-98CBBE775BE5}" type="pres">
      <dgm:prSet presAssocID="{962F63C3-AD18-2242-842E-72F14903E635}" presName="rect1" presStyleLbl="alignImgPlace1" presStyleIdx="3" presStyleCnt="12"/>
      <dgm:spPr>
        <a:blipFill rotWithShape="1">
          <a:blip xmlns:r="http://schemas.openxmlformats.org/officeDocument/2006/relationships" r:embed="rId4"/>
          <a:stretch>
            <a:fillRect/>
          </a:stretch>
        </a:blipFill>
      </dgm:spPr>
    </dgm:pt>
    <dgm:pt modelId="{5C1E49A8-9E45-3B49-A8C8-148276F6C16E}" type="pres">
      <dgm:prSet presAssocID="{B8DFC067-84A9-334E-929C-7900B1ACAF27}" presName="sibTrans" presStyleCnt="0"/>
      <dgm:spPr/>
    </dgm:pt>
    <dgm:pt modelId="{0A95F405-12BD-E049-85B7-F96AEB882186}" type="pres">
      <dgm:prSet presAssocID="{10CF5F7A-869A-3545-A6D5-990430F45D09}" presName="composite" presStyleCnt="0"/>
      <dgm:spPr/>
    </dgm:pt>
    <dgm:pt modelId="{6A635003-41AA-B948-A43B-7CDC0CC6F557}" type="pres">
      <dgm:prSet presAssocID="{10CF5F7A-869A-3545-A6D5-990430F45D09}" presName="rect2" presStyleLbl="revTx" presStyleIdx="4" presStyleCnt="12">
        <dgm:presLayoutVars>
          <dgm:bulletEnabled val="1"/>
        </dgm:presLayoutVars>
      </dgm:prSet>
      <dgm:spPr/>
      <dgm:t>
        <a:bodyPr/>
        <a:lstStyle/>
        <a:p>
          <a:endParaRPr lang="en-US"/>
        </a:p>
      </dgm:t>
    </dgm:pt>
    <dgm:pt modelId="{E636F01A-4A24-0246-A867-EFDBC9E83E02}" type="pres">
      <dgm:prSet presAssocID="{10CF5F7A-869A-3545-A6D5-990430F45D09}" presName="rect1" presStyleLbl="alignImgPlace1" presStyleIdx="4" presStyleCnt="12"/>
      <dgm:spPr>
        <a:blipFill>
          <a:blip xmlns:r="http://schemas.openxmlformats.org/officeDocument/2006/relationships" r:embed="rId5">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dgm:spPr>
      <dgm:t>
        <a:bodyPr/>
        <a:lstStyle/>
        <a:p>
          <a:endParaRPr lang="en-US"/>
        </a:p>
      </dgm:t>
    </dgm:pt>
    <dgm:pt modelId="{39A0334A-2B78-B143-9006-154B8FF83D03}" type="pres">
      <dgm:prSet presAssocID="{8F5BB9D7-51DE-6640-8978-A66A16F8E7A7}" presName="sibTrans" presStyleCnt="0"/>
      <dgm:spPr/>
    </dgm:pt>
    <dgm:pt modelId="{1D0FDB66-5ECD-5349-A15C-558D26EA52DB}" type="pres">
      <dgm:prSet presAssocID="{50279654-98E0-8D4D-8DD7-98EAE533BD03}" presName="composite" presStyleCnt="0"/>
      <dgm:spPr/>
    </dgm:pt>
    <dgm:pt modelId="{1AB55214-60BC-4C4C-93CC-E7B0AF5E756B}" type="pres">
      <dgm:prSet presAssocID="{50279654-98E0-8D4D-8DD7-98EAE533BD03}" presName="rect2" presStyleLbl="revTx" presStyleIdx="5" presStyleCnt="12">
        <dgm:presLayoutVars>
          <dgm:bulletEnabled val="1"/>
        </dgm:presLayoutVars>
      </dgm:prSet>
      <dgm:spPr/>
      <dgm:t>
        <a:bodyPr/>
        <a:lstStyle/>
        <a:p>
          <a:endParaRPr lang="en-US"/>
        </a:p>
      </dgm:t>
    </dgm:pt>
    <dgm:pt modelId="{60D929F8-AEEE-F648-93D2-7B883566B000}" type="pres">
      <dgm:prSet presAssocID="{50279654-98E0-8D4D-8DD7-98EAE533BD03}" presName="rect1" presStyleLbl="alignImgPlace1" presStyleIdx="5" presStyleCnt="12"/>
      <dgm:spPr>
        <a:blipFill>
          <a:blip xmlns:r="http://schemas.openxmlformats.org/officeDocument/2006/relationships" r:embed="rId6">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dgm:spPr>
      <dgm:t>
        <a:bodyPr/>
        <a:lstStyle/>
        <a:p>
          <a:endParaRPr lang="en-US"/>
        </a:p>
      </dgm:t>
    </dgm:pt>
    <dgm:pt modelId="{413308EA-B011-0C41-9E01-515C74396B93}" type="pres">
      <dgm:prSet presAssocID="{4FA7CE75-F372-4B4E-A0DB-33041565CC8D}" presName="sibTrans" presStyleCnt="0"/>
      <dgm:spPr/>
    </dgm:pt>
    <dgm:pt modelId="{10C3FBCC-BC49-F146-8963-92FBA220D771}" type="pres">
      <dgm:prSet presAssocID="{2DC6F81B-19D5-FC4C-96AE-F36525E0DC95}" presName="composite" presStyleCnt="0"/>
      <dgm:spPr/>
    </dgm:pt>
    <dgm:pt modelId="{7817564B-BE40-5943-B3FD-F3CD93ED535A}" type="pres">
      <dgm:prSet presAssocID="{2DC6F81B-19D5-FC4C-96AE-F36525E0DC95}" presName="rect2" presStyleLbl="revTx" presStyleIdx="6" presStyleCnt="12">
        <dgm:presLayoutVars>
          <dgm:bulletEnabled val="1"/>
        </dgm:presLayoutVars>
      </dgm:prSet>
      <dgm:spPr/>
      <dgm:t>
        <a:bodyPr/>
        <a:lstStyle/>
        <a:p>
          <a:endParaRPr lang="en-US"/>
        </a:p>
      </dgm:t>
    </dgm:pt>
    <dgm:pt modelId="{EA5FAD1E-A38B-AB4E-B165-18B8981DE025}" type="pres">
      <dgm:prSet presAssocID="{2DC6F81B-19D5-FC4C-96AE-F36525E0DC95}" presName="rect1" presStyleLbl="alignImgPlace1" presStyleIdx="6" presStyleCnt="12"/>
      <dgm:spPr>
        <a:blipFill>
          <a:blip xmlns:r="http://schemas.openxmlformats.org/officeDocument/2006/relationships" r:embed="rId7">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dgm:spPr>
      <dgm:t>
        <a:bodyPr/>
        <a:lstStyle/>
        <a:p>
          <a:endParaRPr lang="en-US"/>
        </a:p>
      </dgm:t>
    </dgm:pt>
    <dgm:pt modelId="{0C209B7E-A6D7-6447-AEEC-94AF97F6F783}" type="pres">
      <dgm:prSet presAssocID="{B94D5341-47D6-5847-A245-B340D5F9A889}" presName="sibTrans" presStyleCnt="0"/>
      <dgm:spPr/>
    </dgm:pt>
    <dgm:pt modelId="{FB70991F-2C99-7C45-80C1-95817EFC86A5}" type="pres">
      <dgm:prSet presAssocID="{276A668E-68E0-9447-B6D7-0F9FFE861F66}" presName="composite" presStyleCnt="0"/>
      <dgm:spPr/>
    </dgm:pt>
    <dgm:pt modelId="{1CF4E4D7-F588-D246-A5F6-63AA0F74BA7C}" type="pres">
      <dgm:prSet presAssocID="{276A668E-68E0-9447-B6D7-0F9FFE861F66}" presName="rect2" presStyleLbl="revTx" presStyleIdx="7" presStyleCnt="12">
        <dgm:presLayoutVars>
          <dgm:bulletEnabled val="1"/>
        </dgm:presLayoutVars>
      </dgm:prSet>
      <dgm:spPr/>
      <dgm:t>
        <a:bodyPr/>
        <a:lstStyle/>
        <a:p>
          <a:endParaRPr lang="en-US"/>
        </a:p>
      </dgm:t>
    </dgm:pt>
    <dgm:pt modelId="{E29A438F-132F-6C40-81AC-30C1EBB58FA9}" type="pres">
      <dgm:prSet presAssocID="{276A668E-68E0-9447-B6D7-0F9FFE861F66}" presName="rect1" presStyleLbl="alignImgPlace1" presStyleIdx="7" presStyleCnt="12"/>
      <dgm:spPr>
        <a:blipFill>
          <a:blip xmlns:r="http://schemas.openxmlformats.org/officeDocument/2006/relationships" r:embed="rId8">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dgm:spPr>
      <dgm:t>
        <a:bodyPr/>
        <a:lstStyle/>
        <a:p>
          <a:endParaRPr lang="en-US"/>
        </a:p>
      </dgm:t>
    </dgm:pt>
    <dgm:pt modelId="{8EC09390-7321-B445-8F03-64A64BE9D07F}" type="pres">
      <dgm:prSet presAssocID="{0B50C044-3720-1845-B4D8-7A93516B8790}" presName="sibTrans" presStyleCnt="0"/>
      <dgm:spPr/>
    </dgm:pt>
    <dgm:pt modelId="{A1ACD5EC-9E31-1F44-8B52-9618AE7BCED1}" type="pres">
      <dgm:prSet presAssocID="{30C24CA5-82A3-6447-967D-E68A3A6FE55F}" presName="composite" presStyleCnt="0"/>
      <dgm:spPr/>
    </dgm:pt>
    <dgm:pt modelId="{D14FFDB5-0E66-0B4A-AFE8-9719F786602C}" type="pres">
      <dgm:prSet presAssocID="{30C24CA5-82A3-6447-967D-E68A3A6FE55F}" presName="rect2" presStyleLbl="revTx" presStyleIdx="8" presStyleCnt="12">
        <dgm:presLayoutVars>
          <dgm:bulletEnabled val="1"/>
        </dgm:presLayoutVars>
      </dgm:prSet>
      <dgm:spPr/>
      <dgm:t>
        <a:bodyPr/>
        <a:lstStyle/>
        <a:p>
          <a:endParaRPr lang="en-US"/>
        </a:p>
      </dgm:t>
    </dgm:pt>
    <dgm:pt modelId="{57A63F6E-D29E-5E4D-85AF-4A4F5F8FE8CB}" type="pres">
      <dgm:prSet presAssocID="{30C24CA5-82A3-6447-967D-E68A3A6FE55F}" presName="rect1" presStyleLbl="alignImgPlace1" presStyleIdx="8" presStyleCnt="12"/>
      <dgm:spPr>
        <a:blipFill>
          <a:blip xmlns:r="http://schemas.openxmlformats.org/officeDocument/2006/relationships" r:embed="rId9">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dgm:spPr>
      <dgm:t>
        <a:bodyPr/>
        <a:lstStyle/>
        <a:p>
          <a:endParaRPr lang="en-US"/>
        </a:p>
      </dgm:t>
    </dgm:pt>
    <dgm:pt modelId="{679EC6A5-8313-1141-8932-A260E123237C}" type="pres">
      <dgm:prSet presAssocID="{EECCD830-07EF-4143-A641-DB5C31F0E84D}" presName="sibTrans" presStyleCnt="0"/>
      <dgm:spPr/>
    </dgm:pt>
    <dgm:pt modelId="{D0B811F8-5486-984C-8439-AF10D7826074}" type="pres">
      <dgm:prSet presAssocID="{C194F971-9F85-E048-A9A1-F87FCEC1D966}" presName="composite" presStyleCnt="0"/>
      <dgm:spPr/>
    </dgm:pt>
    <dgm:pt modelId="{112FA8CF-09AD-4B44-AC3A-0FB4E0326F15}" type="pres">
      <dgm:prSet presAssocID="{C194F971-9F85-E048-A9A1-F87FCEC1D966}" presName="rect2" presStyleLbl="revTx" presStyleIdx="9" presStyleCnt="12">
        <dgm:presLayoutVars>
          <dgm:bulletEnabled val="1"/>
        </dgm:presLayoutVars>
      </dgm:prSet>
      <dgm:spPr/>
      <dgm:t>
        <a:bodyPr/>
        <a:lstStyle/>
        <a:p>
          <a:endParaRPr lang="en-US"/>
        </a:p>
      </dgm:t>
    </dgm:pt>
    <dgm:pt modelId="{8D7411C3-FDE8-9A4E-BBB0-27EC4C31D34A}" type="pres">
      <dgm:prSet presAssocID="{C194F971-9F85-E048-A9A1-F87FCEC1D966}" presName="rect1" presStyleLbl="alignImgPlace1" presStyleIdx="9" presStyleCnt="12"/>
      <dgm:spPr>
        <a:blipFill>
          <a:blip xmlns:r="http://schemas.openxmlformats.org/officeDocument/2006/relationships" r:embed="rId10">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dgm:spPr>
      <dgm:t>
        <a:bodyPr/>
        <a:lstStyle/>
        <a:p>
          <a:endParaRPr lang="en-US"/>
        </a:p>
      </dgm:t>
    </dgm:pt>
    <dgm:pt modelId="{46CD4CFE-7911-404C-AA59-C965AA4DB917}" type="pres">
      <dgm:prSet presAssocID="{E1D943AC-E33F-9F43-B4E1-0724C7E3C18D}" presName="sibTrans" presStyleCnt="0"/>
      <dgm:spPr/>
    </dgm:pt>
    <dgm:pt modelId="{915033CC-F05F-9844-BACC-E991B605BF59}" type="pres">
      <dgm:prSet presAssocID="{D5AF93D3-A350-8B4F-8618-CD4FB9C4785C}" presName="composite" presStyleCnt="0"/>
      <dgm:spPr/>
    </dgm:pt>
    <dgm:pt modelId="{A713015E-3024-5448-A18B-9F4D7DE42EA6}" type="pres">
      <dgm:prSet presAssocID="{D5AF93D3-A350-8B4F-8618-CD4FB9C4785C}" presName="rect2" presStyleLbl="revTx" presStyleIdx="10" presStyleCnt="12">
        <dgm:presLayoutVars>
          <dgm:bulletEnabled val="1"/>
        </dgm:presLayoutVars>
      </dgm:prSet>
      <dgm:spPr/>
      <dgm:t>
        <a:bodyPr/>
        <a:lstStyle/>
        <a:p>
          <a:endParaRPr lang="en-US"/>
        </a:p>
      </dgm:t>
    </dgm:pt>
    <dgm:pt modelId="{107B19BC-D52E-824E-A599-DC37E2998FF6}" type="pres">
      <dgm:prSet presAssocID="{D5AF93D3-A350-8B4F-8618-CD4FB9C4785C}" presName="rect1" presStyleLbl="alignImgPlace1" presStyleIdx="10" presStyleCnt="12"/>
      <dgm:spPr>
        <a:blipFill>
          <a:blip xmlns:r="http://schemas.openxmlformats.org/officeDocument/2006/relationships" r:embed="rId11">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dgm:spPr>
      <dgm:t>
        <a:bodyPr/>
        <a:lstStyle/>
        <a:p>
          <a:endParaRPr lang="en-US"/>
        </a:p>
      </dgm:t>
    </dgm:pt>
    <dgm:pt modelId="{45D06EFF-FDBD-DD46-95E0-E9DE6C8E37B4}" type="pres">
      <dgm:prSet presAssocID="{43E4AE0F-566C-A84F-B3D8-FF236832A3C6}" presName="sibTrans" presStyleCnt="0"/>
      <dgm:spPr/>
    </dgm:pt>
    <dgm:pt modelId="{EB7609C3-D9E6-2747-A526-3875303BB82F}" type="pres">
      <dgm:prSet presAssocID="{E735F86B-1843-AA45-8323-C29309875949}" presName="composite" presStyleCnt="0"/>
      <dgm:spPr/>
    </dgm:pt>
    <dgm:pt modelId="{A201E463-A947-CE42-8CC6-7F4AC2279040}" type="pres">
      <dgm:prSet presAssocID="{E735F86B-1843-AA45-8323-C29309875949}" presName="rect2" presStyleLbl="revTx" presStyleIdx="11" presStyleCnt="12">
        <dgm:presLayoutVars>
          <dgm:bulletEnabled val="1"/>
        </dgm:presLayoutVars>
      </dgm:prSet>
      <dgm:spPr/>
      <dgm:t>
        <a:bodyPr/>
        <a:lstStyle/>
        <a:p>
          <a:endParaRPr lang="en-US"/>
        </a:p>
      </dgm:t>
    </dgm:pt>
    <dgm:pt modelId="{316212EB-A7BD-664D-9FF0-0A4D558506D6}" type="pres">
      <dgm:prSet presAssocID="{E735F86B-1843-AA45-8323-C29309875949}" presName="rect1" presStyleLbl="alignImgPlace1" presStyleIdx="11" presStyleCnt="12"/>
      <dgm:spPr>
        <a:blipFill>
          <a:blip xmlns:r="http://schemas.openxmlformats.org/officeDocument/2006/relationships" r:embed="rId12">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l="-6000" r="-6000"/>
          </a:stretch>
        </a:blipFill>
      </dgm:spPr>
      <dgm:t>
        <a:bodyPr/>
        <a:lstStyle/>
        <a:p>
          <a:endParaRPr lang="en-US"/>
        </a:p>
      </dgm:t>
    </dgm:pt>
  </dgm:ptLst>
  <dgm:cxnLst>
    <dgm:cxn modelId="{C1689380-F8FF-864B-8844-3B6EB687CAE4}" srcId="{2F2FFF3E-DA70-BD42-8540-ACB480097C0E}" destId="{A0DEB685-BE89-2B4C-BC45-13072FCD0C36}" srcOrd="1" destOrd="0" parTransId="{873663C5-7313-CC45-98E0-5BF004D1CC23}" sibTransId="{DF1C1620-0243-434A-8121-1E259B5B1CC4}"/>
    <dgm:cxn modelId="{6F5903B5-A724-174F-B952-2282D3C14498}" srcId="{2F2FFF3E-DA70-BD42-8540-ACB480097C0E}" destId="{D5AF93D3-A350-8B4F-8618-CD4FB9C4785C}" srcOrd="10" destOrd="0" parTransId="{8C8A5A33-48B5-9744-AB87-8FFBE7F23570}" sibTransId="{43E4AE0F-566C-A84F-B3D8-FF236832A3C6}"/>
    <dgm:cxn modelId="{9DDBAD28-70CB-654B-8382-6FA503935DC4}" srcId="{2F2FFF3E-DA70-BD42-8540-ACB480097C0E}" destId="{962F63C3-AD18-2242-842E-72F14903E635}" srcOrd="3" destOrd="0" parTransId="{11815821-E657-D54B-ACC6-9084EA7E8215}" sibTransId="{B8DFC067-84A9-334E-929C-7900B1ACAF27}"/>
    <dgm:cxn modelId="{3BFFD818-E06B-6B41-8E85-9DEA07B95A1B}" srcId="{2F2FFF3E-DA70-BD42-8540-ACB480097C0E}" destId="{50279654-98E0-8D4D-8DD7-98EAE533BD03}" srcOrd="5" destOrd="0" parTransId="{174555CE-CBC8-2A40-B1B3-547FCCB4DF8E}" sibTransId="{4FA7CE75-F372-4B4E-A0DB-33041565CC8D}"/>
    <dgm:cxn modelId="{B612AE12-9F3E-FC4E-9739-F7FD19C63BCB}" type="presOf" srcId="{C41A5AE2-133D-9549-B79E-961BD0C6EDE6}" destId="{CC273C41-71C0-D64B-9FA6-B5317B17A180}" srcOrd="0" destOrd="0" presId="urn:microsoft.com/office/officeart/2008/layout/PictureGrid"/>
    <dgm:cxn modelId="{A2F39B57-E861-7042-B06C-A4C1CD502760}" type="presOf" srcId="{962F63C3-AD18-2242-842E-72F14903E635}" destId="{3F815B2C-CB2D-B147-B54F-DE5B6E4DE6E2}" srcOrd="0" destOrd="0" presId="urn:microsoft.com/office/officeart/2008/layout/PictureGrid"/>
    <dgm:cxn modelId="{30A55A52-84EB-794C-906E-834DFFFB3AA5}" type="presOf" srcId="{A0DEB685-BE89-2B4C-BC45-13072FCD0C36}" destId="{D8E2B045-281F-EE4C-A5CA-CC7218BAEF79}" srcOrd="0" destOrd="0" presId="urn:microsoft.com/office/officeart/2008/layout/PictureGrid"/>
    <dgm:cxn modelId="{665C63F1-1D08-B24B-B464-E2FAA0BCE7AF}" type="presOf" srcId="{E735F86B-1843-AA45-8323-C29309875949}" destId="{A201E463-A947-CE42-8CC6-7F4AC2279040}" srcOrd="0" destOrd="0" presId="urn:microsoft.com/office/officeart/2008/layout/PictureGrid"/>
    <dgm:cxn modelId="{20C48200-C0C1-2646-B38C-26155C0915EB}" type="presOf" srcId="{50279654-98E0-8D4D-8DD7-98EAE533BD03}" destId="{1AB55214-60BC-4C4C-93CC-E7B0AF5E756B}" srcOrd="0" destOrd="0" presId="urn:microsoft.com/office/officeart/2008/layout/PictureGrid"/>
    <dgm:cxn modelId="{EE7671F2-A240-EA49-A984-FD468F93CC66}" srcId="{2F2FFF3E-DA70-BD42-8540-ACB480097C0E}" destId="{2DC6F81B-19D5-FC4C-96AE-F36525E0DC95}" srcOrd="6" destOrd="0" parTransId="{0808278C-BAE2-A849-B41D-CE8313AA0C04}" sibTransId="{B94D5341-47D6-5847-A245-B340D5F9A889}"/>
    <dgm:cxn modelId="{56677135-8476-AE4F-BF0C-640097259F57}" type="presOf" srcId="{2DC6F81B-19D5-FC4C-96AE-F36525E0DC95}" destId="{7817564B-BE40-5943-B3FD-F3CD93ED535A}" srcOrd="0" destOrd="0" presId="urn:microsoft.com/office/officeart/2008/layout/PictureGrid"/>
    <dgm:cxn modelId="{ECD1ADCE-9095-E442-928E-11E4AFDB714A}" srcId="{2F2FFF3E-DA70-BD42-8540-ACB480097C0E}" destId="{E735F86B-1843-AA45-8323-C29309875949}" srcOrd="11" destOrd="0" parTransId="{2524ED1C-EE74-3049-B99F-D32CD350DD0C}" sibTransId="{DC5C3B27-97F6-AB4D-A1D3-C5686F595306}"/>
    <dgm:cxn modelId="{3A13C301-E13D-8145-8694-5B40CD3062B3}" srcId="{2F2FFF3E-DA70-BD42-8540-ACB480097C0E}" destId="{C41A5AE2-133D-9549-B79E-961BD0C6EDE6}" srcOrd="2" destOrd="0" parTransId="{87A782D9-29DE-7443-9A58-0E34CEFEDADC}" sibTransId="{5A1B79C1-AFF6-944D-997A-585F17E3DD0A}"/>
    <dgm:cxn modelId="{1F83E0C3-8C04-D04E-B3E2-76F7CB307D03}" type="presOf" srcId="{03A75C89-C8BA-F547-8253-28C10DF4B2D4}" destId="{AF120C24-8B69-A541-8C6F-ACE7EFA4F04F}" srcOrd="0" destOrd="0" presId="urn:microsoft.com/office/officeart/2008/layout/PictureGrid"/>
    <dgm:cxn modelId="{B466686B-C116-AE4B-B6A3-E8F1A40FDD35}" srcId="{2F2FFF3E-DA70-BD42-8540-ACB480097C0E}" destId="{276A668E-68E0-9447-B6D7-0F9FFE861F66}" srcOrd="7" destOrd="0" parTransId="{A5F1083E-0F9A-FE44-8CE2-F91487966BEC}" sibTransId="{0B50C044-3720-1845-B4D8-7A93516B8790}"/>
    <dgm:cxn modelId="{AD759940-5279-6846-8D0B-945ADBD51FC5}" srcId="{2F2FFF3E-DA70-BD42-8540-ACB480097C0E}" destId="{30C24CA5-82A3-6447-967D-E68A3A6FE55F}" srcOrd="8" destOrd="0" parTransId="{4FF3BA3A-C7D1-954A-AB9A-8914947BB34D}" sibTransId="{EECCD830-07EF-4143-A641-DB5C31F0E84D}"/>
    <dgm:cxn modelId="{870303A8-3885-D44E-A71B-9C64C593DAE5}" type="presOf" srcId="{10CF5F7A-869A-3545-A6D5-990430F45D09}" destId="{6A635003-41AA-B948-A43B-7CDC0CC6F557}" srcOrd="0" destOrd="0" presId="urn:microsoft.com/office/officeart/2008/layout/PictureGrid"/>
    <dgm:cxn modelId="{0CF9A478-18FD-8343-A561-2541A66F17AF}" type="presOf" srcId="{D5AF93D3-A350-8B4F-8618-CD4FB9C4785C}" destId="{A713015E-3024-5448-A18B-9F4D7DE42EA6}" srcOrd="0" destOrd="0" presId="urn:microsoft.com/office/officeart/2008/layout/PictureGrid"/>
    <dgm:cxn modelId="{FA507076-8EC0-5C4E-87E3-32C33A9DA7B7}" type="presOf" srcId="{276A668E-68E0-9447-B6D7-0F9FFE861F66}" destId="{1CF4E4D7-F588-D246-A5F6-63AA0F74BA7C}" srcOrd="0" destOrd="0" presId="urn:microsoft.com/office/officeart/2008/layout/PictureGrid"/>
    <dgm:cxn modelId="{572504AA-3DB4-CE49-904F-4E4ACA7D43B8}" srcId="{2F2FFF3E-DA70-BD42-8540-ACB480097C0E}" destId="{C194F971-9F85-E048-A9A1-F87FCEC1D966}" srcOrd="9" destOrd="0" parTransId="{C17FE2A8-6019-3842-AFF2-0271C882EA2A}" sibTransId="{E1D943AC-E33F-9F43-B4E1-0724C7E3C18D}"/>
    <dgm:cxn modelId="{3A363B0B-EF36-594A-BEC8-2E77B951F7B2}" type="presOf" srcId="{30C24CA5-82A3-6447-967D-E68A3A6FE55F}" destId="{D14FFDB5-0E66-0B4A-AFE8-9719F786602C}" srcOrd="0" destOrd="0" presId="urn:microsoft.com/office/officeart/2008/layout/PictureGrid"/>
    <dgm:cxn modelId="{48E144AB-6692-E740-A120-5988765794C3}" type="presOf" srcId="{2F2FFF3E-DA70-BD42-8540-ACB480097C0E}" destId="{26E3C94C-1A2D-694C-BF6D-5C906A3C3E4E}" srcOrd="0" destOrd="0" presId="urn:microsoft.com/office/officeart/2008/layout/PictureGrid"/>
    <dgm:cxn modelId="{0ECFBC65-53EB-004A-9821-660C2C6D95BE}" type="presOf" srcId="{C194F971-9F85-E048-A9A1-F87FCEC1D966}" destId="{112FA8CF-09AD-4B44-AC3A-0FB4E0326F15}" srcOrd="0" destOrd="0" presId="urn:microsoft.com/office/officeart/2008/layout/PictureGrid"/>
    <dgm:cxn modelId="{49FC97A0-56AB-0F4C-9950-F3430CC32AC4}" srcId="{2F2FFF3E-DA70-BD42-8540-ACB480097C0E}" destId="{03A75C89-C8BA-F547-8253-28C10DF4B2D4}" srcOrd="0" destOrd="0" parTransId="{D7512B4D-9017-BD4F-B048-ECC99DD51709}" sibTransId="{D3FEE3DA-07AC-4049-8EC3-25CA6A8E0E56}"/>
    <dgm:cxn modelId="{DA8DA7F6-D9FF-1744-A417-31E343D03485}" srcId="{2F2FFF3E-DA70-BD42-8540-ACB480097C0E}" destId="{10CF5F7A-869A-3545-A6D5-990430F45D09}" srcOrd="4" destOrd="0" parTransId="{1F2C3EDE-02E1-7B42-8D81-D1B8F6C4DE37}" sibTransId="{8F5BB9D7-51DE-6640-8978-A66A16F8E7A7}"/>
    <dgm:cxn modelId="{ACBB60AD-83B1-5B47-8D21-44A9A4D48E86}" type="presParOf" srcId="{26E3C94C-1A2D-694C-BF6D-5C906A3C3E4E}" destId="{5B2D9215-040C-6046-A591-484797E074F8}" srcOrd="0" destOrd="0" presId="urn:microsoft.com/office/officeart/2008/layout/PictureGrid"/>
    <dgm:cxn modelId="{6ED0ABE5-2880-B643-B797-7AACFC9563F9}" type="presParOf" srcId="{5B2D9215-040C-6046-A591-484797E074F8}" destId="{AF120C24-8B69-A541-8C6F-ACE7EFA4F04F}" srcOrd="0" destOrd="0" presId="urn:microsoft.com/office/officeart/2008/layout/PictureGrid"/>
    <dgm:cxn modelId="{888E7CF0-9C34-1E49-BEA0-7261FFDB8591}" type="presParOf" srcId="{5B2D9215-040C-6046-A591-484797E074F8}" destId="{19989B91-6E46-CB4C-9357-BE96D39F6E09}" srcOrd="1" destOrd="0" presId="urn:microsoft.com/office/officeart/2008/layout/PictureGrid"/>
    <dgm:cxn modelId="{EC8F3464-4A43-6445-BA56-309A6FE6AF0B}" type="presParOf" srcId="{26E3C94C-1A2D-694C-BF6D-5C906A3C3E4E}" destId="{C70294F0-80A5-F342-977D-04A63C21D48F}" srcOrd="1" destOrd="0" presId="urn:microsoft.com/office/officeart/2008/layout/PictureGrid"/>
    <dgm:cxn modelId="{5ED64A29-309D-E643-B54A-C8B860D6309A}" type="presParOf" srcId="{26E3C94C-1A2D-694C-BF6D-5C906A3C3E4E}" destId="{C1D27688-D6CC-F847-ACB2-CC0D1812EF59}" srcOrd="2" destOrd="0" presId="urn:microsoft.com/office/officeart/2008/layout/PictureGrid"/>
    <dgm:cxn modelId="{5FA32AF6-8CE7-EF40-8D54-D9ACBBA0D9AA}" type="presParOf" srcId="{C1D27688-D6CC-F847-ACB2-CC0D1812EF59}" destId="{D8E2B045-281F-EE4C-A5CA-CC7218BAEF79}" srcOrd="0" destOrd="0" presId="urn:microsoft.com/office/officeart/2008/layout/PictureGrid"/>
    <dgm:cxn modelId="{33345C0F-FEF7-7349-BC1E-AFE417C05A5B}" type="presParOf" srcId="{C1D27688-D6CC-F847-ACB2-CC0D1812EF59}" destId="{2870FD13-FBE2-C749-AC6B-56EAC2C5917A}" srcOrd="1" destOrd="0" presId="urn:microsoft.com/office/officeart/2008/layout/PictureGrid"/>
    <dgm:cxn modelId="{0FE6ACEC-4E68-2D4D-A74B-E96E6943BF9C}" type="presParOf" srcId="{26E3C94C-1A2D-694C-BF6D-5C906A3C3E4E}" destId="{E7325DEA-8875-874F-B3B3-3223B67D231E}" srcOrd="3" destOrd="0" presId="urn:microsoft.com/office/officeart/2008/layout/PictureGrid"/>
    <dgm:cxn modelId="{BA4D985C-2E43-8A48-8D6D-35F9D01E1FC0}" type="presParOf" srcId="{26E3C94C-1A2D-694C-BF6D-5C906A3C3E4E}" destId="{1EC2D3C2-E63A-0E4B-BB8D-9C1E479D0147}" srcOrd="4" destOrd="0" presId="urn:microsoft.com/office/officeart/2008/layout/PictureGrid"/>
    <dgm:cxn modelId="{B8151E5B-F66F-4448-817A-462F994DB3DC}" type="presParOf" srcId="{1EC2D3C2-E63A-0E4B-BB8D-9C1E479D0147}" destId="{CC273C41-71C0-D64B-9FA6-B5317B17A180}" srcOrd="0" destOrd="0" presId="urn:microsoft.com/office/officeart/2008/layout/PictureGrid"/>
    <dgm:cxn modelId="{AFC61715-D77B-0348-AA8C-B0E4F35B0DB8}" type="presParOf" srcId="{1EC2D3C2-E63A-0E4B-BB8D-9C1E479D0147}" destId="{833507AE-1DBD-6E4D-B39A-F7FECD052AE8}" srcOrd="1" destOrd="0" presId="urn:microsoft.com/office/officeart/2008/layout/PictureGrid"/>
    <dgm:cxn modelId="{123E3F72-7931-BC48-A504-531929265ADB}" type="presParOf" srcId="{26E3C94C-1A2D-694C-BF6D-5C906A3C3E4E}" destId="{1116B12C-B6E6-FA40-8CDC-8924787CFDB1}" srcOrd="5" destOrd="0" presId="urn:microsoft.com/office/officeart/2008/layout/PictureGrid"/>
    <dgm:cxn modelId="{F5890830-B9F1-994D-8F97-A37F9E507DC0}" type="presParOf" srcId="{26E3C94C-1A2D-694C-BF6D-5C906A3C3E4E}" destId="{F134D457-8ACE-5D4E-9343-60F376DE0CED}" srcOrd="6" destOrd="0" presId="urn:microsoft.com/office/officeart/2008/layout/PictureGrid"/>
    <dgm:cxn modelId="{E8DD5662-B57B-4D47-B84A-F2DB49EF040F}" type="presParOf" srcId="{F134D457-8ACE-5D4E-9343-60F376DE0CED}" destId="{3F815B2C-CB2D-B147-B54F-DE5B6E4DE6E2}" srcOrd="0" destOrd="0" presId="urn:microsoft.com/office/officeart/2008/layout/PictureGrid"/>
    <dgm:cxn modelId="{39D2AD29-96E9-7A4B-967A-226BDADAF175}" type="presParOf" srcId="{F134D457-8ACE-5D4E-9343-60F376DE0CED}" destId="{D244AFAA-E85E-1E43-A3CA-98CBBE775BE5}" srcOrd="1" destOrd="0" presId="urn:microsoft.com/office/officeart/2008/layout/PictureGrid"/>
    <dgm:cxn modelId="{7F9EF8D0-2DE2-FE4A-9268-F1E9014815CD}" type="presParOf" srcId="{26E3C94C-1A2D-694C-BF6D-5C906A3C3E4E}" destId="{5C1E49A8-9E45-3B49-A8C8-148276F6C16E}" srcOrd="7" destOrd="0" presId="urn:microsoft.com/office/officeart/2008/layout/PictureGrid"/>
    <dgm:cxn modelId="{95F8EC87-82B8-9944-B48D-486108A30473}" type="presParOf" srcId="{26E3C94C-1A2D-694C-BF6D-5C906A3C3E4E}" destId="{0A95F405-12BD-E049-85B7-F96AEB882186}" srcOrd="8" destOrd="0" presId="urn:microsoft.com/office/officeart/2008/layout/PictureGrid"/>
    <dgm:cxn modelId="{B8126FEB-412C-1043-981C-0AFDB10A4630}" type="presParOf" srcId="{0A95F405-12BD-E049-85B7-F96AEB882186}" destId="{6A635003-41AA-B948-A43B-7CDC0CC6F557}" srcOrd="0" destOrd="0" presId="urn:microsoft.com/office/officeart/2008/layout/PictureGrid"/>
    <dgm:cxn modelId="{6530892B-C087-3749-A21C-AD5F99E0C9B5}" type="presParOf" srcId="{0A95F405-12BD-E049-85B7-F96AEB882186}" destId="{E636F01A-4A24-0246-A867-EFDBC9E83E02}" srcOrd="1" destOrd="0" presId="urn:microsoft.com/office/officeart/2008/layout/PictureGrid"/>
    <dgm:cxn modelId="{42E1C680-540A-6740-80B2-1C18BB11EC33}" type="presParOf" srcId="{26E3C94C-1A2D-694C-BF6D-5C906A3C3E4E}" destId="{39A0334A-2B78-B143-9006-154B8FF83D03}" srcOrd="9" destOrd="0" presId="urn:microsoft.com/office/officeart/2008/layout/PictureGrid"/>
    <dgm:cxn modelId="{152624C5-CE63-F248-A28D-42B762734E48}" type="presParOf" srcId="{26E3C94C-1A2D-694C-BF6D-5C906A3C3E4E}" destId="{1D0FDB66-5ECD-5349-A15C-558D26EA52DB}" srcOrd="10" destOrd="0" presId="urn:microsoft.com/office/officeart/2008/layout/PictureGrid"/>
    <dgm:cxn modelId="{720976D6-BA7B-1540-A78B-08674881C2A7}" type="presParOf" srcId="{1D0FDB66-5ECD-5349-A15C-558D26EA52DB}" destId="{1AB55214-60BC-4C4C-93CC-E7B0AF5E756B}" srcOrd="0" destOrd="0" presId="urn:microsoft.com/office/officeart/2008/layout/PictureGrid"/>
    <dgm:cxn modelId="{2900C416-A2CC-034F-8E40-BCC1CF8F704A}" type="presParOf" srcId="{1D0FDB66-5ECD-5349-A15C-558D26EA52DB}" destId="{60D929F8-AEEE-F648-93D2-7B883566B000}" srcOrd="1" destOrd="0" presId="urn:microsoft.com/office/officeart/2008/layout/PictureGrid"/>
    <dgm:cxn modelId="{45F2D0BA-B4BC-E24B-BD30-B58A0C27064F}" type="presParOf" srcId="{26E3C94C-1A2D-694C-BF6D-5C906A3C3E4E}" destId="{413308EA-B011-0C41-9E01-515C74396B93}" srcOrd="11" destOrd="0" presId="urn:microsoft.com/office/officeart/2008/layout/PictureGrid"/>
    <dgm:cxn modelId="{F28E009B-3D39-5049-9C04-05D64CFD2E67}" type="presParOf" srcId="{26E3C94C-1A2D-694C-BF6D-5C906A3C3E4E}" destId="{10C3FBCC-BC49-F146-8963-92FBA220D771}" srcOrd="12" destOrd="0" presId="urn:microsoft.com/office/officeart/2008/layout/PictureGrid"/>
    <dgm:cxn modelId="{4D32E5A7-0E19-A347-97C8-7BD0095B3CAF}" type="presParOf" srcId="{10C3FBCC-BC49-F146-8963-92FBA220D771}" destId="{7817564B-BE40-5943-B3FD-F3CD93ED535A}" srcOrd="0" destOrd="0" presId="urn:microsoft.com/office/officeart/2008/layout/PictureGrid"/>
    <dgm:cxn modelId="{47A505C6-F065-0747-B2AB-9A81FE4FC1B2}" type="presParOf" srcId="{10C3FBCC-BC49-F146-8963-92FBA220D771}" destId="{EA5FAD1E-A38B-AB4E-B165-18B8981DE025}" srcOrd="1" destOrd="0" presId="urn:microsoft.com/office/officeart/2008/layout/PictureGrid"/>
    <dgm:cxn modelId="{7421E1C2-FE30-3F48-A211-8A3FA9CFC173}" type="presParOf" srcId="{26E3C94C-1A2D-694C-BF6D-5C906A3C3E4E}" destId="{0C209B7E-A6D7-6447-AEEC-94AF97F6F783}" srcOrd="13" destOrd="0" presId="urn:microsoft.com/office/officeart/2008/layout/PictureGrid"/>
    <dgm:cxn modelId="{D29017CE-058D-B948-A211-8503B06E7A58}" type="presParOf" srcId="{26E3C94C-1A2D-694C-BF6D-5C906A3C3E4E}" destId="{FB70991F-2C99-7C45-80C1-95817EFC86A5}" srcOrd="14" destOrd="0" presId="urn:microsoft.com/office/officeart/2008/layout/PictureGrid"/>
    <dgm:cxn modelId="{121246AD-D907-774E-933B-DB6B43A07E6D}" type="presParOf" srcId="{FB70991F-2C99-7C45-80C1-95817EFC86A5}" destId="{1CF4E4D7-F588-D246-A5F6-63AA0F74BA7C}" srcOrd="0" destOrd="0" presId="urn:microsoft.com/office/officeart/2008/layout/PictureGrid"/>
    <dgm:cxn modelId="{B99F33EC-95A2-6F47-9461-B6926D012F4D}" type="presParOf" srcId="{FB70991F-2C99-7C45-80C1-95817EFC86A5}" destId="{E29A438F-132F-6C40-81AC-30C1EBB58FA9}" srcOrd="1" destOrd="0" presId="urn:microsoft.com/office/officeart/2008/layout/PictureGrid"/>
    <dgm:cxn modelId="{F915B567-BAF7-B74B-8405-75ABD31A2040}" type="presParOf" srcId="{26E3C94C-1A2D-694C-BF6D-5C906A3C3E4E}" destId="{8EC09390-7321-B445-8F03-64A64BE9D07F}" srcOrd="15" destOrd="0" presId="urn:microsoft.com/office/officeart/2008/layout/PictureGrid"/>
    <dgm:cxn modelId="{F145E5FC-2357-7B4E-A04E-8DE3B6FDE3E9}" type="presParOf" srcId="{26E3C94C-1A2D-694C-BF6D-5C906A3C3E4E}" destId="{A1ACD5EC-9E31-1F44-8B52-9618AE7BCED1}" srcOrd="16" destOrd="0" presId="urn:microsoft.com/office/officeart/2008/layout/PictureGrid"/>
    <dgm:cxn modelId="{E8ED7EB4-F8EA-2D49-8D82-084D3DA0180C}" type="presParOf" srcId="{A1ACD5EC-9E31-1F44-8B52-9618AE7BCED1}" destId="{D14FFDB5-0E66-0B4A-AFE8-9719F786602C}" srcOrd="0" destOrd="0" presId="urn:microsoft.com/office/officeart/2008/layout/PictureGrid"/>
    <dgm:cxn modelId="{DF1EA0A8-1844-D84B-A219-2F091F2C42FF}" type="presParOf" srcId="{A1ACD5EC-9E31-1F44-8B52-9618AE7BCED1}" destId="{57A63F6E-D29E-5E4D-85AF-4A4F5F8FE8CB}" srcOrd="1" destOrd="0" presId="urn:microsoft.com/office/officeart/2008/layout/PictureGrid"/>
    <dgm:cxn modelId="{0D9B169A-9704-484A-A542-8308D3A906AE}" type="presParOf" srcId="{26E3C94C-1A2D-694C-BF6D-5C906A3C3E4E}" destId="{679EC6A5-8313-1141-8932-A260E123237C}" srcOrd="17" destOrd="0" presId="urn:microsoft.com/office/officeart/2008/layout/PictureGrid"/>
    <dgm:cxn modelId="{62B340B5-65A3-7440-8160-03DB62A19AA3}" type="presParOf" srcId="{26E3C94C-1A2D-694C-BF6D-5C906A3C3E4E}" destId="{D0B811F8-5486-984C-8439-AF10D7826074}" srcOrd="18" destOrd="0" presId="urn:microsoft.com/office/officeart/2008/layout/PictureGrid"/>
    <dgm:cxn modelId="{A092B4BF-D4BA-5445-97A9-886EDD09D19D}" type="presParOf" srcId="{D0B811F8-5486-984C-8439-AF10D7826074}" destId="{112FA8CF-09AD-4B44-AC3A-0FB4E0326F15}" srcOrd="0" destOrd="0" presId="urn:microsoft.com/office/officeart/2008/layout/PictureGrid"/>
    <dgm:cxn modelId="{7C56BC1B-FF19-4349-AF26-AB47F00AB3B9}" type="presParOf" srcId="{D0B811F8-5486-984C-8439-AF10D7826074}" destId="{8D7411C3-FDE8-9A4E-BBB0-27EC4C31D34A}" srcOrd="1" destOrd="0" presId="urn:microsoft.com/office/officeart/2008/layout/PictureGrid"/>
    <dgm:cxn modelId="{5A7AD1B3-95D5-A446-8D37-123783E93DDD}" type="presParOf" srcId="{26E3C94C-1A2D-694C-BF6D-5C906A3C3E4E}" destId="{46CD4CFE-7911-404C-AA59-C965AA4DB917}" srcOrd="19" destOrd="0" presId="urn:microsoft.com/office/officeart/2008/layout/PictureGrid"/>
    <dgm:cxn modelId="{065EA031-ABCD-CF40-87A1-94765E8BDBDD}" type="presParOf" srcId="{26E3C94C-1A2D-694C-BF6D-5C906A3C3E4E}" destId="{915033CC-F05F-9844-BACC-E991B605BF59}" srcOrd="20" destOrd="0" presId="urn:microsoft.com/office/officeart/2008/layout/PictureGrid"/>
    <dgm:cxn modelId="{77763981-83CD-A44F-A1C6-99A4D1E69C70}" type="presParOf" srcId="{915033CC-F05F-9844-BACC-E991B605BF59}" destId="{A713015E-3024-5448-A18B-9F4D7DE42EA6}" srcOrd="0" destOrd="0" presId="urn:microsoft.com/office/officeart/2008/layout/PictureGrid"/>
    <dgm:cxn modelId="{8B2F0AAE-1EA6-FA4C-95F8-6ECFEA889186}" type="presParOf" srcId="{915033CC-F05F-9844-BACC-E991B605BF59}" destId="{107B19BC-D52E-824E-A599-DC37E2998FF6}" srcOrd="1" destOrd="0" presId="urn:microsoft.com/office/officeart/2008/layout/PictureGrid"/>
    <dgm:cxn modelId="{318705D6-A108-6D45-9F25-6A40DFC5FCA6}" type="presParOf" srcId="{26E3C94C-1A2D-694C-BF6D-5C906A3C3E4E}" destId="{45D06EFF-FDBD-DD46-95E0-E9DE6C8E37B4}" srcOrd="21" destOrd="0" presId="urn:microsoft.com/office/officeart/2008/layout/PictureGrid"/>
    <dgm:cxn modelId="{F48B0FC1-E6ED-9146-8741-0886839FFDCC}" type="presParOf" srcId="{26E3C94C-1A2D-694C-BF6D-5C906A3C3E4E}" destId="{EB7609C3-D9E6-2747-A526-3875303BB82F}" srcOrd="22" destOrd="0" presId="urn:microsoft.com/office/officeart/2008/layout/PictureGrid"/>
    <dgm:cxn modelId="{B457A062-ABBE-A748-8F61-6E78B8DB86FF}" type="presParOf" srcId="{EB7609C3-D9E6-2747-A526-3875303BB82F}" destId="{A201E463-A947-CE42-8CC6-7F4AC2279040}" srcOrd="0" destOrd="0" presId="urn:microsoft.com/office/officeart/2008/layout/PictureGrid"/>
    <dgm:cxn modelId="{3ADDE3B2-6853-944D-9A4E-5D15F491A6B3}" type="presParOf" srcId="{EB7609C3-D9E6-2747-A526-3875303BB82F}" destId="{316212EB-A7BD-664D-9FF0-0A4D558506D6}" srcOrd="1" destOrd="0" presId="urn:microsoft.com/office/officeart/2008/layout/PictureGrid"/>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178B5A-ADE4-C64D-95D8-F37D5755CBB3}">
      <dsp:nvSpPr>
        <dsp:cNvPr id="0" name=""/>
        <dsp:cNvSpPr/>
      </dsp:nvSpPr>
      <dsp:spPr>
        <a:xfrm rot="5400000">
          <a:off x="241025" y="1537872"/>
          <a:ext cx="901536" cy="1026367"/>
        </a:xfrm>
        <a:prstGeom prst="bentUpArrow">
          <a:avLst>
            <a:gd name="adj1" fmla="val 32840"/>
            <a:gd name="adj2" fmla="val 25000"/>
            <a:gd name="adj3" fmla="val 35780"/>
          </a:avLst>
        </a:prstGeom>
        <a:solidFill>
          <a:schemeClr val="accent6">
            <a:lumMod val="40000"/>
            <a:lumOff val="60000"/>
          </a:schemeClr>
        </a:solidFill>
        <a:ln w="38100" cap="flat" cmpd="sng" algn="ctr">
          <a:solidFill>
            <a:schemeClr val="accent4">
              <a:lumMod val="5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E77AABD-63EF-8A44-9F39-0D78ADC26B57}">
      <dsp:nvSpPr>
        <dsp:cNvPr id="0" name=""/>
        <dsp:cNvSpPr/>
      </dsp:nvSpPr>
      <dsp:spPr>
        <a:xfrm>
          <a:off x="2172" y="538500"/>
          <a:ext cx="1517656" cy="1062310"/>
        </a:xfrm>
        <a:prstGeom prst="roundRect">
          <a:avLst>
            <a:gd name="adj" fmla="val 16670"/>
          </a:avLst>
        </a:prstGeom>
        <a:solidFill>
          <a:schemeClr val="accent2">
            <a:lumMod val="7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Send Request describing what you want</a:t>
          </a:r>
          <a:endParaRPr lang="en-US" sz="1500" kern="1200" dirty="0"/>
        </a:p>
      </dsp:txBody>
      <dsp:txXfrm>
        <a:off x="2172" y="538500"/>
        <a:ext cx="1517656" cy="1062310"/>
      </dsp:txXfrm>
    </dsp:sp>
    <dsp:sp modelId="{2D357D97-B911-CF4C-BE84-0F3E9F632D11}">
      <dsp:nvSpPr>
        <dsp:cNvPr id="0" name=""/>
        <dsp:cNvSpPr/>
      </dsp:nvSpPr>
      <dsp:spPr>
        <a:xfrm>
          <a:off x="1519829" y="639816"/>
          <a:ext cx="1103799" cy="858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rtl="0">
            <a:lnSpc>
              <a:spcPct val="90000"/>
            </a:lnSpc>
            <a:spcBef>
              <a:spcPct val="0"/>
            </a:spcBef>
            <a:spcAft>
              <a:spcPct val="15000"/>
            </a:spcAft>
            <a:buChar char="••"/>
          </a:pPr>
          <a:endParaRPr lang="en-US" sz="1200" kern="1200" dirty="0"/>
        </a:p>
      </dsp:txBody>
      <dsp:txXfrm>
        <a:off x="1519829" y="639816"/>
        <a:ext cx="1103799" cy="858606"/>
      </dsp:txXfrm>
    </dsp:sp>
    <dsp:sp modelId="{F9898361-1FC1-864C-AFF4-7B4526B9CAD7}">
      <dsp:nvSpPr>
        <dsp:cNvPr id="0" name=""/>
        <dsp:cNvSpPr/>
      </dsp:nvSpPr>
      <dsp:spPr>
        <a:xfrm rot="5400000">
          <a:off x="1499323" y="2731197"/>
          <a:ext cx="901536" cy="1026367"/>
        </a:xfrm>
        <a:prstGeom prst="bentUpArrow">
          <a:avLst>
            <a:gd name="adj1" fmla="val 32840"/>
            <a:gd name="adj2" fmla="val 25000"/>
            <a:gd name="adj3" fmla="val 35780"/>
          </a:avLst>
        </a:prstGeom>
        <a:solidFill>
          <a:schemeClr val="accent1">
            <a:lumMod val="40000"/>
            <a:lumOff val="60000"/>
          </a:schemeClr>
        </a:solidFill>
        <a:ln w="38100" cap="flat" cmpd="sng" algn="ctr">
          <a:solidFill>
            <a:schemeClr val="accent4">
              <a:lumMod val="5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9782364-8746-8142-BA83-D7D7FFAFA290}">
      <dsp:nvSpPr>
        <dsp:cNvPr id="0" name=""/>
        <dsp:cNvSpPr/>
      </dsp:nvSpPr>
      <dsp:spPr>
        <a:xfrm>
          <a:off x="1260471" y="1731826"/>
          <a:ext cx="1517656" cy="1062310"/>
        </a:xfrm>
        <a:prstGeom prst="roundRect">
          <a:avLst>
            <a:gd name="adj" fmla="val 16670"/>
          </a:avLst>
        </a:prstGeom>
        <a:solidFill>
          <a:schemeClr val="accent3">
            <a:lumMod val="50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Receive Email</a:t>
          </a:r>
        </a:p>
        <a:p>
          <a:pPr lvl="0" algn="ctr" defTabSz="666750" rtl="0">
            <a:lnSpc>
              <a:spcPct val="90000"/>
            </a:lnSpc>
            <a:spcBef>
              <a:spcPct val="0"/>
            </a:spcBef>
            <a:spcAft>
              <a:spcPct val="35000"/>
            </a:spcAft>
          </a:pPr>
          <a:r>
            <a:rPr lang="en-US" sz="1500" kern="1200" dirty="0" smtClean="0"/>
            <a:t>“Request is Ready”</a:t>
          </a:r>
          <a:endParaRPr lang="en-US" sz="1500" kern="1200" dirty="0"/>
        </a:p>
      </dsp:txBody>
      <dsp:txXfrm>
        <a:off x="1260471" y="1731826"/>
        <a:ext cx="1517656" cy="1062310"/>
      </dsp:txXfrm>
    </dsp:sp>
    <dsp:sp modelId="{9CFE9A9D-A70D-444D-B5A3-6AF51E615609}">
      <dsp:nvSpPr>
        <dsp:cNvPr id="0" name=""/>
        <dsp:cNvSpPr/>
      </dsp:nvSpPr>
      <dsp:spPr>
        <a:xfrm>
          <a:off x="2778128" y="1833141"/>
          <a:ext cx="1103799" cy="858606"/>
        </a:xfrm>
        <a:prstGeom prst="rect">
          <a:avLst/>
        </a:prstGeom>
        <a:noFill/>
        <a:ln>
          <a:noFill/>
        </a:ln>
        <a:effectLst/>
      </dsp:spPr>
      <dsp:style>
        <a:lnRef idx="0">
          <a:scrgbClr r="0" g="0" b="0"/>
        </a:lnRef>
        <a:fillRef idx="0">
          <a:scrgbClr r="0" g="0" b="0"/>
        </a:fillRef>
        <a:effectRef idx="0">
          <a:scrgbClr r="0" g="0" b="0"/>
        </a:effectRef>
        <a:fontRef idx="minor"/>
      </dsp:style>
    </dsp:sp>
    <dsp:sp modelId="{4796FE14-FA76-974F-A0EA-5CBE4B4C50B6}">
      <dsp:nvSpPr>
        <dsp:cNvPr id="0" name=""/>
        <dsp:cNvSpPr/>
      </dsp:nvSpPr>
      <dsp:spPr>
        <a:xfrm>
          <a:off x="2518770" y="2925151"/>
          <a:ext cx="1517656" cy="1062310"/>
        </a:xfrm>
        <a:prstGeom prst="roundRect">
          <a:avLst>
            <a:gd name="adj" fmla="val 16670"/>
          </a:avLst>
        </a:prstGeom>
        <a:solidFill>
          <a:schemeClr val="accent4">
            <a:lumMod val="50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Pick up DATA </a:t>
          </a:r>
          <a:endParaRPr lang="en-US" sz="1500" kern="1200" dirty="0"/>
        </a:p>
      </dsp:txBody>
      <dsp:txXfrm>
        <a:off x="2518770" y="2925151"/>
        <a:ext cx="1517656" cy="10623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120C24-8B69-A541-8C6F-ACE7EFA4F04F}">
      <dsp:nvSpPr>
        <dsp:cNvPr id="0" name=""/>
        <dsp:cNvSpPr/>
      </dsp:nvSpPr>
      <dsp:spPr>
        <a:xfrm>
          <a:off x="209378" y="59979"/>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err="1" smtClean="0"/>
            <a:t>Timeseries</a:t>
          </a:r>
          <a:r>
            <a:rPr lang="en-US" sz="1500" kern="1200" dirty="0" smtClean="0"/>
            <a:t> data</a:t>
          </a:r>
          <a:endParaRPr lang="en-US" sz="1500" kern="1200" dirty="0"/>
        </a:p>
      </dsp:txBody>
      <dsp:txXfrm>
        <a:off x="209378" y="59979"/>
        <a:ext cx="1793089" cy="268963"/>
      </dsp:txXfrm>
    </dsp:sp>
    <dsp:sp modelId="{19989B91-6E46-CB4C-9357-BE96D39F6E09}">
      <dsp:nvSpPr>
        <dsp:cNvPr id="0" name=""/>
        <dsp:cNvSpPr/>
      </dsp:nvSpPr>
      <dsp:spPr>
        <a:xfrm>
          <a:off x="209378" y="382251"/>
          <a:ext cx="1793089" cy="1793089"/>
        </a:xfrm>
        <a:prstGeom prst="rect">
          <a:avLst/>
        </a:prstGeom>
        <a:blipFill dpi="0" rotWithShape="1">
          <a:blip xmlns:r="http://schemas.openxmlformats.org/officeDocument/2006/relationships" r:embed="rId1"/>
          <a:srcRect/>
          <a:stretch>
            <a:fillRect l="-122566" t="-42721" r="-51109" b="-565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8E2B045-281F-EE4C-A5CA-CC7218BAEF79}">
      <dsp:nvSpPr>
        <dsp:cNvPr id="0" name=""/>
        <dsp:cNvSpPr/>
      </dsp:nvSpPr>
      <dsp:spPr>
        <a:xfrm>
          <a:off x="2192012" y="59979"/>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Metadata</a:t>
          </a:r>
          <a:endParaRPr lang="en-US" sz="1500" kern="1200" dirty="0"/>
        </a:p>
      </dsp:txBody>
      <dsp:txXfrm>
        <a:off x="2192012" y="59979"/>
        <a:ext cx="1793089" cy="268963"/>
      </dsp:txXfrm>
    </dsp:sp>
    <dsp:sp modelId="{2870FD13-FBE2-C749-AC6B-56EAC2C5917A}">
      <dsp:nvSpPr>
        <dsp:cNvPr id="0" name=""/>
        <dsp:cNvSpPr/>
      </dsp:nvSpPr>
      <dsp:spPr>
        <a:xfrm>
          <a:off x="2192012" y="382251"/>
          <a:ext cx="1793089" cy="1793089"/>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C273C41-71C0-D64B-9FA6-B5317B17A180}">
      <dsp:nvSpPr>
        <dsp:cNvPr id="0" name=""/>
        <dsp:cNvSpPr/>
      </dsp:nvSpPr>
      <dsp:spPr>
        <a:xfrm>
          <a:off x="4174646" y="59979"/>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Event metadata</a:t>
          </a:r>
          <a:endParaRPr lang="en-US" sz="1500" kern="1200" dirty="0"/>
        </a:p>
      </dsp:txBody>
      <dsp:txXfrm>
        <a:off x="4174646" y="59979"/>
        <a:ext cx="1793089" cy="268963"/>
      </dsp:txXfrm>
    </dsp:sp>
    <dsp:sp modelId="{833507AE-1DBD-6E4D-B39A-F7FECD052AE8}">
      <dsp:nvSpPr>
        <dsp:cNvPr id="0" name=""/>
        <dsp:cNvSpPr/>
      </dsp:nvSpPr>
      <dsp:spPr>
        <a:xfrm>
          <a:off x="4174646" y="382251"/>
          <a:ext cx="1793089" cy="1793089"/>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815B2C-CB2D-B147-B54F-DE5B6E4DE6E2}">
      <dsp:nvSpPr>
        <dsp:cNvPr id="0" name=""/>
        <dsp:cNvSpPr/>
      </dsp:nvSpPr>
      <dsp:spPr>
        <a:xfrm>
          <a:off x="6157280" y="59979"/>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Calculations</a:t>
          </a:r>
          <a:endParaRPr lang="en-US" sz="1500" kern="1200" dirty="0"/>
        </a:p>
      </dsp:txBody>
      <dsp:txXfrm>
        <a:off x="6157280" y="59979"/>
        <a:ext cx="1793089" cy="268963"/>
      </dsp:txXfrm>
    </dsp:sp>
    <dsp:sp modelId="{D244AFAA-E85E-1E43-A3CA-98CBBE775BE5}">
      <dsp:nvSpPr>
        <dsp:cNvPr id="0" name=""/>
        <dsp:cNvSpPr/>
      </dsp:nvSpPr>
      <dsp:spPr>
        <a:xfrm>
          <a:off x="6157280" y="382251"/>
          <a:ext cx="1793089" cy="1793089"/>
        </a:xfrm>
        <a:prstGeom prst="rect">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635003-41AA-B948-A43B-7CDC0CC6F557}">
      <dsp:nvSpPr>
        <dsp:cNvPr id="0" name=""/>
        <dsp:cNvSpPr/>
      </dsp:nvSpPr>
      <dsp:spPr>
        <a:xfrm>
          <a:off x="209378" y="2354650"/>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Earth Models</a:t>
          </a:r>
          <a:endParaRPr lang="en-US" sz="1500" kern="1200" dirty="0"/>
        </a:p>
      </dsp:txBody>
      <dsp:txXfrm>
        <a:off x="209378" y="2354650"/>
        <a:ext cx="1793089" cy="268963"/>
      </dsp:txXfrm>
    </dsp:sp>
    <dsp:sp modelId="{E636F01A-4A24-0246-A867-EFDBC9E83E02}">
      <dsp:nvSpPr>
        <dsp:cNvPr id="0" name=""/>
        <dsp:cNvSpPr/>
      </dsp:nvSpPr>
      <dsp:spPr>
        <a:xfrm>
          <a:off x="209378" y="2676923"/>
          <a:ext cx="1793089" cy="1793089"/>
        </a:xfrm>
        <a:prstGeom prst="rect">
          <a:avLst/>
        </a:prstGeom>
        <a:blipFill>
          <a:blip xmlns:r="http://schemas.openxmlformats.org/officeDocument/2006/relationships" r:embed="rId5">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AB55214-60BC-4C4C-93CC-E7B0AF5E756B}">
      <dsp:nvSpPr>
        <dsp:cNvPr id="0" name=""/>
        <dsp:cNvSpPr/>
      </dsp:nvSpPr>
      <dsp:spPr>
        <a:xfrm>
          <a:off x="2192012" y="2354650"/>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Ground Motion Vis</a:t>
          </a:r>
          <a:endParaRPr lang="en-US" sz="1500" kern="1200" dirty="0"/>
        </a:p>
      </dsp:txBody>
      <dsp:txXfrm>
        <a:off x="2192012" y="2354650"/>
        <a:ext cx="1793089" cy="268963"/>
      </dsp:txXfrm>
    </dsp:sp>
    <dsp:sp modelId="{60D929F8-AEEE-F648-93D2-7B883566B000}">
      <dsp:nvSpPr>
        <dsp:cNvPr id="0" name=""/>
        <dsp:cNvSpPr/>
      </dsp:nvSpPr>
      <dsp:spPr>
        <a:xfrm>
          <a:off x="2192012" y="2676923"/>
          <a:ext cx="1793089" cy="1793089"/>
        </a:xfrm>
        <a:prstGeom prst="rect">
          <a:avLst/>
        </a:prstGeom>
        <a:blipFill>
          <a:blip xmlns:r="http://schemas.openxmlformats.org/officeDocument/2006/relationships" r:embed="rId6">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17564B-BE40-5943-B3FD-F3CD93ED535A}">
      <dsp:nvSpPr>
        <dsp:cNvPr id="0" name=""/>
        <dsp:cNvSpPr/>
      </dsp:nvSpPr>
      <dsp:spPr>
        <a:xfrm>
          <a:off x="4174646" y="2354650"/>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Moment Tensors</a:t>
          </a:r>
          <a:endParaRPr lang="en-US" sz="1500" kern="1200" dirty="0"/>
        </a:p>
      </dsp:txBody>
      <dsp:txXfrm>
        <a:off x="4174646" y="2354650"/>
        <a:ext cx="1793089" cy="268963"/>
      </dsp:txXfrm>
    </dsp:sp>
    <dsp:sp modelId="{EA5FAD1E-A38B-AB4E-B165-18B8981DE025}">
      <dsp:nvSpPr>
        <dsp:cNvPr id="0" name=""/>
        <dsp:cNvSpPr/>
      </dsp:nvSpPr>
      <dsp:spPr>
        <a:xfrm>
          <a:off x="4174646" y="2676923"/>
          <a:ext cx="1793089" cy="1793089"/>
        </a:xfrm>
        <a:prstGeom prst="rect">
          <a:avLst/>
        </a:prstGeom>
        <a:blipFill>
          <a:blip xmlns:r="http://schemas.openxmlformats.org/officeDocument/2006/relationships" r:embed="rId7">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CF4E4D7-F588-D246-A5F6-63AA0F74BA7C}">
      <dsp:nvSpPr>
        <dsp:cNvPr id="0" name=""/>
        <dsp:cNvSpPr/>
      </dsp:nvSpPr>
      <dsp:spPr>
        <a:xfrm>
          <a:off x="6157280" y="2354650"/>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err="1" smtClean="0"/>
            <a:t>Backprojections</a:t>
          </a:r>
          <a:endParaRPr lang="en-US" sz="1500" kern="1200" dirty="0"/>
        </a:p>
      </dsp:txBody>
      <dsp:txXfrm>
        <a:off x="6157280" y="2354650"/>
        <a:ext cx="1793089" cy="268963"/>
      </dsp:txXfrm>
    </dsp:sp>
    <dsp:sp modelId="{E29A438F-132F-6C40-81AC-30C1EBB58FA9}">
      <dsp:nvSpPr>
        <dsp:cNvPr id="0" name=""/>
        <dsp:cNvSpPr/>
      </dsp:nvSpPr>
      <dsp:spPr>
        <a:xfrm>
          <a:off x="6157280" y="2676923"/>
          <a:ext cx="1793089" cy="1793089"/>
        </a:xfrm>
        <a:prstGeom prst="rect">
          <a:avLst/>
        </a:prstGeom>
        <a:blipFill>
          <a:blip xmlns:r="http://schemas.openxmlformats.org/officeDocument/2006/relationships" r:embed="rId8">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14FFDB5-0E66-0B4A-AFE8-9719F786602C}">
      <dsp:nvSpPr>
        <dsp:cNvPr id="0" name=""/>
        <dsp:cNvSpPr/>
      </dsp:nvSpPr>
      <dsp:spPr>
        <a:xfrm>
          <a:off x="209378" y="4649322"/>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Synthetics</a:t>
          </a:r>
          <a:endParaRPr lang="en-US" sz="1500" kern="1200" dirty="0"/>
        </a:p>
      </dsp:txBody>
      <dsp:txXfrm>
        <a:off x="209378" y="4649322"/>
        <a:ext cx="1793089" cy="268963"/>
      </dsp:txXfrm>
    </dsp:sp>
    <dsp:sp modelId="{57A63F6E-D29E-5E4D-85AF-4A4F5F8FE8CB}">
      <dsp:nvSpPr>
        <dsp:cNvPr id="0" name=""/>
        <dsp:cNvSpPr/>
      </dsp:nvSpPr>
      <dsp:spPr>
        <a:xfrm>
          <a:off x="209378" y="4971595"/>
          <a:ext cx="1793089" cy="1793089"/>
        </a:xfrm>
        <a:prstGeom prst="rect">
          <a:avLst/>
        </a:prstGeom>
        <a:blipFill>
          <a:blip xmlns:r="http://schemas.openxmlformats.org/officeDocument/2006/relationships" r:embed="rId9">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12FA8CF-09AD-4B44-AC3A-0FB4E0326F15}">
      <dsp:nvSpPr>
        <dsp:cNvPr id="0" name=""/>
        <dsp:cNvSpPr/>
      </dsp:nvSpPr>
      <dsp:spPr>
        <a:xfrm>
          <a:off x="2192012" y="4649322"/>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Event Plots</a:t>
          </a:r>
          <a:endParaRPr lang="en-US" sz="1500" kern="1200" dirty="0"/>
        </a:p>
      </dsp:txBody>
      <dsp:txXfrm>
        <a:off x="2192012" y="4649322"/>
        <a:ext cx="1793089" cy="268963"/>
      </dsp:txXfrm>
    </dsp:sp>
    <dsp:sp modelId="{8D7411C3-FDE8-9A4E-BBB0-27EC4C31D34A}">
      <dsp:nvSpPr>
        <dsp:cNvPr id="0" name=""/>
        <dsp:cNvSpPr/>
      </dsp:nvSpPr>
      <dsp:spPr>
        <a:xfrm>
          <a:off x="2192012" y="4971595"/>
          <a:ext cx="1793089" cy="1793089"/>
        </a:xfrm>
        <a:prstGeom prst="rect">
          <a:avLst/>
        </a:prstGeom>
        <a:blipFill>
          <a:blip xmlns:r="http://schemas.openxmlformats.org/officeDocument/2006/relationships" r:embed="rId10">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13015E-3024-5448-A18B-9F4D7DE42EA6}">
      <dsp:nvSpPr>
        <dsp:cNvPr id="0" name=""/>
        <dsp:cNvSpPr/>
      </dsp:nvSpPr>
      <dsp:spPr>
        <a:xfrm>
          <a:off x="4174646" y="4649322"/>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EARS</a:t>
          </a:r>
          <a:endParaRPr lang="en-US" sz="1500" kern="1200" dirty="0"/>
        </a:p>
      </dsp:txBody>
      <dsp:txXfrm>
        <a:off x="4174646" y="4649322"/>
        <a:ext cx="1793089" cy="268963"/>
      </dsp:txXfrm>
    </dsp:sp>
    <dsp:sp modelId="{107B19BC-D52E-824E-A599-DC37E2998FF6}">
      <dsp:nvSpPr>
        <dsp:cNvPr id="0" name=""/>
        <dsp:cNvSpPr/>
      </dsp:nvSpPr>
      <dsp:spPr>
        <a:xfrm>
          <a:off x="4174646" y="4971595"/>
          <a:ext cx="1793089" cy="1793089"/>
        </a:xfrm>
        <a:prstGeom prst="rect">
          <a:avLst/>
        </a:prstGeom>
        <a:blipFill>
          <a:blip xmlns:r="http://schemas.openxmlformats.org/officeDocument/2006/relationships" r:embed="rId11">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201E463-A947-CE42-8CC6-7F4AC2279040}">
      <dsp:nvSpPr>
        <dsp:cNvPr id="0" name=""/>
        <dsp:cNvSpPr/>
      </dsp:nvSpPr>
      <dsp:spPr>
        <a:xfrm>
          <a:off x="6157280" y="4649322"/>
          <a:ext cx="1793089" cy="26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kern="1200" dirty="0" smtClean="0"/>
            <a:t>MORE!</a:t>
          </a:r>
          <a:endParaRPr lang="en-US" sz="1500" kern="1200" dirty="0"/>
        </a:p>
      </dsp:txBody>
      <dsp:txXfrm>
        <a:off x="6157280" y="4649322"/>
        <a:ext cx="1793089" cy="268963"/>
      </dsp:txXfrm>
    </dsp:sp>
    <dsp:sp modelId="{316212EB-A7BD-664D-9FF0-0A4D558506D6}">
      <dsp:nvSpPr>
        <dsp:cNvPr id="0" name=""/>
        <dsp:cNvSpPr/>
      </dsp:nvSpPr>
      <dsp:spPr>
        <a:xfrm>
          <a:off x="6157280" y="4971595"/>
          <a:ext cx="1793089" cy="1793089"/>
        </a:xfrm>
        <a:prstGeom prst="rect">
          <a:avLst/>
        </a:prstGeom>
        <a:blipFill>
          <a:blip xmlns:r="http://schemas.openxmlformats.org/officeDocument/2006/relationships" r:embed="rId12">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3B32052-5D3A-A848-A83C-FA8A2E47F0E0}" type="datetime1">
              <a:rPr lang="en-US"/>
              <a:pPr>
                <a:defRPr/>
              </a:pPr>
              <a:t>7/14/14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4536AC7-754C-3343-BC57-80395C29FE3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0BDDE24-30F2-394B-ACE5-4A6A85CA9C3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98D428E-C734-C04A-9887-CB722CA40738}" type="slidenum">
              <a:rPr lang="en-US">
                <a:latin typeface="Arial" pitchFamily="-84" charset="0"/>
              </a:rPr>
              <a:pPr/>
              <a:t>1</a:t>
            </a:fld>
            <a:endParaRPr lang="en-US">
              <a:latin typeface="Arial" pitchFamily="-8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Times" pitchFamily="-8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a:t>
            </a:r>
            <a:r>
              <a:rPr lang="en-US" baseline="0" dirty="0" smtClean="0"/>
              <a:t> seen a few ways we can access, via browser, command line, and </a:t>
            </a:r>
            <a:r>
              <a:rPr lang="en-US" baseline="0" dirty="0" err="1" smtClean="0"/>
              <a:t>matlab</a:t>
            </a:r>
            <a:r>
              <a:rPr lang="en-US" baseline="0" dirty="0" smtClean="0"/>
              <a:t>.  All of these generally have to be run when and where you are; or on a computer that will do the processing.</a:t>
            </a:r>
          </a:p>
          <a:p>
            <a:r>
              <a:rPr lang="en-US" baseline="0" dirty="0" smtClean="0"/>
              <a:t>Now, here’s a way to separate the request from the processing.</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17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7240207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BREQ_FAST</a:t>
            </a:r>
          </a:p>
          <a:p>
            <a:r>
              <a:rPr lang="en-US" dirty="0" smtClean="0"/>
              <a:t>Long</a:t>
            </a:r>
            <a:r>
              <a:rPr lang="en-US" baseline="0" dirty="0" smtClean="0"/>
              <a:t> our standard method of data retrieval.  Has a good purpose:</a:t>
            </a:r>
          </a:p>
          <a:p>
            <a:endParaRPr lang="en-US" baseline="0" dirty="0" smtClean="0"/>
          </a:p>
          <a:p>
            <a:pPr marL="171450" indent="-171450">
              <a:buFontTx/>
              <a:buChar char="-"/>
            </a:pPr>
            <a:r>
              <a:rPr lang="en-US" baseline="0" dirty="0" smtClean="0"/>
              <a:t>Ask now, get data later.</a:t>
            </a:r>
          </a:p>
          <a:p>
            <a:pPr marL="628650" lvl="1" indent="-171450">
              <a:buFontTx/>
              <a:buChar char="-"/>
            </a:pPr>
            <a:r>
              <a:rPr lang="en-US" dirty="0" smtClean="0"/>
              <a:t>TRAVELLING?</a:t>
            </a:r>
          </a:p>
          <a:p>
            <a:pPr marL="628650" lvl="1" indent="-171450">
              <a:buFontTx/>
              <a:buChar char="-"/>
            </a:pPr>
            <a:r>
              <a:rPr lang="en-US" dirty="0" smtClean="0"/>
              <a:t>NOT</a:t>
            </a:r>
            <a:r>
              <a:rPr lang="en-US" baseline="0" dirty="0" smtClean="0"/>
              <a:t> AT COMPUTER?</a:t>
            </a:r>
          </a:p>
          <a:p>
            <a:pPr marL="628650" lvl="1" indent="-171450">
              <a:buFontTx/>
              <a:buChar char="-"/>
            </a:pPr>
            <a:r>
              <a:rPr lang="en-US" baseline="0" dirty="0" smtClean="0"/>
              <a:t>NEED LOTS of data?</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18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9534146"/>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SeismiQuery</a:t>
            </a:r>
            <a:r>
              <a:rPr lang="en-US" dirty="0" smtClean="0"/>
              <a:t> is a collection of web</a:t>
            </a:r>
            <a:r>
              <a:rPr lang="en-US" baseline="0" dirty="0" smtClean="0"/>
              <a:t> forms that allow you to query the IRIS DMC database.</a:t>
            </a:r>
          </a:p>
          <a:p>
            <a:r>
              <a:rPr lang="en-US" baseline="0" dirty="0" smtClean="0"/>
              <a:t>There are several forms, but much of the functionality is duplicated elsewhere by other services.</a:t>
            </a:r>
          </a:p>
          <a:p>
            <a:r>
              <a:rPr lang="en-US" baseline="0" dirty="0" smtClean="0"/>
              <a:t>One form that is particularly relevant, though, is the BREQ_FAST request form.</a:t>
            </a:r>
          </a:p>
          <a:p>
            <a:r>
              <a:rPr lang="en-US" baseline="0" dirty="0" smtClean="0"/>
              <a:t>It will guide you through the finding of and requesting of </a:t>
            </a:r>
            <a:r>
              <a:rPr lang="en-US" baseline="0" dirty="0" err="1" smtClean="0"/>
              <a:t>timerseries</a:t>
            </a:r>
            <a:r>
              <a:rPr lang="en-US" baseline="0" dirty="0" smtClean="0"/>
              <a:t> data and metadata.</a:t>
            </a:r>
          </a:p>
          <a:p>
            <a:endParaRPr lang="en-US" baseline="0" dirty="0" smtClean="0"/>
          </a:p>
          <a:p>
            <a:r>
              <a:rPr lang="en-US" baseline="0" dirty="0" smtClean="0"/>
              <a:t>TRANSITION: Examining the top </a:t>
            </a:r>
            <a:r>
              <a:rPr lang="en-US" baseline="0" dirty="0" err="1" smtClean="0"/>
              <a:t>seciton</a:t>
            </a:r>
            <a:r>
              <a:rPr lang="en-US" baseline="0" dirty="0" smtClean="0"/>
              <a:t> of the request form, we see fields that help us filter the data.</a:t>
            </a:r>
          </a:p>
        </p:txBody>
      </p:sp>
      <p:sp>
        <p:nvSpPr>
          <p:cNvPr id="4" name="Slide Number Placeholder 3"/>
          <p:cNvSpPr>
            <a:spLocks noGrp="1"/>
          </p:cNvSpPr>
          <p:nvPr>
            <p:ph type="sldNum" sz="quarter" idx="10"/>
          </p:nvPr>
        </p:nvSpPr>
        <p:spPr/>
        <p:txBody>
          <a:bodyPr/>
          <a:lstStyle/>
          <a:p>
            <a:fld id="{C235534E-1E8C-8441-8C31-59B0621A47C4}" type="slidenum">
              <a:rPr lang="en-US" smtClean="0"/>
              <a:pPr/>
              <a:t>19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9534146"/>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Describing the station and channel</a:t>
            </a:r>
          </a:p>
          <a:p>
            <a:r>
              <a:rPr lang="en-US" dirty="0" smtClean="0"/>
              <a:t>Request</a:t>
            </a:r>
            <a:r>
              <a:rPr lang="en-US" baseline="0" dirty="0" smtClean="0"/>
              <a:t> </a:t>
            </a:r>
            <a:r>
              <a:rPr lang="en-US" baseline="0" dirty="0" err="1" smtClean="0"/>
              <a:t>dtimes</a:t>
            </a:r>
            <a:r>
              <a:rPr lang="en-US" baseline="0" dirty="0" smtClean="0"/>
              <a:t> (Required!)</a:t>
            </a:r>
          </a:p>
          <a:p>
            <a:r>
              <a:rPr lang="en-US" baseline="0" dirty="0" smtClean="0"/>
              <a:t>Geographic filtering</a:t>
            </a:r>
          </a:p>
          <a:p>
            <a:r>
              <a:rPr lang="en-US" baseline="0" dirty="0" smtClean="0"/>
              <a:t>misc. filtering.</a:t>
            </a:r>
          </a:p>
          <a:p>
            <a:endParaRPr lang="en-US" baseline="0" dirty="0" smtClean="0"/>
          </a:p>
          <a:p>
            <a:r>
              <a:rPr lang="en-US" baseline="0" dirty="0" smtClean="0"/>
              <a:t>Transition.</a:t>
            </a:r>
          </a:p>
          <a:p>
            <a:r>
              <a:rPr lang="en-US" baseline="0" dirty="0" smtClean="0"/>
              <a:t>Once you’ve specified what you’re interested in, </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953414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information about yourself, and at Label., and </a:t>
            </a:r>
          </a:p>
          <a:p>
            <a:endParaRPr lang="en-US" baseline="0" dirty="0" smtClean="0"/>
          </a:p>
          <a:p>
            <a:r>
              <a:rPr lang="en-US" baseline="0" dirty="0" smtClean="0"/>
              <a:t>Specify what KIND of data you need.</a:t>
            </a:r>
          </a:p>
          <a:p>
            <a:endParaRPr lang="en-US" baseline="0" dirty="0" smtClean="0"/>
          </a:p>
          <a:p>
            <a:r>
              <a:rPr lang="en-US" baseline="0" dirty="0" smtClean="0"/>
              <a:t>metadata</a:t>
            </a:r>
          </a:p>
          <a:p>
            <a:r>
              <a:rPr lang="en-US" baseline="0" dirty="0" err="1" smtClean="0"/>
              <a:t>dataless</a:t>
            </a:r>
            <a:endParaRPr lang="en-US" baseline="0" dirty="0" smtClean="0"/>
          </a:p>
          <a:p>
            <a:r>
              <a:rPr lang="en-US" baseline="0" dirty="0" smtClean="0"/>
              <a:t>RESP</a:t>
            </a:r>
          </a:p>
          <a:p>
            <a:endParaRPr lang="en-US" baseline="0" dirty="0" smtClean="0"/>
          </a:p>
          <a:p>
            <a:r>
              <a:rPr lang="en-US" baseline="0" dirty="0" smtClean="0"/>
              <a:t>TRANSITION: After filling this out, you hit “Start Query”</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953414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see</a:t>
            </a:r>
            <a:r>
              <a:rPr lang="en-US" baseline="0" dirty="0" smtClean="0"/>
              <a:t> a page containing, essentially, an email you created. (Except for all the “View in MDA” links  More about that in a moment.</a:t>
            </a:r>
            <a:endParaRPr lang="en-US" baseline="0" dirty="0"/>
          </a:p>
          <a:p>
            <a:endParaRPr lang="en-US" baseline="0" dirty="0"/>
          </a:p>
          <a:p>
            <a:r>
              <a:rPr lang="en-US" baseline="0" dirty="0" smtClean="0"/>
              <a:t>DESCRIBE THE BODY, and the format of the letter.</a:t>
            </a:r>
          </a:p>
          <a:p>
            <a:endParaRPr lang="en-US" baseline="0" dirty="0" smtClean="0"/>
          </a:p>
          <a:p>
            <a:r>
              <a:rPr lang="en-US" baseline="0" dirty="0" smtClean="0"/>
              <a:t>TRANSITION: of course, you don’t need to access this via the </a:t>
            </a:r>
            <a:r>
              <a:rPr lang="en-US" baseline="0" dirty="0" err="1" smtClean="0"/>
              <a:t>Seismiquery</a:t>
            </a:r>
            <a:r>
              <a:rPr lang="en-US" baseline="0" dirty="0" smtClean="0"/>
              <a:t> form. </a:t>
            </a:r>
            <a:endParaRPr lang="en-US" dirty="0" smtClean="0"/>
          </a:p>
        </p:txBody>
      </p:sp>
      <p:sp>
        <p:nvSpPr>
          <p:cNvPr id="4" name="Slide Number Placeholder 3"/>
          <p:cNvSpPr>
            <a:spLocks noGrp="1"/>
          </p:cNvSpPr>
          <p:nvPr>
            <p:ph type="sldNum" sz="quarter" idx="10"/>
          </p:nvPr>
        </p:nvSpPr>
        <p:spPr/>
        <p:txBody>
          <a:bodyPr/>
          <a:lstStyle/>
          <a:p>
            <a:fld id="{C235534E-1E8C-8441-8C31-59B0621A47C4}" type="slidenum">
              <a:rPr lang="en-US" smtClean="0"/>
              <a:pPr/>
              <a:t>22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9534146"/>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You can send an email with the same information </a:t>
            </a:r>
            <a:r>
              <a:rPr lang="en-US" baseline="0" dirty="0" err="1" smtClean="0"/>
              <a:t>direclty</a:t>
            </a:r>
            <a:r>
              <a:rPr lang="en-US" baseline="0" dirty="0" smtClean="0"/>
              <a:t> .</a:t>
            </a:r>
          </a:p>
          <a:p>
            <a:endParaRPr lang="en-US" baseline="0" dirty="0" smtClean="0"/>
          </a:p>
          <a:p>
            <a:r>
              <a:rPr lang="en-US" baseline="0" dirty="0" smtClean="0"/>
              <a:t>Can be </a:t>
            </a:r>
            <a:r>
              <a:rPr lang="en-US" baseline="0" dirty="0" err="1" smtClean="0"/>
              <a:t>autogenerated</a:t>
            </a:r>
            <a:r>
              <a:rPr lang="en-US" baseline="0" dirty="0" smtClean="0"/>
              <a:t>.</a:t>
            </a:r>
          </a:p>
          <a:p>
            <a:r>
              <a:rPr lang="en-US" baseline="0" dirty="0" smtClean="0"/>
              <a:t>Can be </a:t>
            </a:r>
            <a:r>
              <a:rPr lang="en-US" baseline="0" dirty="0" err="1" smtClean="0"/>
              <a:t>storedi</a:t>
            </a:r>
            <a:r>
              <a:rPr lang="en-US" baseline="0" dirty="0" smtClean="0"/>
              <a:t> n a huge list</a:t>
            </a:r>
          </a:p>
          <a:p>
            <a:endParaRPr lang="en-US" dirty="0" smtClean="0"/>
          </a:p>
          <a:p>
            <a:r>
              <a:rPr lang="en-US" dirty="0" smtClean="0"/>
              <a:t>main advantage is that it submits request for you.</a:t>
            </a:r>
          </a:p>
          <a:p>
            <a:r>
              <a:rPr lang="en-US" dirty="0" smtClean="0"/>
              <a:t>Gives a little bit of a preview of what you're getting</a:t>
            </a:r>
          </a:p>
          <a:p>
            <a:r>
              <a:rPr lang="en-US" dirty="0" smtClean="0"/>
              <a:t>(Batch, can do on the run if you can't send email)</a:t>
            </a:r>
          </a:p>
          <a:p>
            <a:endParaRPr lang="en-US" dirty="0" smtClean="0"/>
          </a:p>
          <a:p>
            <a:r>
              <a:rPr lang="en-US" dirty="0" smtClean="0"/>
              <a:t>Say, you’re riding on a bus</a:t>
            </a:r>
          </a:p>
          <a:p>
            <a:endParaRPr lang="en-US" dirty="0" smtClean="0"/>
          </a:p>
          <a:p>
            <a:endParaRPr lang="en-US" dirty="0" smtClean="0"/>
          </a:p>
          <a:p>
            <a:r>
              <a:rPr lang="en-US" dirty="0" smtClean="0"/>
              <a:t>does</a:t>
            </a:r>
            <a:r>
              <a:rPr lang="en-US" baseline="0" dirty="0" smtClean="0"/>
              <a:t> alternate media mean anything any more?</a:t>
            </a:r>
            <a:endParaRPr lang="en-US" dirty="0" smtClean="0"/>
          </a:p>
          <a:p>
            <a:endParaRPr lang="en-US" dirty="0" smtClean="0"/>
          </a:p>
          <a:p>
            <a:r>
              <a:rPr lang="en-US" dirty="0" smtClean="0"/>
              <a:t>Afterward, you will get back emails that tell you how to retrieve your data.</a:t>
            </a:r>
          </a:p>
        </p:txBody>
      </p:sp>
      <p:sp>
        <p:nvSpPr>
          <p:cNvPr id="4" name="Slide Number Placeholder 3"/>
          <p:cNvSpPr>
            <a:spLocks noGrp="1"/>
          </p:cNvSpPr>
          <p:nvPr>
            <p:ph type="sldNum" sz="quarter" idx="10"/>
          </p:nvPr>
        </p:nvSpPr>
        <p:spPr/>
        <p:txBody>
          <a:bodyPr/>
          <a:lstStyle/>
          <a:p>
            <a:pPr>
              <a:defRPr/>
            </a:pPr>
            <a:fld id="{4279B2C3-A743-6149-A045-28004014A29D}" type="slidenum">
              <a:rPr lang="en-US" smtClean="0"/>
              <a:pPr>
                <a:defRPr/>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0829232"/>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quick demo</a:t>
            </a:r>
          </a:p>
          <a:p>
            <a:r>
              <a:rPr lang="en-US" dirty="0" smtClean="0"/>
              <a:t>“I’ll show you a quick overview, and then give you an exercise</a:t>
            </a:r>
            <a:r>
              <a:rPr lang="en-US" baseline="0" dirty="0" smtClean="0"/>
              <a:t> where you can try it yourself”</a:t>
            </a:r>
          </a:p>
          <a:p>
            <a:endParaRPr lang="en-US" baseline="0" dirty="0" smtClean="0"/>
          </a:p>
          <a:p>
            <a:r>
              <a:rPr lang="en-US" baseline="0" dirty="0" smtClean="0"/>
              <a:t>THIS is the initial WILBER3 screen, where you choose an event for which you’d like to receive data.</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6609679"/>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C768593-CE63-3A42-BAEE-09DB156CC069}" type="slidenum">
              <a:rPr lang="en-US">
                <a:latin typeface="Arial" pitchFamily="-84" charset="0"/>
              </a:rPr>
              <a:pPr/>
              <a:t>28</a:t>
            </a:fld>
            <a:endParaRPr lang="en-US">
              <a:latin typeface="Arial" pitchFamily="-84" charset="0"/>
            </a:endParaRPr>
          </a:p>
        </p:txBody>
      </p:sp>
      <p:sp>
        <p:nvSpPr>
          <p:cNvPr id="65539" name="Rectangle 2"/>
          <p:cNvSpPr>
            <a:spLocks noGrp="1" noRot="1" noChangeAspect="1" noChangeArrowheads="1" noTextEdit="1"/>
          </p:cNvSpPr>
          <p:nvPr>
            <p:ph type="sldImg"/>
          </p:nvPr>
        </p:nvSpPr>
        <p:spPr>
          <a:xfrm>
            <a:off x="1362075" y="868363"/>
            <a:ext cx="4175125" cy="3130550"/>
          </a:xfrm>
          <a:solidFill>
            <a:srgbClr val="FFFFFF"/>
          </a:solidFill>
          <a:ln/>
        </p:spPr>
      </p:sp>
      <p:sp>
        <p:nvSpPr>
          <p:cNvPr id="65540" name="Text Box 3"/>
          <p:cNvSpPr txBox="1">
            <a:spLocks noChangeArrowheads="1"/>
          </p:cNvSpPr>
          <p:nvPr/>
        </p:nvSpPr>
        <p:spPr bwMode="auto">
          <a:xfrm>
            <a:off x="1066800" y="4305300"/>
            <a:ext cx="4772025" cy="3475038"/>
          </a:xfrm>
          <a:prstGeom prst="rect">
            <a:avLst/>
          </a:prstGeom>
          <a:noFill/>
          <a:ln w="9525">
            <a:noFill/>
            <a:miter lim="800000"/>
            <a:headEnd/>
            <a:tailEnd/>
          </a:ln>
        </p:spPr>
        <p:txBody>
          <a:bodyPr lIns="0" tIns="0" rIns="0" bIns="0">
            <a:prstTxWarp prst="textNoShape">
              <a:avLst/>
            </a:prstTxWarp>
          </a:bodyPr>
          <a:lstStyle/>
          <a:p>
            <a:pPr defTabSz="822325"/>
            <a:endParaRPr lang="en-US" sz="2200">
              <a:latin typeface="Arial;Helvetic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7B5B0A9-CF29-4A41-9C2D-7157B4901DD6}" type="slidenum">
              <a:rPr lang="en-US">
                <a:latin typeface="Arial" pitchFamily="-84" charset="0"/>
              </a:rPr>
              <a:pPr/>
              <a:t>2</a:t>
            </a:fld>
            <a:endParaRPr lang="en-US">
              <a:latin typeface="Arial" pitchFamily="-84" charset="0"/>
            </a:endParaRPr>
          </a:p>
        </p:txBody>
      </p:sp>
      <p:sp>
        <p:nvSpPr>
          <p:cNvPr id="23555" name="Rectangle 1026"/>
          <p:cNvSpPr>
            <a:spLocks noGrp="1" noRot="1" noChangeAspect="1" noChangeArrowheads="1"/>
          </p:cNvSpPr>
          <p:nvPr>
            <p:ph type="sldImg"/>
          </p:nvPr>
        </p:nvSpPr>
        <p:spPr>
          <a:solidFill>
            <a:srgbClr val="FFFFFF"/>
          </a:solidFill>
          <a:ln/>
        </p:spPr>
      </p:sp>
      <p:sp>
        <p:nvSpPr>
          <p:cNvPr id="2355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8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that VIEW IN MDA stuff?</a:t>
            </a:r>
            <a:endParaRPr lang="en-US" baseline="0" dirty="0" smtClean="0"/>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9534146"/>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buFontTx/>
              <a:buChar char="-"/>
            </a:pPr>
            <a:r>
              <a:rPr lang="en-US" dirty="0" smtClean="0"/>
              <a:t> Useful</a:t>
            </a:r>
            <a:r>
              <a:rPr lang="en-US" baseline="0" dirty="0" smtClean="0"/>
              <a:t> for data discovery and quick access to station information</a:t>
            </a:r>
          </a:p>
          <a:p>
            <a:pPr>
              <a:buFontTx/>
              <a:buChar char="-"/>
            </a:pPr>
            <a:endParaRPr lang="en-US" baseline="0" dirty="0" smtClean="0"/>
          </a:p>
          <a:p>
            <a:pPr>
              <a:buFontTx/>
              <a:buChar char="-"/>
            </a:pPr>
            <a:r>
              <a:rPr lang="en-US" baseline="0" dirty="0" smtClean="0"/>
              <a:t> Demo</a:t>
            </a:r>
          </a:p>
          <a:p>
            <a:pPr>
              <a:buFontTx/>
              <a:buChar char="-"/>
            </a:pPr>
            <a:r>
              <a:rPr lang="en-US" baseline="0" dirty="0" smtClean="0"/>
              <a:t>----- Meeting Notes (7/18/13 12:32) -----</a:t>
            </a:r>
          </a:p>
          <a:p>
            <a:pPr>
              <a:buFontTx/>
              <a:buChar char="-"/>
            </a:pPr>
            <a:r>
              <a:rPr lang="en-US" baseline="0" dirty="0" smtClean="0"/>
              <a:t>Really useful to figure out quick details of stations; not made for arbitrary sets. </a:t>
            </a:r>
          </a:p>
          <a:p>
            <a:pPr>
              <a:buFontTx/>
              <a:buChar char="-"/>
            </a:pPr>
            <a:endParaRPr lang="en-US" baseline="0" dirty="0" smtClean="0"/>
          </a:p>
          <a:p>
            <a:pPr>
              <a:buFontTx/>
              <a:buChar char="-"/>
            </a:pPr>
            <a:r>
              <a:rPr lang="en-US" baseline="0" dirty="0" smtClean="0"/>
              <a:t>- STATION MAPS</a:t>
            </a:r>
          </a:p>
          <a:p>
            <a:pPr>
              <a:buFontTx/>
              <a:buChar char="-"/>
            </a:pPr>
            <a:r>
              <a:rPr lang="en-US" baseline="0" dirty="0" smtClean="0"/>
              <a:t>- What channels do these stations have,</a:t>
            </a:r>
          </a:p>
          <a:p>
            <a:pPr>
              <a:buFontTx/>
              <a:buChar char="-"/>
            </a:pPr>
            <a:r>
              <a:rPr lang="en-US" baseline="0" dirty="0" smtClean="0"/>
              <a:t>- metadata with navigation</a:t>
            </a:r>
          </a:p>
          <a:p>
            <a:pPr>
              <a:buFontTx/>
              <a:buChar char="-"/>
            </a:pPr>
            <a:endParaRPr lang="en-US" dirty="0" smtClean="0"/>
          </a:p>
          <a:p>
            <a:pPr>
              <a:buFontTx/>
              <a:buNone/>
            </a:pPr>
            <a:r>
              <a:rPr lang="en-US" dirty="0" smtClean="0"/>
              <a:t>TRANSITION:</a:t>
            </a:r>
            <a:r>
              <a:rPr lang="en-US" baseline="0" dirty="0" smtClean="0"/>
              <a:t> CLICKING ON THE STATION MAP will bring you to a map like this…</a:t>
            </a:r>
            <a:endParaRPr lang="en-US" dirty="0"/>
          </a:p>
        </p:txBody>
      </p:sp>
      <p:sp>
        <p:nvSpPr>
          <p:cNvPr id="4" name="Slide Number Placeholder 3"/>
          <p:cNvSpPr>
            <a:spLocks noGrp="1"/>
          </p:cNvSpPr>
          <p:nvPr>
            <p:ph type="sldNum" sz="quarter" idx="10"/>
          </p:nvPr>
        </p:nvSpPr>
        <p:spPr/>
        <p:txBody>
          <a:bodyPr/>
          <a:lstStyle/>
          <a:p>
            <a:pPr>
              <a:defRPr/>
            </a:pPr>
            <a:fld id="{4279B2C3-A743-6149-A045-28004014A29D}" type="slidenum">
              <a:rPr lang="en-US" smtClean="0"/>
              <a:pPr>
                <a:defRPr/>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buFontTx/>
              <a:buChar char="-"/>
            </a:pPr>
            <a:r>
              <a:rPr lang="en-US" dirty="0" smtClean="0"/>
              <a:t> Useful</a:t>
            </a:r>
            <a:r>
              <a:rPr lang="en-US" baseline="0" dirty="0" smtClean="0"/>
              <a:t> for data discovery and quick access to station information</a:t>
            </a:r>
          </a:p>
          <a:p>
            <a:pPr>
              <a:buFontTx/>
              <a:buChar char="-"/>
            </a:pPr>
            <a:endParaRPr lang="en-US" baseline="0" dirty="0" smtClean="0"/>
          </a:p>
          <a:p>
            <a:pPr>
              <a:buFontTx/>
              <a:buChar char="-"/>
            </a:pPr>
            <a:r>
              <a:rPr lang="en-US" baseline="0" dirty="0" smtClean="0"/>
              <a:t> Demo</a:t>
            </a:r>
          </a:p>
          <a:p>
            <a:pPr>
              <a:buFontTx/>
              <a:buChar char="-"/>
            </a:pPr>
            <a:endParaRPr lang="en-US" baseline="0" dirty="0" smtClean="0"/>
          </a:p>
          <a:p>
            <a:pPr>
              <a:buFontTx/>
              <a:buChar char="-"/>
            </a:pPr>
            <a:r>
              <a:rPr lang="en-US" baseline="0" dirty="0" smtClean="0"/>
              <a:t>Example: http://</a:t>
            </a:r>
            <a:r>
              <a:rPr lang="en-US" baseline="0" dirty="0" err="1" smtClean="0"/>
              <a:t>www.iris.edu</a:t>
            </a:r>
            <a:r>
              <a:rPr lang="en-US" baseline="0" dirty="0" smtClean="0"/>
              <a:t>/</a:t>
            </a:r>
            <a:r>
              <a:rPr lang="en-US" baseline="0" dirty="0" err="1" smtClean="0"/>
              <a:t>gmap</a:t>
            </a:r>
            <a:r>
              <a:rPr lang="en-US" baseline="0" dirty="0" smtClean="0"/>
              <a:t>/</a:t>
            </a:r>
            <a:r>
              <a:rPr lang="en-US" baseline="0" dirty="0" err="1" smtClean="0"/>
              <a:t>TA?timewindow</a:t>
            </a:r>
            <a:r>
              <a:rPr lang="en-US" baseline="0" dirty="0" smtClean="0"/>
              <a:t>=2010/08/25</a:t>
            </a:r>
          </a:p>
          <a:p>
            <a:pPr>
              <a:buFontTx/>
              <a:buChar char="-"/>
            </a:pPr>
            <a:endParaRPr lang="en-US" dirty="0" smtClean="0"/>
          </a:p>
          <a:p>
            <a:pPr>
              <a:buFontTx/>
              <a:buNone/>
            </a:pPr>
            <a:r>
              <a:rPr lang="en-US" dirty="0" smtClean="0"/>
              <a:t>TRANSITION:</a:t>
            </a:r>
            <a:r>
              <a:rPr lang="en-US" baseline="0" dirty="0" smtClean="0"/>
              <a:t>  If we go back to the </a:t>
            </a:r>
            <a:r>
              <a:rPr lang="en-US" baseline="0" dirty="0" err="1" smtClean="0"/>
              <a:t>Aggreagator</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279B2C3-A743-6149-A045-28004014A29D}" type="slidenum">
              <a:rPr lang="en-US" smtClean="0"/>
              <a:pPr>
                <a:defRPr/>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a:t>
            </a:r>
            <a:r>
              <a:rPr lang="en-US" baseline="0" dirty="0" smtClean="0"/>
              <a:t> also the symbols by the channels.</a:t>
            </a:r>
          </a:p>
          <a:p>
            <a:endParaRPr lang="en-US" baseline="0" dirty="0" smtClean="0"/>
          </a:p>
          <a:p>
            <a:r>
              <a:rPr lang="en-US" baseline="0" dirty="0" smtClean="0"/>
              <a:t>DESCRIBE</a:t>
            </a:r>
          </a:p>
          <a:p>
            <a:endParaRPr lang="en-US" baseline="0" dirty="0" smtClean="0"/>
          </a:p>
          <a:p>
            <a:r>
              <a:rPr lang="en-US" baseline="0" dirty="0" smtClean="0"/>
              <a:t>What about RESTRICTED data?  (Yellow R)</a:t>
            </a:r>
          </a:p>
          <a:p>
            <a:endParaRPr lang="en-US" baseline="0" dirty="0" smtClean="0"/>
          </a:p>
          <a:p>
            <a:r>
              <a:rPr lang="en-US" baseline="0" dirty="0" smtClean="0"/>
              <a:t>What is meant by Restricted?</a:t>
            </a:r>
            <a:endParaRPr lang="en-US" dirty="0"/>
          </a:p>
        </p:txBody>
      </p:sp>
      <p:sp>
        <p:nvSpPr>
          <p:cNvPr id="4" name="Slide Number Placeholder 3"/>
          <p:cNvSpPr>
            <a:spLocks noGrp="1"/>
          </p:cNvSpPr>
          <p:nvPr>
            <p:ph type="sldNum" sz="quarter" idx="10"/>
          </p:nvPr>
        </p:nvSpPr>
        <p:spPr/>
        <p:txBody>
          <a:bodyPr/>
          <a:lstStyle/>
          <a:p>
            <a:pPr>
              <a:defRPr/>
            </a:pPr>
            <a:fld id="{4279B2C3-A743-6149-A045-28004014A29D}" type="slidenum">
              <a:rPr lang="en-US" smtClean="0"/>
              <a:pPr>
                <a:defRPr/>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projects will</a:t>
            </a:r>
            <a:r>
              <a:rPr lang="en-US" baseline="0" dirty="0" smtClean="0"/>
              <a:t> delay the release of their data. </a:t>
            </a:r>
          </a:p>
          <a:p>
            <a:r>
              <a:rPr lang="en-US" baseline="0" dirty="0" smtClean="0"/>
              <a:t>The amount of time depends on the project and agency.  During this period of time, the PI and relevant people can still access it via web services using username-password pairs</a:t>
            </a:r>
          </a:p>
          <a:p>
            <a:r>
              <a:rPr lang="en-US" baseline="0" dirty="0" smtClean="0"/>
              <a:t>Metadata refinement, special projects</a:t>
            </a:r>
          </a:p>
          <a:p>
            <a:endParaRPr lang="en-US" dirty="0" smtClean="0"/>
          </a:p>
          <a:p>
            <a:r>
              <a:rPr lang="en-US" dirty="0" smtClean="0"/>
              <a:t>an important function of the DMC is to collect data, sort it, and make it readily available to a wider research community, especially with short-term temporary experiments (such as from PASSCAL, SEIS-UK, OBSIP, SISMOB-FR, and others) that have multiple partners conducting research with new data, and don’t want to be burdened with distributing data while the research is underway. For this reason, there are data at the DMC that appear to be available in the holdings, but are restricted.</a:t>
            </a:r>
          </a:p>
          <a:p>
            <a:endParaRPr lang="en-US" dirty="0" smtClean="0"/>
          </a:p>
          <a:p>
            <a:r>
              <a:rPr lang="en-US" dirty="0" smtClean="0"/>
              <a:t>TRANSITION.</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33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7289244"/>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a:t>
            </a:r>
            <a:r>
              <a:rPr lang="en-US" baseline="0" dirty="0" smtClean="0"/>
              <a:t> from the list, there are a variety of services available thorough the web interface.  The ability to retrieve Waveforms, station metadata (and responses), and event information are complimented by services that can do signal processing, compute times and distances, etc.  Plus, we have a web interface to the data products area.  There you can find Event plots,  Global Moment Tensors, Back projections, visualizations, and much more.</a:t>
            </a:r>
          </a:p>
          <a:p>
            <a:r>
              <a:rPr lang="en-US" baseline="0" dirty="0" smtClean="0"/>
              <a:t>All these  services can be accessed from the link shown.  </a:t>
            </a:r>
          </a:p>
          <a:p>
            <a:r>
              <a:rPr lang="en-US" baseline="0" dirty="0" smtClean="0"/>
              <a:t>Don</a:t>
            </a:r>
            <a:r>
              <a:rPr lang="fr-FR" baseline="0" dirty="0" smtClean="0"/>
              <a:t>’</a:t>
            </a:r>
            <a:r>
              <a:rPr lang="en-US" baseline="0" dirty="0" smtClean="0"/>
              <a:t>t worry about jotting it down right now, as a list of links will be provided at the end of the talk.</a:t>
            </a:r>
          </a:p>
          <a:p>
            <a:endParaRPr lang="en-US" baseline="0" dirty="0" smtClean="0"/>
          </a:p>
          <a:p>
            <a:r>
              <a:rPr lang="en-US" baseline="0" dirty="0" smtClean="0"/>
              <a:t>----- Meeting Notes (11/8/12 10:02) -----</a:t>
            </a:r>
          </a:p>
          <a:p>
            <a:r>
              <a:rPr lang="en-US" baseline="0" dirty="0" smtClean="0"/>
              <a:t>mention instrument response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34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2858083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FEC7E4C-FBBF-6042-8CF2-5559B451ED57}" type="slidenum">
              <a:rPr lang="en-US">
                <a:latin typeface="Arial" pitchFamily="-84" charset="0"/>
                <a:ea typeface="ＭＳ Ｐゴシック" charset="-128"/>
                <a:cs typeface="ＭＳ Ｐゴシック" charset="-128"/>
              </a:rPr>
              <a:pPr/>
              <a:t>4</a:t>
            </a:fld>
            <a:endParaRPr lang="en-US">
              <a:latin typeface="Arial" pitchFamily="-84" charset="0"/>
              <a:ea typeface="ＭＳ Ｐゴシック" charset="-128"/>
              <a:cs typeface="ＭＳ Ｐゴシック" charset="-128"/>
            </a:endParaRPr>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8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DD5F7D7-D6D4-5D43-A8B1-29B42FB7E7F9}" type="slidenum">
              <a:rPr lang="en-US">
                <a:latin typeface="Arial" pitchFamily="-84" charset="0"/>
              </a:rPr>
              <a:pPr/>
              <a:t>5</a:t>
            </a:fld>
            <a:endParaRPr lang="en-US">
              <a:latin typeface="Arial" pitchFamily="-8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Times"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where you can submit your network for citation</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576502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F885E83-AA40-5F4E-AB3A-916675FD9C7C}" type="slidenum">
              <a:rPr lang="en-US">
                <a:latin typeface="Arial" pitchFamily="-84" charset="0"/>
              </a:rPr>
              <a:pPr/>
              <a:t>7</a:t>
            </a:fld>
            <a:endParaRPr lang="en-US">
              <a:latin typeface="Arial" pitchFamily="-84" charset="0"/>
            </a:endParaRPr>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57CA580-C79E-C748-8FAE-A0664E6B70A4}" type="slidenum">
              <a:rPr lang="en-US">
                <a:latin typeface="Arial" pitchFamily="-106" charset="0"/>
              </a:rPr>
              <a:pPr/>
              <a:t>9</a:t>
            </a:fld>
            <a:endParaRPr lang="en-US">
              <a:latin typeface="Arial" pitchFamily="-106"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98D428E-C734-C04A-9887-CB722CA40738}" type="slidenum">
              <a:rPr lang="en-US">
                <a:latin typeface="Arial" pitchFamily="-84" charset="0"/>
              </a:rPr>
              <a:pPr/>
              <a:t>14</a:t>
            </a:fld>
            <a:endParaRPr lang="en-US">
              <a:latin typeface="Arial" pitchFamily="-8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Times"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98D428E-C734-C04A-9887-CB722CA40738}" type="slidenum">
              <a:rPr lang="en-US">
                <a:latin typeface="Arial" pitchFamily="-84" charset="0"/>
              </a:rPr>
              <a:pPr/>
              <a:t>15</a:t>
            </a:fld>
            <a:endParaRPr lang="en-US">
              <a:latin typeface="Arial" pitchFamily="-8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Times"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EF04F89-E105-3845-B42F-266673CA9349}" type="slidenum">
              <a:rPr lang="en-US"/>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32DB6E1-88E8-6945-9A08-276EA727F887}"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C3FB386-29BB-EC4F-899D-C19232F8892A}" type="slidenum">
              <a:rPr lang="en-US"/>
              <a:pPr>
                <a:defRPr/>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9436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9436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7"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462C730-63A7-304D-8D53-8C6052516A87}" type="slidenum">
              <a:rPr lang="en-US"/>
              <a:pPr>
                <a:defRPr/>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819400" y="609600"/>
            <a:ext cx="6096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8194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9436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8194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9436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8"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88F46171-5F5C-8647-B2F1-25C8D6E32A31}" type="slidenum">
              <a:rPr lang="en-US"/>
              <a:pPr>
                <a:defRPr/>
              </a:pPr>
              <a:t>‹#›</a:t>
            </a:fld>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8194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8194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7"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0F5EBA5D-42D1-DB4A-A212-9FD42A7C3ADA}"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B0CF2AA-2844-4246-A972-A12BA89E5F3F}"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1CC20B-96D9-184A-B80F-E9607A1EC782}"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57A448F-5657-2D41-BBD9-8DD0DA435177}"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8"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96F8801-D2FD-844D-B6A0-34F4DA33154F}"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4"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EE5B1F27-C604-3C4A-8350-9C802139C86E}"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3"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D803ACB-ACF7-C945-8129-562BEC611CFA}"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C3A9B9F-A4FC-D149-95FA-F6C55458D984}" type="slidenum">
              <a:rPr lang="en-US"/>
              <a:pPr>
                <a:defRPr/>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July 28, 2014</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Metadata Workshop, Bogotå</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AB5691D-F5FB-6546-BF12-B8E75E9B83A9}"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prstTxWarp prst="textNoShape">
              <a:avLst/>
            </a:prstTxWarp>
          </a:bodyPr>
          <a:lstStyle/>
          <a:p>
            <a:pPr eaLnBrk="1" hangingPunct="1">
              <a:defRPr/>
            </a:pPr>
            <a:endParaRPr kumimoji="1" lang="en-US">
              <a:latin typeface="Times New Roman" charset="0"/>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1"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000"/>
            </a:lvl1pPr>
          </a:lstStyle>
          <a:p>
            <a:r>
              <a:rPr lang="en-US" smtClean="0"/>
              <a:t>July 28, 2014</a:t>
            </a:r>
            <a:endParaRPr lang="en-US"/>
          </a:p>
        </p:txBody>
      </p:sp>
      <p:sp>
        <p:nvSpPr>
          <p:cNvPr id="9222"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4000" b="1">
                <a:solidFill>
                  <a:schemeClr val="tx2"/>
                </a:solidFill>
              </a:defRPr>
            </a:lvl1pPr>
          </a:lstStyle>
          <a:p>
            <a:r>
              <a:rPr lang="en-US" smtClean="0"/>
              <a:t>Metadata Workshop, Bogotå</a:t>
            </a:r>
            <a:endParaRPr lang="en-US"/>
          </a:p>
        </p:txBody>
      </p:sp>
      <p:sp>
        <p:nvSpPr>
          <p:cNvPr id="9223"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Arial" charset="0"/>
              </a:defRPr>
            </a:lvl1pPr>
          </a:lstStyle>
          <a:p>
            <a:pPr>
              <a:defRPr/>
            </a:pPr>
            <a:fld id="{996614D4-42BE-054F-ACB0-E9EFD1DDC5B5}" type="slidenum">
              <a:rPr lang="en-US"/>
              <a:pPr>
                <a:defRPr/>
              </a:pPr>
              <a:t>‹#›</a:t>
            </a:fld>
            <a:endParaRPr lang="en-US"/>
          </a:p>
        </p:txBody>
      </p:sp>
      <p:sp>
        <p:nvSpPr>
          <p:cNvPr id="9225" name="Rectangle 9"/>
          <p:cNvSpPr>
            <a:spLocks noChangeArrowheads="1"/>
          </p:cNvSpPr>
          <p:nvPr/>
        </p:nvSpPr>
        <p:spPr bwMode="auto">
          <a:xfrm>
            <a:off x="381000" y="228600"/>
            <a:ext cx="685800" cy="457200"/>
          </a:xfrm>
          <a:prstGeom prst="rect">
            <a:avLst/>
          </a:prstGeom>
          <a:noFill/>
          <a:ln w="9525">
            <a:noFill/>
            <a:miter lim="800000"/>
            <a:headEnd/>
            <a:tailEnd/>
          </a:ln>
          <a:effectLst/>
        </p:spPr>
        <p:txBody>
          <a:bodyPr>
            <a:prstTxWarp prst="textNoShape">
              <a:avLst/>
            </a:prstTxWarp>
            <a:spAutoFit/>
          </a:bodyPr>
          <a:lstStyle/>
          <a:p>
            <a:pPr>
              <a:defRPr/>
            </a:pPr>
            <a:endParaRPr lang="en-US">
              <a:latin typeface="Times" charset="0"/>
            </a:endParaRPr>
          </a:p>
        </p:txBody>
      </p:sp>
      <p:sp>
        <p:nvSpPr>
          <p:cNvPr id="9226" name="Rectangle 10"/>
          <p:cNvSpPr>
            <a:spLocks noChangeArrowheads="1"/>
          </p:cNvSpPr>
          <p:nvPr/>
        </p:nvSpPr>
        <p:spPr bwMode="auto">
          <a:xfrm>
            <a:off x="381000" y="152400"/>
            <a:ext cx="685800" cy="457200"/>
          </a:xfrm>
          <a:prstGeom prst="rect">
            <a:avLst/>
          </a:prstGeom>
          <a:noFill/>
          <a:ln w="9525">
            <a:noFill/>
            <a:miter lim="800000"/>
            <a:headEnd/>
            <a:tailEnd/>
          </a:ln>
          <a:effectLst/>
        </p:spPr>
        <p:txBody>
          <a:bodyPr>
            <a:prstTxWarp prst="textNoShape">
              <a:avLst/>
            </a:prstTxWarp>
            <a:spAutoFit/>
          </a:bodyPr>
          <a:lstStyle/>
          <a:p>
            <a:pPr>
              <a:defRPr/>
            </a:pPr>
            <a:endParaRPr lang="en-US">
              <a:latin typeface="Times" charset="0"/>
            </a:endParaRPr>
          </a:p>
        </p:txBody>
      </p:sp>
      <p:sp>
        <p:nvSpPr>
          <p:cNvPr id="9227" name="Rectangle 11"/>
          <p:cNvSpPr>
            <a:spLocks noChangeArrowheads="1"/>
          </p:cNvSpPr>
          <p:nvPr/>
        </p:nvSpPr>
        <p:spPr bwMode="auto">
          <a:xfrm>
            <a:off x="8208963" y="279400"/>
            <a:ext cx="184150" cy="457200"/>
          </a:xfrm>
          <a:prstGeom prst="rect">
            <a:avLst/>
          </a:prstGeom>
          <a:noFill/>
          <a:ln w="9525">
            <a:noFill/>
            <a:miter lim="800000"/>
            <a:headEnd/>
            <a:tailEnd/>
          </a:ln>
          <a:effectLst/>
        </p:spPr>
        <p:txBody>
          <a:bodyPr wrap="none">
            <a:prstTxWarp prst="textNoShape">
              <a:avLst/>
            </a:prstTxWarp>
            <a:spAutoFit/>
          </a:bodyPr>
          <a:lstStyle/>
          <a:p>
            <a:pPr>
              <a:defRPr/>
            </a:pPr>
            <a:endParaRPr lang="en-US">
              <a:latin typeface="Times" charset="0"/>
            </a:endParaRPr>
          </a:p>
        </p:txBody>
      </p:sp>
      <p:pic>
        <p:nvPicPr>
          <p:cNvPr id="1035" name="Picture 13"/>
          <p:cNvPicPr>
            <a:picLocks noChangeAspect="1" noChangeArrowheads="1"/>
          </p:cNvPicPr>
          <p:nvPr/>
        </p:nvPicPr>
        <p:blipFill>
          <a:blip r:embed="rId16"/>
          <a:srcRect/>
          <a:stretch>
            <a:fillRect/>
          </a:stretch>
        </p:blipFill>
        <p:spPr bwMode="auto">
          <a:xfrm>
            <a:off x="7799388" y="0"/>
            <a:ext cx="1344612" cy="1219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ransition>
    <p:dissolve/>
  </p:transition>
  <p:timing>
    <p:tnLst>
      <p:par>
        <p:cTn id="1" dur="indefinite" restart="never" nodeType="tmRoot"/>
      </p:par>
    </p:tnLst>
  </p:timing>
  <p:hf sldNum="0" hdr="0"/>
  <p:txStyles>
    <p:titleStyle>
      <a:lvl1pPr algn="l" rtl="0" eaLnBrk="0" fontAlgn="base" hangingPunct="0">
        <a:lnSpc>
          <a:spcPct val="7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70000"/>
        </a:lnSpc>
        <a:spcBef>
          <a:spcPct val="0"/>
        </a:spcBef>
        <a:spcAft>
          <a:spcPct val="0"/>
        </a:spcAft>
        <a:defRPr sz="4400" b="1">
          <a:solidFill>
            <a:schemeClr val="tx2"/>
          </a:solidFill>
          <a:latin typeface="Arial" charset="0"/>
          <a:ea typeface="ＭＳ Ｐゴシック" charset="-128"/>
          <a:cs typeface="ＭＳ Ｐゴシック" charset="-128"/>
        </a:defRPr>
      </a:lvl2pPr>
      <a:lvl3pPr algn="l" rtl="0" eaLnBrk="0" fontAlgn="base" hangingPunct="0">
        <a:lnSpc>
          <a:spcPct val="70000"/>
        </a:lnSpc>
        <a:spcBef>
          <a:spcPct val="0"/>
        </a:spcBef>
        <a:spcAft>
          <a:spcPct val="0"/>
        </a:spcAft>
        <a:defRPr sz="4400" b="1">
          <a:solidFill>
            <a:schemeClr val="tx2"/>
          </a:solidFill>
          <a:latin typeface="Arial" charset="0"/>
          <a:ea typeface="ＭＳ Ｐゴシック" charset="-128"/>
          <a:cs typeface="ＭＳ Ｐゴシック" charset="-128"/>
        </a:defRPr>
      </a:lvl3pPr>
      <a:lvl4pPr algn="l" rtl="0" eaLnBrk="0" fontAlgn="base" hangingPunct="0">
        <a:lnSpc>
          <a:spcPct val="70000"/>
        </a:lnSpc>
        <a:spcBef>
          <a:spcPct val="0"/>
        </a:spcBef>
        <a:spcAft>
          <a:spcPct val="0"/>
        </a:spcAft>
        <a:defRPr sz="4400" b="1">
          <a:solidFill>
            <a:schemeClr val="tx2"/>
          </a:solidFill>
          <a:latin typeface="Arial" charset="0"/>
          <a:ea typeface="ＭＳ Ｐゴシック" charset="-128"/>
          <a:cs typeface="ＭＳ Ｐゴシック" charset="-128"/>
        </a:defRPr>
      </a:lvl4pPr>
      <a:lvl5pPr algn="l" rtl="0" eaLnBrk="0" fontAlgn="base" hangingPunct="0">
        <a:lnSpc>
          <a:spcPct val="70000"/>
        </a:lnSpc>
        <a:spcBef>
          <a:spcPct val="0"/>
        </a:spcBef>
        <a:spcAft>
          <a:spcPct val="0"/>
        </a:spcAft>
        <a:defRPr sz="44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400" b="1">
          <a:solidFill>
            <a:schemeClr val="tx2"/>
          </a:solidFill>
          <a:latin typeface="Arial" charset="0"/>
        </a:defRPr>
      </a:lvl6pPr>
      <a:lvl7pPr marL="914400" algn="l" rtl="0" fontAlgn="base">
        <a:lnSpc>
          <a:spcPct val="70000"/>
        </a:lnSpc>
        <a:spcBef>
          <a:spcPct val="0"/>
        </a:spcBef>
        <a:spcAft>
          <a:spcPct val="0"/>
        </a:spcAft>
        <a:defRPr sz="4400" b="1">
          <a:solidFill>
            <a:schemeClr val="tx2"/>
          </a:solidFill>
          <a:latin typeface="Arial" charset="0"/>
        </a:defRPr>
      </a:lvl7pPr>
      <a:lvl8pPr marL="1371600" algn="l" rtl="0" fontAlgn="base">
        <a:lnSpc>
          <a:spcPct val="70000"/>
        </a:lnSpc>
        <a:spcBef>
          <a:spcPct val="0"/>
        </a:spcBef>
        <a:spcAft>
          <a:spcPct val="0"/>
        </a:spcAft>
        <a:defRPr sz="4400" b="1">
          <a:solidFill>
            <a:schemeClr val="tx2"/>
          </a:solidFill>
          <a:latin typeface="Arial" charset="0"/>
        </a:defRPr>
      </a:lvl8pPr>
      <a:lvl9pPr marL="1828800" algn="l" rtl="0" fontAlgn="base">
        <a:lnSpc>
          <a:spcPct val="70000"/>
        </a:lnSpc>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84" charset="2"/>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pitchFamily="-84" charset="2"/>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itchFamily="-84" charset="2"/>
        <a:buChar char="«"/>
        <a:defRPr sz="2400">
          <a:solidFill>
            <a:schemeClr val="tx1"/>
          </a:solidFill>
          <a:latin typeface="+mn-lt"/>
          <a:ea typeface="ヒラギノ角ゴ Pro W3" pitchFamily="-8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ヒラギノ角ゴ Pro W3" pitchFamily="-84"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ヒラギノ角ゴ Pro W3" pitchFamily="-84"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smtClean="0"/>
              <a:t>July 28, 2014</a:t>
            </a:r>
            <a:endParaRPr lang="en-US"/>
          </a:p>
        </p:txBody>
      </p:sp>
      <p:sp>
        <p:nvSpPr>
          <p:cNvPr id="19459" name="Rectangle 2"/>
          <p:cNvSpPr>
            <a:spLocks noGrp="1" noChangeArrowheads="1"/>
          </p:cNvSpPr>
          <p:nvPr>
            <p:ph type="ctrTitle"/>
          </p:nvPr>
        </p:nvSpPr>
        <p:spPr>
          <a:xfrm>
            <a:off x="0" y="1828800"/>
            <a:ext cx="6477000" cy="1189038"/>
          </a:xfrm>
        </p:spPr>
        <p:txBody>
          <a:bodyPr/>
          <a:lstStyle/>
          <a:p>
            <a:pPr algn="ctr" eaLnBrk="1" hangingPunct="1"/>
            <a:r>
              <a:rPr lang="en-US" sz="4000" dirty="0"/>
              <a:t>The IRIS Data Management System</a:t>
            </a: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a:t> </a:t>
            </a:r>
            <a:r>
              <a:rPr lang="en-US" sz="3200" dirty="0" smtClean="0"/>
              <a:t>Operations Overview</a:t>
            </a:r>
            <a:br>
              <a:rPr lang="en-US" sz="3200" dirty="0" smtClean="0"/>
            </a:br>
            <a:r>
              <a:rPr lang="en-US" sz="3200" dirty="0" smtClean="0"/>
              <a:t> </a:t>
            </a:r>
            <a:br>
              <a:rPr lang="en-US" sz="3200" dirty="0" smtClean="0"/>
            </a:br>
            <a:r>
              <a:rPr lang="en-US" sz="3200" dirty="0" smtClean="0"/>
              <a:t>&amp; Data Curation</a:t>
            </a:r>
            <a:br>
              <a:rPr lang="en-US" sz="3200" dirty="0" smtClean="0"/>
            </a:br>
            <a:endParaRPr lang="en-US" sz="4000" dirty="0"/>
          </a:p>
        </p:txBody>
      </p:sp>
      <p:sp>
        <p:nvSpPr>
          <p:cNvPr id="19460" name="Rectangle 3"/>
          <p:cNvSpPr>
            <a:spLocks noGrp="1" noChangeArrowheads="1"/>
          </p:cNvSpPr>
          <p:nvPr>
            <p:ph type="subTitle" idx="1"/>
          </p:nvPr>
        </p:nvSpPr>
        <p:spPr>
          <a:xfrm>
            <a:off x="0" y="5105400"/>
            <a:ext cx="4191000" cy="1143000"/>
          </a:xfrm>
        </p:spPr>
        <p:txBody>
          <a:bodyPr/>
          <a:lstStyle/>
          <a:p>
            <a:pPr eaLnBrk="1" hangingPunct="1"/>
            <a:r>
              <a:rPr lang="en-US" sz="1600" dirty="0"/>
              <a:t>Rick Benson</a:t>
            </a:r>
          </a:p>
          <a:p>
            <a:pPr eaLnBrk="1" hangingPunct="1"/>
            <a:r>
              <a:rPr lang="en-US" sz="1600" dirty="0"/>
              <a:t>IRIS DMC Operations</a:t>
            </a:r>
          </a:p>
        </p:txBody>
      </p:sp>
      <p:sp>
        <p:nvSpPr>
          <p:cNvPr id="19461" name="Text Box 9"/>
          <p:cNvSpPr txBox="1">
            <a:spLocks noChangeArrowheads="1"/>
          </p:cNvSpPr>
          <p:nvPr/>
        </p:nvSpPr>
        <p:spPr bwMode="auto">
          <a:xfrm>
            <a:off x="4876800" y="2286000"/>
            <a:ext cx="184150" cy="457200"/>
          </a:xfrm>
          <a:prstGeom prst="rect">
            <a:avLst/>
          </a:prstGeom>
          <a:noFill/>
          <a:ln w="9525">
            <a:noFill/>
            <a:miter lim="800000"/>
            <a:headEnd/>
            <a:tailEnd/>
          </a:ln>
        </p:spPr>
        <p:txBody>
          <a:bodyPr wrap="none">
            <a:prstTxWarp prst="textNoShape">
              <a:avLst/>
            </a:prstTxWarp>
            <a:spAutoFit/>
          </a:bodyPr>
          <a:lstStyle/>
          <a:p>
            <a:endParaRPr lang="en-US">
              <a:latin typeface="Times" pitchFamily="-84" charset="0"/>
            </a:endParaRPr>
          </a:p>
        </p:txBody>
      </p:sp>
      <p:pic>
        <p:nvPicPr>
          <p:cNvPr id="19462" name="Picture 7"/>
          <p:cNvPicPr>
            <a:picLocks noChangeAspect="1" noChangeArrowheads="1"/>
          </p:cNvPicPr>
          <p:nvPr/>
        </p:nvPicPr>
        <p:blipFill>
          <a:blip r:embed="rId3"/>
          <a:srcRect/>
          <a:stretch>
            <a:fillRect/>
          </a:stretch>
        </p:blipFill>
        <p:spPr bwMode="auto">
          <a:xfrm>
            <a:off x="5943600" y="1447800"/>
            <a:ext cx="2779713" cy="47244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381000"/>
            <a:ext cx="7772400" cy="1143000"/>
          </a:xfrm>
        </p:spPr>
        <p:txBody>
          <a:bodyPr/>
          <a:lstStyle/>
          <a:p>
            <a:r>
              <a:rPr lang="en-US" dirty="0" smtClean="0">
                <a:ea typeface="ＭＳ Ｐゴシック" charset="-128"/>
                <a:cs typeface="ＭＳ Ｐゴシック" charset="-128"/>
              </a:rPr>
              <a:t>Why an Auxiliary Data Center?</a:t>
            </a:r>
            <a:endParaRPr lang="en-US" sz="2800" dirty="0" smtClean="0">
              <a:ea typeface="ＭＳ Ｐゴシック" charset="-128"/>
              <a:cs typeface="ＭＳ Ｐゴシック" charset="-128"/>
            </a:endParaRPr>
          </a:p>
        </p:txBody>
      </p:sp>
      <p:sp>
        <p:nvSpPr>
          <p:cNvPr id="27651" name="Date Placeholder 2"/>
          <p:cNvSpPr>
            <a:spLocks noGrp="1"/>
          </p:cNvSpPr>
          <p:nvPr>
            <p:ph type="dt" sz="quarter" idx="10"/>
          </p:nvPr>
        </p:nvSpPr>
        <p:spPr>
          <a:noFill/>
        </p:spPr>
        <p:txBody>
          <a:bodyPr/>
          <a:lstStyle/>
          <a:p>
            <a:r>
              <a:rPr lang="en-US" smtClean="0">
                <a:latin typeface="Arial" pitchFamily="-106" charset="0"/>
              </a:rPr>
              <a:t>12/09/2013</a:t>
            </a:r>
          </a:p>
        </p:txBody>
      </p:sp>
      <p:sp>
        <p:nvSpPr>
          <p:cNvPr id="5" name="Footer Placeholder 4"/>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
        <p:nvSpPr>
          <p:cNvPr id="8" name="Slide Number Placeholder 7"/>
          <p:cNvSpPr>
            <a:spLocks noGrp="1"/>
          </p:cNvSpPr>
          <p:nvPr>
            <p:ph type="sldNum" sz="quarter" idx="12"/>
          </p:nvPr>
        </p:nvSpPr>
        <p:spPr/>
        <p:txBody>
          <a:bodyPr/>
          <a:lstStyle/>
          <a:p>
            <a:pPr>
              <a:defRPr/>
            </a:pPr>
            <a:fld id="{1AF0D2D8-D6B8-9046-80C9-BC462ECF8522}" type="slidenum">
              <a:rPr lang="en-US" smtClean="0"/>
              <a:pPr>
                <a:defRPr/>
              </a:pPr>
              <a:t>10</a:t>
            </a:fld>
            <a:endParaRPr lang="en-US"/>
          </a:p>
        </p:txBody>
      </p:sp>
      <p:sp>
        <p:nvSpPr>
          <p:cNvPr id="6" name="TextBox 5"/>
          <p:cNvSpPr txBox="1"/>
          <p:nvPr/>
        </p:nvSpPr>
        <p:spPr>
          <a:xfrm>
            <a:off x="264646" y="2209800"/>
            <a:ext cx="8879354" cy="3046988"/>
          </a:xfrm>
          <a:prstGeom prst="rect">
            <a:avLst/>
          </a:prstGeom>
          <a:noFill/>
        </p:spPr>
        <p:txBody>
          <a:bodyPr wrap="none" rtlCol="0">
            <a:spAutoFit/>
          </a:bodyPr>
          <a:lstStyle/>
          <a:p>
            <a:pPr>
              <a:buFont typeface="Arial"/>
              <a:buChar char="•"/>
            </a:pPr>
            <a:r>
              <a:rPr lang="en-US" dirty="0" smtClean="0"/>
              <a:t>For reasons of data and resource security in the case</a:t>
            </a:r>
          </a:p>
          <a:p>
            <a:pPr lvl="1"/>
            <a:r>
              <a:rPr lang="en-US" dirty="0" smtClean="0"/>
              <a:t>of a catastrophic failure of the systems in Seattle.</a:t>
            </a:r>
          </a:p>
          <a:p>
            <a:pPr lvl="1"/>
            <a:endParaRPr lang="en-US" dirty="0" smtClean="0"/>
          </a:p>
          <a:p>
            <a:pPr>
              <a:buFont typeface="Arial"/>
              <a:buChar char="•"/>
            </a:pPr>
            <a:r>
              <a:rPr lang="en-US" dirty="0" smtClean="0"/>
              <a:t>Work toward providing capability to operate replicated</a:t>
            </a:r>
          </a:p>
          <a:p>
            <a:pPr lvl="1"/>
            <a:r>
              <a:rPr lang="en-US" dirty="0" smtClean="0"/>
              <a:t> data centers at multiple geographic locations</a:t>
            </a:r>
          </a:p>
          <a:p>
            <a:pPr lvl="1"/>
            <a:endParaRPr lang="en-US" dirty="0" smtClean="0"/>
          </a:p>
          <a:p>
            <a:pPr>
              <a:buFont typeface="Arial"/>
              <a:buChar char="•"/>
            </a:pPr>
            <a:r>
              <a:rPr lang="en-US" dirty="0" smtClean="0"/>
              <a:t> Provide required access that </a:t>
            </a:r>
            <a:r>
              <a:rPr lang="en-US" dirty="0" smtClean="0"/>
              <a:t>DMC </a:t>
            </a:r>
            <a:r>
              <a:rPr lang="en-US" dirty="0" smtClean="0"/>
              <a:t>staff controls, since most of </a:t>
            </a:r>
          </a:p>
          <a:p>
            <a:pPr lvl="1"/>
            <a:r>
              <a:rPr lang="en-US" dirty="0" smtClean="0"/>
              <a:t> the software has been internally developed</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924800" cy="1143000"/>
          </a:xfrm>
        </p:spPr>
        <p:txBody>
          <a:bodyPr/>
          <a:lstStyle/>
          <a:p>
            <a:r>
              <a:rPr lang="en-US" dirty="0" smtClean="0"/>
              <a:t>Taking Advantage of a New</a:t>
            </a:r>
            <a:br>
              <a:rPr lang="en-US" dirty="0" smtClean="0"/>
            </a:br>
            <a:r>
              <a:rPr lang="en-US" dirty="0" smtClean="0"/>
              <a:t>Opportunity: LVOC</a:t>
            </a:r>
            <a:endParaRPr lang="en-US" dirty="0"/>
          </a:p>
        </p:txBody>
      </p:sp>
      <p:sp>
        <p:nvSpPr>
          <p:cNvPr id="3" name="Date Placeholder 2"/>
          <p:cNvSpPr>
            <a:spLocks noGrp="1"/>
          </p:cNvSpPr>
          <p:nvPr>
            <p:ph type="dt" sz="half" idx="10"/>
          </p:nvPr>
        </p:nvSpPr>
        <p:spPr/>
        <p:txBody>
          <a:bodyPr/>
          <a:lstStyle/>
          <a:p>
            <a:pPr>
              <a:defRPr/>
            </a:pPr>
            <a:r>
              <a:rPr lang="en-US" smtClean="0"/>
              <a:t>12/09/2013</a:t>
            </a:r>
            <a:endParaRPr lang="en-US"/>
          </a:p>
        </p:txBody>
      </p:sp>
      <p:sp>
        <p:nvSpPr>
          <p:cNvPr id="4" name="Footer Placeholder 3"/>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
        <p:nvSpPr>
          <p:cNvPr id="5" name="Slide Number Placeholder 4"/>
          <p:cNvSpPr>
            <a:spLocks noGrp="1"/>
          </p:cNvSpPr>
          <p:nvPr>
            <p:ph type="sldNum" sz="quarter" idx="12"/>
          </p:nvPr>
        </p:nvSpPr>
        <p:spPr/>
        <p:txBody>
          <a:bodyPr/>
          <a:lstStyle/>
          <a:p>
            <a:pPr>
              <a:defRPr/>
            </a:pPr>
            <a:fld id="{1AF0D2D8-D6B8-9046-80C9-BC462ECF8522}" type="slidenum">
              <a:rPr lang="en-US" smtClean="0"/>
              <a:pPr>
                <a:defRPr/>
              </a:pPr>
              <a:t>11</a:t>
            </a:fld>
            <a:endParaRPr lang="en-US"/>
          </a:p>
        </p:txBody>
      </p:sp>
      <p:sp>
        <p:nvSpPr>
          <p:cNvPr id="6" name="TextBox 5"/>
          <p:cNvSpPr txBox="1"/>
          <p:nvPr/>
        </p:nvSpPr>
        <p:spPr>
          <a:xfrm>
            <a:off x="457200" y="1295400"/>
            <a:ext cx="8458200" cy="4893647"/>
          </a:xfrm>
          <a:prstGeom prst="rect">
            <a:avLst/>
          </a:prstGeom>
          <a:noFill/>
        </p:spPr>
        <p:txBody>
          <a:bodyPr wrap="square" rtlCol="0">
            <a:spAutoFit/>
          </a:bodyPr>
          <a:lstStyle/>
          <a:p>
            <a:pPr>
              <a:buFont typeface="Arial"/>
              <a:buChar char="•"/>
            </a:pPr>
            <a:r>
              <a:rPr lang="en-US" dirty="0" smtClean="0"/>
              <a:t>Significantly increased bandwidth:</a:t>
            </a:r>
          </a:p>
          <a:p>
            <a:r>
              <a:rPr lang="en-US" dirty="0" smtClean="0"/>
              <a:t>  10 </a:t>
            </a:r>
            <a:r>
              <a:rPr lang="en-US" dirty="0" err="1" smtClean="0"/>
              <a:t>Gb</a:t>
            </a:r>
            <a:r>
              <a:rPr lang="en-US" dirty="0" smtClean="0"/>
              <a:t> uplinks to upstream provider (really 4Gb at</a:t>
            </a:r>
          </a:p>
          <a:p>
            <a:r>
              <a:rPr lang="en-US" dirty="0" smtClean="0"/>
              <a:t>   best)</a:t>
            </a:r>
          </a:p>
          <a:p>
            <a:r>
              <a:rPr lang="en-US" dirty="0" smtClean="0"/>
              <a:t>	- This could expand to 100Gb+ “relatively” soon</a:t>
            </a:r>
          </a:p>
          <a:p>
            <a:endParaRPr lang="en-US" dirty="0" smtClean="0"/>
          </a:p>
          <a:p>
            <a:pPr>
              <a:buFont typeface="Arial"/>
              <a:buChar char="•"/>
            </a:pPr>
            <a:r>
              <a:rPr lang="en-US" dirty="0" smtClean="0"/>
              <a:t> Many more services available, like web services and</a:t>
            </a:r>
          </a:p>
          <a:p>
            <a:r>
              <a:rPr lang="en-US" dirty="0" smtClean="0"/>
              <a:t>   other traditional request processing</a:t>
            </a:r>
          </a:p>
          <a:p>
            <a:pPr>
              <a:buFont typeface="Arial"/>
              <a:buChar char="•"/>
            </a:pPr>
            <a:r>
              <a:rPr lang="en-US" dirty="0" smtClean="0"/>
              <a:t> Virtualized infrastructure, increased reliability, and</a:t>
            </a:r>
          </a:p>
          <a:p>
            <a:r>
              <a:rPr lang="en-US" dirty="0" smtClean="0"/>
              <a:t>   much easier maintenance;</a:t>
            </a:r>
          </a:p>
          <a:p>
            <a:pPr>
              <a:buFont typeface="Arial"/>
              <a:buChar char="•"/>
            </a:pPr>
            <a:r>
              <a:rPr lang="en-US" dirty="0" smtClean="0"/>
              <a:t> Operated autonomously</a:t>
            </a:r>
          </a:p>
          <a:p>
            <a:pPr>
              <a:buFont typeface="Arial"/>
              <a:buChar char="•"/>
            </a:pPr>
            <a:r>
              <a:rPr lang="en-US" dirty="0" smtClean="0"/>
              <a:t> Significantly increased disaster recovery (failover)</a:t>
            </a:r>
          </a:p>
          <a:p>
            <a:r>
              <a:rPr lang="en-US" dirty="0" smtClean="0"/>
              <a:t>   with increase in capabilities if Seattle were</a:t>
            </a:r>
          </a:p>
          <a:p>
            <a:r>
              <a:rPr lang="en-US" dirty="0" smtClean="0"/>
              <a:t>   to go offline</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7772400" cy="1143000"/>
          </a:xfrm>
        </p:spPr>
        <p:txBody>
          <a:bodyPr/>
          <a:lstStyle/>
          <a:p>
            <a:r>
              <a:rPr lang="en-US" dirty="0" smtClean="0">
                <a:ea typeface="ＭＳ Ｐゴシック" charset="-128"/>
                <a:cs typeface="ＭＳ Ｐゴシック" charset="-128"/>
              </a:rPr>
              <a:t>What Will Be Available Functionally?</a:t>
            </a:r>
            <a:endParaRPr lang="en-US" sz="2800" dirty="0" smtClean="0">
              <a:ea typeface="ＭＳ Ｐゴシック" charset="-128"/>
              <a:cs typeface="ＭＳ Ｐゴシック" charset="-128"/>
            </a:endParaRPr>
          </a:p>
        </p:txBody>
      </p:sp>
      <p:sp>
        <p:nvSpPr>
          <p:cNvPr id="27651" name="Date Placeholder 2"/>
          <p:cNvSpPr>
            <a:spLocks noGrp="1"/>
          </p:cNvSpPr>
          <p:nvPr>
            <p:ph type="dt" sz="quarter" idx="10"/>
          </p:nvPr>
        </p:nvSpPr>
        <p:spPr>
          <a:noFill/>
        </p:spPr>
        <p:txBody>
          <a:bodyPr/>
          <a:lstStyle/>
          <a:p>
            <a:r>
              <a:rPr lang="en-US" smtClean="0">
                <a:latin typeface="Arial" pitchFamily="-106" charset="0"/>
              </a:rPr>
              <a:t>12/09/2013</a:t>
            </a:r>
          </a:p>
        </p:txBody>
      </p:sp>
      <p:sp>
        <p:nvSpPr>
          <p:cNvPr id="5" name="Footer Placeholder 4"/>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
        <p:nvSpPr>
          <p:cNvPr id="8" name="Slide Number Placeholder 7"/>
          <p:cNvSpPr>
            <a:spLocks noGrp="1"/>
          </p:cNvSpPr>
          <p:nvPr>
            <p:ph type="sldNum" sz="quarter" idx="12"/>
          </p:nvPr>
        </p:nvSpPr>
        <p:spPr/>
        <p:txBody>
          <a:bodyPr/>
          <a:lstStyle/>
          <a:p>
            <a:pPr>
              <a:defRPr/>
            </a:pPr>
            <a:fld id="{1AF0D2D8-D6B8-9046-80C9-BC462ECF8522}" type="slidenum">
              <a:rPr lang="en-US" smtClean="0"/>
              <a:pPr>
                <a:defRPr/>
              </a:pPr>
              <a:t>12</a:t>
            </a:fld>
            <a:endParaRPr lang="en-US"/>
          </a:p>
        </p:txBody>
      </p:sp>
      <p:sp>
        <p:nvSpPr>
          <p:cNvPr id="10" name="TextBox 9"/>
          <p:cNvSpPr txBox="1"/>
          <p:nvPr/>
        </p:nvSpPr>
        <p:spPr>
          <a:xfrm>
            <a:off x="1371600" y="762000"/>
            <a:ext cx="6442789" cy="6247863"/>
          </a:xfrm>
          <a:prstGeom prst="rect">
            <a:avLst/>
          </a:prstGeom>
          <a:noFill/>
        </p:spPr>
        <p:txBody>
          <a:bodyPr wrap="none" rtlCol="0">
            <a:spAutoFit/>
          </a:bodyPr>
          <a:lstStyle/>
          <a:p>
            <a:pPr>
              <a:buFont typeface="Arial"/>
              <a:buChar char="•"/>
            </a:pPr>
            <a:endParaRPr lang="en-US" dirty="0" smtClean="0"/>
          </a:p>
          <a:p>
            <a:pPr>
              <a:buFont typeface="Arial"/>
              <a:buChar char="•"/>
            </a:pPr>
            <a:r>
              <a:rPr lang="en-US" sz="2800" dirty="0" smtClean="0">
                <a:solidFill>
                  <a:srgbClr val="FFFF00"/>
                </a:solidFill>
              </a:rPr>
              <a:t>Data Handling Software:</a:t>
            </a:r>
          </a:p>
          <a:p>
            <a:pPr lvl="1">
              <a:buFont typeface="Arial"/>
              <a:buChar char="•"/>
            </a:pPr>
            <a:r>
              <a:rPr lang="en-US" dirty="0" smtClean="0"/>
              <a:t>Real Time Data Ingestion (BUD)</a:t>
            </a:r>
          </a:p>
          <a:p>
            <a:pPr lvl="1">
              <a:buFont typeface="Arial"/>
              <a:buChar char="•"/>
            </a:pPr>
            <a:r>
              <a:rPr lang="en-US" dirty="0" smtClean="0"/>
              <a:t>Non Real Time Data, miniseed2dmc</a:t>
            </a:r>
          </a:p>
          <a:p>
            <a:pPr lvl="1">
              <a:buFont typeface="Arial"/>
              <a:buChar char="•"/>
            </a:pPr>
            <a:r>
              <a:rPr lang="en-US" dirty="0" smtClean="0"/>
              <a:t>BUD to Archive Transfer System (BATS)</a:t>
            </a:r>
          </a:p>
          <a:p>
            <a:pPr>
              <a:buFont typeface="Arial"/>
              <a:buChar char="•"/>
            </a:pPr>
            <a:r>
              <a:rPr lang="en-US" sz="2800" dirty="0" smtClean="0">
                <a:solidFill>
                  <a:srgbClr val="FFFF00"/>
                </a:solidFill>
              </a:rPr>
              <a:t>Quality Assurance Software</a:t>
            </a:r>
          </a:p>
          <a:p>
            <a:pPr lvl="1">
              <a:buFont typeface="Arial"/>
              <a:buChar char="•"/>
            </a:pPr>
            <a:r>
              <a:rPr lang="en-US" dirty="0" smtClean="0"/>
              <a:t>MUSTANG engine</a:t>
            </a:r>
          </a:p>
          <a:p>
            <a:pPr lvl="1">
              <a:buFont typeface="Arial"/>
              <a:buChar char="•"/>
            </a:pPr>
            <a:r>
              <a:rPr lang="en-US" dirty="0" smtClean="0"/>
              <a:t>PQLX for use by analysts </a:t>
            </a:r>
          </a:p>
          <a:p>
            <a:pPr>
              <a:buFont typeface="Arial"/>
              <a:buChar char="•"/>
            </a:pPr>
            <a:r>
              <a:rPr lang="en-US" sz="2800" dirty="0" smtClean="0">
                <a:solidFill>
                  <a:srgbClr val="FFFF00"/>
                </a:solidFill>
              </a:rPr>
              <a:t>Web Services</a:t>
            </a:r>
            <a:endParaRPr lang="en-US" dirty="0" smtClean="0"/>
          </a:p>
          <a:p>
            <a:pPr>
              <a:buFont typeface="Arial"/>
              <a:buChar char="•"/>
            </a:pPr>
            <a:r>
              <a:rPr lang="en-US" dirty="0" smtClean="0"/>
              <a:t> </a:t>
            </a:r>
            <a:r>
              <a:rPr lang="en-US" sz="2800" dirty="0" smtClean="0">
                <a:solidFill>
                  <a:srgbClr val="FFFF00"/>
                </a:solidFill>
              </a:rPr>
              <a:t>Systems that draw from Web Services</a:t>
            </a:r>
          </a:p>
          <a:p>
            <a:pPr lvl="1">
              <a:buFont typeface="Arial"/>
              <a:buChar char="•"/>
            </a:pPr>
            <a:r>
              <a:rPr lang="en-US" dirty="0" err="1" smtClean="0"/>
              <a:t>Breq_Fast</a:t>
            </a:r>
            <a:endParaRPr lang="en-US" dirty="0" smtClean="0"/>
          </a:p>
          <a:p>
            <a:pPr lvl="1">
              <a:buFont typeface="Arial"/>
              <a:buChar char="•"/>
            </a:pPr>
            <a:r>
              <a:rPr lang="en-US" dirty="0" smtClean="0"/>
              <a:t>Wilber3</a:t>
            </a:r>
          </a:p>
          <a:p>
            <a:pPr lvl="1">
              <a:buFont typeface="Arial"/>
              <a:buChar char="•"/>
            </a:pPr>
            <a:r>
              <a:rPr lang="en-US" dirty="0" err="1" smtClean="0"/>
              <a:t>SeismiQuery</a:t>
            </a:r>
            <a:endParaRPr lang="en-US" dirty="0" smtClean="0"/>
          </a:p>
          <a:p>
            <a:pPr lvl="1">
              <a:buFont typeface="Arial"/>
              <a:buChar char="•"/>
            </a:pPr>
            <a:r>
              <a:rPr lang="en-US" dirty="0" smtClean="0"/>
              <a:t>IRIS Earthquake Browser (IEB)</a:t>
            </a:r>
          </a:p>
          <a:p>
            <a:pPr lvl="1">
              <a:buFont typeface="Arial"/>
              <a:buChar char="•"/>
            </a:pPr>
            <a:r>
              <a:rPr lang="en-US" dirty="0" smtClean="0"/>
              <a:t>MUSTANG</a:t>
            </a:r>
          </a:p>
          <a:p>
            <a:pPr>
              <a:buFont typeface="Arial"/>
              <a:buChar char="•"/>
            </a:pPr>
            <a:endParaRPr lang="en-US"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7772400" cy="1470025"/>
          </a:xfrm>
        </p:spPr>
        <p:txBody>
          <a:bodyPr/>
          <a:lstStyle/>
          <a:p>
            <a:r>
              <a:rPr lang="en-US" sz="4000" dirty="0" smtClean="0"/>
              <a:t>Lastly- A Connection to High Performance Computing</a:t>
            </a:r>
            <a:endParaRPr lang="en-US" sz="4000" dirty="0"/>
          </a:p>
        </p:txBody>
      </p:sp>
      <p:sp>
        <p:nvSpPr>
          <p:cNvPr id="7" name="Date Placeholder 6"/>
          <p:cNvSpPr>
            <a:spLocks noGrp="1"/>
          </p:cNvSpPr>
          <p:nvPr>
            <p:ph type="dt" sz="half" idx="10"/>
          </p:nvPr>
        </p:nvSpPr>
        <p:spPr/>
        <p:txBody>
          <a:bodyPr/>
          <a:lstStyle/>
          <a:p>
            <a:pPr>
              <a:defRPr/>
            </a:pPr>
            <a:r>
              <a:rPr lang="en-US" dirty="0" smtClean="0"/>
              <a:t>12/09/2013</a:t>
            </a:r>
            <a:endParaRPr lang="en-US" dirty="0"/>
          </a:p>
        </p:txBody>
      </p:sp>
      <p:sp>
        <p:nvSpPr>
          <p:cNvPr id="8" name="Slide Number Placeholder 7"/>
          <p:cNvSpPr>
            <a:spLocks noGrp="1"/>
          </p:cNvSpPr>
          <p:nvPr>
            <p:ph type="sldNum" sz="quarter" idx="12"/>
          </p:nvPr>
        </p:nvSpPr>
        <p:spPr/>
        <p:txBody>
          <a:bodyPr/>
          <a:lstStyle/>
          <a:p>
            <a:pPr>
              <a:defRPr/>
            </a:pPr>
            <a:fld id="{7CDAE4D6-725E-D349-B7C9-62E970635204}" type="slidenum">
              <a:rPr lang="en-US" smtClean="0"/>
              <a:pPr>
                <a:defRPr/>
              </a:pPr>
              <a:t>13</a:t>
            </a:fld>
            <a:endParaRPr lang="en-US"/>
          </a:p>
        </p:txBody>
      </p:sp>
      <p:sp>
        <p:nvSpPr>
          <p:cNvPr id="9" name="Footer Placeholder 8"/>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
        <p:nvSpPr>
          <p:cNvPr id="10" name="TextBox 9"/>
          <p:cNvSpPr txBox="1"/>
          <p:nvPr/>
        </p:nvSpPr>
        <p:spPr>
          <a:xfrm>
            <a:off x="152400" y="1752600"/>
            <a:ext cx="8763000" cy="3785652"/>
          </a:xfrm>
          <a:prstGeom prst="rect">
            <a:avLst/>
          </a:prstGeom>
          <a:noFill/>
        </p:spPr>
        <p:txBody>
          <a:bodyPr wrap="square" rtlCol="0">
            <a:spAutoFit/>
          </a:bodyPr>
          <a:lstStyle/>
          <a:p>
            <a:r>
              <a:rPr lang="en-US" dirty="0" smtClean="0"/>
              <a:t>Because the traditional system to manage archived data is not well-suited to Big Data problems in a High Performance </a:t>
            </a:r>
          </a:p>
          <a:p>
            <a:r>
              <a:rPr lang="en-US" dirty="0" smtClean="0"/>
              <a:t>Computing environment, we will collaborate with LLNL </a:t>
            </a:r>
          </a:p>
          <a:p>
            <a:r>
              <a:rPr lang="en-US" dirty="0" smtClean="0"/>
              <a:t>staff to produce a workflow that accesses data using web</a:t>
            </a:r>
          </a:p>
          <a:p>
            <a:r>
              <a:rPr lang="en-US" dirty="0" smtClean="0"/>
              <a:t>services, which will reformat and reorganize the data into different data structures that are better suited for processing</a:t>
            </a:r>
          </a:p>
          <a:p>
            <a:r>
              <a:rPr lang="en-US" dirty="0" smtClean="0"/>
              <a:t>in an HPC environment. </a:t>
            </a:r>
          </a:p>
          <a:p>
            <a:endParaRPr lang="en-US" dirty="0" smtClean="0"/>
          </a:p>
          <a:p>
            <a:pPr lvl="1">
              <a:buFont typeface="Arial"/>
              <a:buChar char="•"/>
            </a:pPr>
            <a:r>
              <a:rPr lang="en-US" b="1" u="sng" dirty="0" smtClean="0">
                <a:solidFill>
                  <a:srgbClr val="FF0000"/>
                </a:solidFill>
              </a:rPr>
              <a:t>Note</a:t>
            </a:r>
            <a:r>
              <a:rPr lang="en-US" dirty="0" smtClean="0"/>
              <a:t>: </a:t>
            </a:r>
            <a:r>
              <a:rPr lang="en-US" i="1" dirty="0" smtClean="0">
                <a:solidFill>
                  <a:srgbClr val="FFFF00"/>
                </a:solidFill>
              </a:rPr>
              <a:t>These could be localized to specific HPC environments and not across ALL replicated data centers.</a:t>
            </a:r>
            <a:endParaRPr lang="en-US" i="1"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smtClean="0"/>
              <a:t>July 28, 2014</a:t>
            </a:r>
            <a:endParaRPr lang="en-US"/>
          </a:p>
        </p:txBody>
      </p:sp>
      <p:sp>
        <p:nvSpPr>
          <p:cNvPr id="19459" name="Rectangle 2"/>
          <p:cNvSpPr>
            <a:spLocks noGrp="1" noChangeArrowheads="1"/>
          </p:cNvSpPr>
          <p:nvPr>
            <p:ph type="ctrTitle"/>
          </p:nvPr>
        </p:nvSpPr>
        <p:spPr>
          <a:xfrm>
            <a:off x="0" y="1905000"/>
            <a:ext cx="8153400" cy="1189038"/>
          </a:xfrm>
        </p:spPr>
        <p:txBody>
          <a:bodyPr/>
          <a:lstStyle/>
          <a:p>
            <a:pPr algn="ctr" eaLnBrk="1" hangingPunct="1"/>
            <a:r>
              <a:rPr lang="en-US" sz="4000" dirty="0" smtClean="0"/>
              <a:t>Email Based Data Requesting:</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2 examples to show you</a:t>
            </a:r>
            <a:br>
              <a:rPr lang="en-US" sz="4000" dirty="0" smtClean="0"/>
            </a:br>
            <a:r>
              <a:rPr lang="en-US" sz="4000" dirty="0" smtClean="0"/>
              <a:t/>
            </a:r>
            <a:br>
              <a:rPr lang="en-US" sz="4000" dirty="0" smtClean="0"/>
            </a:br>
            <a:r>
              <a:rPr lang="en-US" sz="3200" dirty="0" smtClean="0"/>
              <a:t/>
            </a:r>
            <a:br>
              <a:rPr lang="en-US" sz="3200" dirty="0" smtClean="0"/>
            </a:br>
            <a:endParaRPr lang="en-US" sz="4000" dirty="0"/>
          </a:p>
        </p:txBody>
      </p:sp>
      <p:sp>
        <p:nvSpPr>
          <p:cNvPr id="19461" name="Text Box 9"/>
          <p:cNvSpPr txBox="1">
            <a:spLocks noChangeArrowheads="1"/>
          </p:cNvSpPr>
          <p:nvPr/>
        </p:nvSpPr>
        <p:spPr bwMode="auto">
          <a:xfrm>
            <a:off x="4876800" y="2286000"/>
            <a:ext cx="184150" cy="457200"/>
          </a:xfrm>
          <a:prstGeom prst="rect">
            <a:avLst/>
          </a:prstGeom>
          <a:noFill/>
          <a:ln w="9525">
            <a:noFill/>
            <a:miter lim="800000"/>
            <a:headEnd/>
            <a:tailEnd/>
          </a:ln>
        </p:spPr>
        <p:txBody>
          <a:bodyPr wrap="none">
            <a:prstTxWarp prst="textNoShape">
              <a:avLst/>
            </a:prstTxWarp>
            <a:spAutoFit/>
          </a:bodyPr>
          <a:lstStyle/>
          <a:p>
            <a:endParaRPr lang="en-US">
              <a:latin typeface="Times" pitchFamily="-84" charset="0"/>
            </a:endParaRPr>
          </a:p>
        </p:txBody>
      </p:sp>
      <p:sp>
        <p:nvSpPr>
          <p:cNvPr id="7" name="Footer Placeholder 6"/>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
        <p:nvSpPr>
          <p:cNvPr id="8" name="Subtitle 7"/>
          <p:cNvSpPr>
            <a:spLocks noGrp="1"/>
          </p:cNvSpPr>
          <p:nvPr>
            <p:ph type="subTitle" idx="1"/>
          </p:nvPr>
        </p:nvSpPr>
        <p:spPr/>
        <p:txBody>
          <a:bodyPr/>
          <a:lstStyle/>
          <a:p>
            <a:r>
              <a:rPr lang="en-US" dirty="0" smtClean="0"/>
              <a:t>GOAL:</a:t>
            </a:r>
          </a:p>
          <a:p>
            <a:r>
              <a:rPr lang="en-US" dirty="0" smtClean="0"/>
              <a:t>Options to get data set for use in ASI</a:t>
            </a:r>
            <a:endParaRPr lang="en-US"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smtClean="0"/>
              <a:t>July 28, 2014</a:t>
            </a:r>
            <a:endParaRPr lang="en-US"/>
          </a:p>
        </p:txBody>
      </p:sp>
      <p:sp>
        <p:nvSpPr>
          <p:cNvPr id="19459" name="Rectangle 2"/>
          <p:cNvSpPr>
            <a:spLocks noGrp="1" noChangeArrowheads="1"/>
          </p:cNvSpPr>
          <p:nvPr>
            <p:ph type="ctrTitle"/>
          </p:nvPr>
        </p:nvSpPr>
        <p:spPr>
          <a:xfrm>
            <a:off x="0" y="1905000"/>
            <a:ext cx="8153400" cy="1189038"/>
          </a:xfrm>
        </p:spPr>
        <p:txBody>
          <a:bodyPr/>
          <a:lstStyle/>
          <a:p>
            <a:pPr algn="ctr" eaLnBrk="1" hangingPunct="1"/>
            <a:r>
              <a:rPr lang="en-US" sz="4000" dirty="0" smtClean="0"/>
              <a:t>Email Based Data Requesting:</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2 examples to show you</a:t>
            </a:r>
            <a:br>
              <a:rPr lang="en-US" sz="4000" dirty="0" smtClean="0"/>
            </a:br>
            <a:r>
              <a:rPr lang="en-US" sz="4000" dirty="0" smtClean="0"/>
              <a:t/>
            </a:r>
            <a:br>
              <a:rPr lang="en-US" sz="4000" dirty="0" smtClean="0"/>
            </a:br>
            <a:r>
              <a:rPr lang="en-US" sz="3200" dirty="0" smtClean="0"/>
              <a:t/>
            </a:r>
            <a:br>
              <a:rPr lang="en-US" sz="3200" dirty="0" smtClean="0"/>
            </a:br>
            <a:endParaRPr lang="en-US" sz="4000" dirty="0"/>
          </a:p>
        </p:txBody>
      </p:sp>
      <p:sp>
        <p:nvSpPr>
          <p:cNvPr id="19461" name="Text Box 9"/>
          <p:cNvSpPr txBox="1">
            <a:spLocks noChangeArrowheads="1"/>
          </p:cNvSpPr>
          <p:nvPr/>
        </p:nvSpPr>
        <p:spPr bwMode="auto">
          <a:xfrm>
            <a:off x="4876800" y="2286000"/>
            <a:ext cx="184150" cy="457200"/>
          </a:xfrm>
          <a:prstGeom prst="rect">
            <a:avLst/>
          </a:prstGeom>
          <a:noFill/>
          <a:ln w="9525">
            <a:noFill/>
            <a:miter lim="800000"/>
            <a:headEnd/>
            <a:tailEnd/>
          </a:ln>
        </p:spPr>
        <p:txBody>
          <a:bodyPr wrap="none">
            <a:prstTxWarp prst="textNoShape">
              <a:avLst/>
            </a:prstTxWarp>
            <a:spAutoFit/>
          </a:bodyPr>
          <a:lstStyle/>
          <a:p>
            <a:endParaRPr lang="en-US">
              <a:latin typeface="Times" pitchFamily="-84" charset="0"/>
            </a:endParaRPr>
          </a:p>
        </p:txBody>
      </p:sp>
      <p:sp>
        <p:nvSpPr>
          <p:cNvPr id="7" name="Footer Placeholder 6"/>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
        <p:nvSpPr>
          <p:cNvPr id="8" name="Subtitle 7"/>
          <p:cNvSpPr>
            <a:spLocks noGrp="1"/>
          </p:cNvSpPr>
          <p:nvPr>
            <p:ph type="subTitle" idx="1"/>
          </p:nvPr>
        </p:nvSpPr>
        <p:spPr/>
        <p:txBody>
          <a:bodyPr/>
          <a:lstStyle/>
          <a:p>
            <a:r>
              <a:rPr lang="en-US" dirty="0" smtClean="0"/>
              <a:t>GOAL:</a:t>
            </a:r>
          </a:p>
          <a:p>
            <a:r>
              <a:rPr lang="en-US" dirty="0" smtClean="0"/>
              <a:t>Options to get data set for use in ASI</a:t>
            </a:r>
            <a:endParaRPr lang="en-US"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28, 2014</a:t>
            </a:r>
            <a:endParaRPr lang="en-US"/>
          </a:p>
        </p:txBody>
      </p:sp>
      <p:sp>
        <p:nvSpPr>
          <p:cNvPr id="5" name="Footer Placeholder 4"/>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pic>
        <p:nvPicPr>
          <p:cNvPr id="6" name="Picture 5" descr="Screen Shot 2014-07-10 at 3.20.38 PM.png"/>
          <p:cNvPicPr>
            <a:picLocks noChangeAspect="1"/>
          </p:cNvPicPr>
          <p:nvPr/>
        </p:nvPicPr>
        <p:blipFill>
          <a:blip r:embed="rId2"/>
          <a:stretch>
            <a:fillRect/>
          </a:stretch>
        </p:blipFill>
        <p:spPr>
          <a:xfrm>
            <a:off x="228600" y="457200"/>
            <a:ext cx="7086600" cy="5314950"/>
          </a:xfrm>
          <a:prstGeom prst="rect">
            <a:avLst/>
          </a:prstGeom>
        </p:spPr>
      </p:pic>
      <p:sp>
        <p:nvSpPr>
          <p:cNvPr id="7" name="Rectangle 6"/>
          <p:cNvSpPr/>
          <p:nvPr/>
        </p:nvSpPr>
        <p:spPr>
          <a:xfrm>
            <a:off x="381000" y="3810000"/>
            <a:ext cx="5562600" cy="461665"/>
          </a:xfrm>
          <a:prstGeom prst="rect">
            <a:avLst/>
          </a:prstGeom>
        </p:spPr>
        <p:txBody>
          <a:bodyPr wrap="square">
            <a:spAutoFit/>
          </a:bodyPr>
          <a:lstStyle/>
          <a:p>
            <a:r>
              <a:rPr lang="en-US" dirty="0" smtClean="0"/>
              <a:t>If this is you, we’re here to help……</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096000" cy="1143000"/>
          </a:xfrm>
        </p:spPr>
        <p:txBody>
          <a:bodyPr>
            <a:normAutofit/>
          </a:bodyPr>
          <a:lstStyle/>
          <a:p>
            <a:r>
              <a:rPr lang="en-US" dirty="0" smtClean="0"/>
              <a:t>Batch </a:t>
            </a:r>
            <a:r>
              <a:rPr lang="en-US" dirty="0" err="1" smtClean="0"/>
              <a:t>REQuest</a:t>
            </a:r>
            <a:r>
              <a:rPr lang="en-US" dirty="0" smtClean="0"/>
              <a:t> FAST (BREQ_FAST)</a:t>
            </a:r>
            <a:endParaRPr lang="en-US" dirty="0"/>
          </a:p>
        </p:txBody>
      </p:sp>
      <p:sp>
        <p:nvSpPr>
          <p:cNvPr id="5" name="Content Placeholder 4"/>
          <p:cNvSpPr>
            <a:spLocks noGrp="1"/>
          </p:cNvSpPr>
          <p:nvPr>
            <p:ph idx="1"/>
          </p:nvPr>
        </p:nvSpPr>
        <p:spPr>
          <a:xfrm>
            <a:off x="762000" y="1981200"/>
            <a:ext cx="7848600" cy="4114800"/>
          </a:xfrm>
        </p:spPr>
        <p:txBody>
          <a:bodyPr>
            <a:normAutofit/>
          </a:bodyPr>
          <a:lstStyle/>
          <a:p>
            <a:r>
              <a:rPr lang="en-US" b="1" dirty="0" smtClean="0"/>
              <a:t>Purpose</a:t>
            </a:r>
            <a:r>
              <a:rPr lang="en-US" dirty="0" smtClean="0"/>
              <a:t>: Request large volume of SEED information asynchronously</a:t>
            </a:r>
          </a:p>
          <a:p>
            <a:r>
              <a:rPr lang="en-US" b="1" dirty="0" smtClean="0"/>
              <a:t>Scenario</a:t>
            </a:r>
            <a:r>
              <a:rPr lang="en-US" dirty="0" smtClean="0"/>
              <a:t>: You’re away, and need to get data.</a:t>
            </a:r>
          </a:p>
          <a:p>
            <a:pPr lvl="1"/>
            <a:r>
              <a:rPr lang="en-US" dirty="0" smtClean="0"/>
              <a:t>Not at your computer</a:t>
            </a:r>
          </a:p>
          <a:p>
            <a:pPr lvl="1"/>
            <a:r>
              <a:rPr lang="en-US" dirty="0" smtClean="0"/>
              <a:t>Slow internet connection</a:t>
            </a:r>
          </a:p>
          <a:p>
            <a:pPr lvl="1"/>
            <a:r>
              <a:rPr lang="en-US" dirty="0" smtClean="0"/>
              <a:t>Need large volume of data</a:t>
            </a:r>
          </a:p>
          <a:p>
            <a:pPr lvl="1"/>
            <a:r>
              <a:rPr lang="en-US" dirty="0" smtClean="0"/>
              <a:t>Don’t/can’t need to work on it right away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3508583"/>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305800" cy="1143000"/>
          </a:xfrm>
        </p:spPr>
        <p:txBody>
          <a:bodyPr>
            <a:normAutofit fontScale="90000"/>
          </a:bodyPr>
          <a:lstStyle/>
          <a:p>
            <a:r>
              <a:rPr lang="en-US" dirty="0" smtClean="0"/>
              <a:t>Order SEED now, process later- </a:t>
            </a:r>
            <a:br>
              <a:rPr lang="en-US" dirty="0" smtClean="0"/>
            </a:br>
            <a:r>
              <a:rPr lang="en-US" dirty="0" smtClean="0"/>
              <a:t>using BREQ_FAST</a:t>
            </a:r>
            <a:endParaRPr lang="en-US" dirty="0"/>
          </a:p>
        </p:txBody>
      </p:sp>
      <p:graphicFrame>
        <p:nvGraphicFramePr>
          <p:cNvPr id="9" name="Content Placeholder 8"/>
          <p:cNvGraphicFramePr>
            <a:graphicFrameLocks noGrp="1"/>
          </p:cNvGraphicFramePr>
          <p:nvPr>
            <p:ph sz="half"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824651"/>
              </p:ext>
            </p:extLst>
          </p:nvPr>
        </p:nvGraphicFramePr>
        <p:xfrm>
          <a:off x="457200" y="1600200"/>
          <a:ext cx="40386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0" name="Content Placeholder 9"/>
          <p:cNvSpPr>
            <a:spLocks noGrp="1"/>
          </p:cNvSpPr>
          <p:nvPr>
            <p:ph sz="half" idx="2"/>
          </p:nvPr>
        </p:nvSpPr>
        <p:spPr>
          <a:xfrm>
            <a:off x="5410200" y="1676400"/>
            <a:ext cx="2971800" cy="4114800"/>
          </a:xfrm>
        </p:spPr>
        <p:txBody>
          <a:bodyPr>
            <a:normAutofit fontScale="77500" lnSpcReduction="20000"/>
          </a:bodyPr>
          <a:lstStyle/>
          <a:p>
            <a:r>
              <a:rPr lang="en-US" dirty="0" smtClean="0"/>
              <a:t>Request data</a:t>
            </a:r>
          </a:p>
          <a:p>
            <a:pPr lvl="1"/>
            <a:r>
              <a:rPr lang="en-US" dirty="0" smtClean="0"/>
              <a:t>using </a:t>
            </a:r>
            <a:r>
              <a:rPr lang="en-US" b="1" dirty="0" err="1" smtClean="0"/>
              <a:t>SeismiQuery</a:t>
            </a:r>
            <a:endParaRPr lang="en-US" b="1" dirty="0" smtClean="0"/>
          </a:p>
          <a:p>
            <a:pPr lvl="1"/>
            <a:r>
              <a:rPr lang="en-US" dirty="0" smtClean="0"/>
              <a:t>using </a:t>
            </a:r>
            <a:r>
              <a:rPr lang="en-US" b="1" dirty="0" smtClean="0"/>
              <a:t>Email</a:t>
            </a:r>
          </a:p>
          <a:p>
            <a:pPr lvl="1"/>
            <a:r>
              <a:rPr lang="en-US" b="1" dirty="0" smtClean="0"/>
              <a:t>Uses Robust Queuing </a:t>
            </a:r>
          </a:p>
          <a:p>
            <a:pPr lvl="1"/>
            <a:endParaRPr lang="en-US" dirty="0"/>
          </a:p>
          <a:p>
            <a:r>
              <a:rPr lang="en-US" dirty="0" smtClean="0"/>
              <a:t>Retrieve via</a:t>
            </a:r>
          </a:p>
          <a:p>
            <a:pPr lvl="1"/>
            <a:r>
              <a:rPr lang="en-US" dirty="0" smtClean="0"/>
              <a:t>HTTP</a:t>
            </a:r>
          </a:p>
          <a:p>
            <a:pPr lvl="1"/>
            <a:r>
              <a:rPr lang="en-US" dirty="0" smtClean="0"/>
              <a:t>FTP</a:t>
            </a:r>
          </a:p>
          <a:p>
            <a:pPr lvl="1"/>
            <a:endParaRPr lang="en-US" dirty="0" smtClean="0"/>
          </a:p>
          <a:p>
            <a:r>
              <a:rPr lang="en-US" dirty="0"/>
              <a:t>Advantages</a:t>
            </a:r>
          </a:p>
          <a:p>
            <a:pPr lvl="1"/>
            <a:r>
              <a:rPr lang="en-US" dirty="0"/>
              <a:t>Asynchronous</a:t>
            </a:r>
          </a:p>
          <a:p>
            <a:pPr lvl="1"/>
            <a:r>
              <a:rPr lang="en-US" dirty="0"/>
              <a:t>Large Requests</a:t>
            </a:r>
          </a:p>
          <a:p>
            <a:endParaRPr lang="en-US" dirty="0" smtClean="0"/>
          </a:p>
        </p:txBody>
      </p:sp>
      <p:sp>
        <p:nvSpPr>
          <p:cNvPr id="11" name="Rectangle 10"/>
          <p:cNvSpPr/>
          <p:nvPr/>
        </p:nvSpPr>
        <p:spPr>
          <a:xfrm>
            <a:off x="3352800" y="6019800"/>
            <a:ext cx="4019049" cy="646331"/>
          </a:xfrm>
          <a:prstGeom prst="rect">
            <a:avLst/>
          </a:prstGeom>
        </p:spPr>
        <p:txBody>
          <a:bodyPr wrap="none">
            <a:spAutoFit/>
          </a:bodyPr>
          <a:lstStyle/>
          <a:p>
            <a:r>
              <a:rPr lang="en-US" sz="3600" b="1" dirty="0"/>
              <a:t>B</a:t>
            </a:r>
            <a:r>
              <a:rPr lang="en-US" sz="3600" dirty="0"/>
              <a:t>atch </a:t>
            </a:r>
            <a:r>
              <a:rPr lang="en-US" sz="3600" b="1" dirty="0" err="1"/>
              <a:t>REQ</a:t>
            </a:r>
            <a:r>
              <a:rPr lang="en-US" sz="3600" dirty="0" err="1"/>
              <a:t>uest</a:t>
            </a:r>
            <a:r>
              <a:rPr lang="en-US" sz="3600" dirty="0"/>
              <a:t> </a:t>
            </a:r>
            <a:r>
              <a:rPr lang="en-US" sz="3600" b="1" dirty="0"/>
              <a:t>FAST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2977549"/>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BREQ_FAST via </a:t>
            </a:r>
            <a:r>
              <a:rPr lang="en-US" sz="3200" dirty="0" err="1" smtClean="0"/>
              <a:t>SeismiQuery</a:t>
            </a:r>
            <a:endParaRPr lang="en-US" sz="3200" dirty="0"/>
          </a:p>
        </p:txBody>
      </p:sp>
      <p:sp>
        <p:nvSpPr>
          <p:cNvPr id="10" name="Content Placeholder 9"/>
          <p:cNvSpPr>
            <a:spLocks noGrp="1"/>
          </p:cNvSpPr>
          <p:nvPr>
            <p:ph type="body" sz="half" idx="2"/>
          </p:nvPr>
        </p:nvSpPr>
        <p:spPr>
          <a:xfrm>
            <a:off x="381000" y="3581400"/>
            <a:ext cx="3276600" cy="3626803"/>
          </a:xfrm>
        </p:spPr>
        <p:txBody>
          <a:bodyPr>
            <a:normAutofit/>
          </a:bodyPr>
          <a:lstStyle/>
          <a:p>
            <a:r>
              <a:rPr lang="en-US" sz="2400" dirty="0" smtClean="0"/>
              <a:t>Start here:</a:t>
            </a:r>
          </a:p>
          <a:p>
            <a:r>
              <a:rPr lang="en-US" sz="2400" dirty="0" smtClean="0"/>
              <a:t>http://</a:t>
            </a:r>
            <a:r>
              <a:rPr lang="en-US" sz="2400" dirty="0" err="1" smtClean="0"/>
              <a:t>www.iris.edu</a:t>
            </a:r>
            <a:r>
              <a:rPr lang="en-US" sz="2400" dirty="0" smtClean="0"/>
              <a:t>/sq</a:t>
            </a:r>
          </a:p>
        </p:txBody>
      </p:sp>
      <p:pic>
        <p:nvPicPr>
          <p:cNvPr id="6" name="Picture 5"/>
          <p:cNvPicPr>
            <a:picLocks noChangeAspect="1"/>
          </p:cNvPicPr>
          <p:nvPr/>
        </p:nvPicPr>
        <p:blipFill>
          <a:blip r:embed="rId3"/>
          <a:stretch>
            <a:fillRect/>
          </a:stretch>
        </p:blipFill>
        <p:spPr>
          <a:xfrm>
            <a:off x="457200" y="1435100"/>
            <a:ext cx="2857500" cy="838200"/>
          </a:xfrm>
          <a:prstGeom prst="rect">
            <a:avLst/>
          </a:prstGeom>
          <a:ln>
            <a:noFill/>
          </a:ln>
          <a:effectLst>
            <a:softEdge rad="112500"/>
          </a:effectLst>
        </p:spPr>
      </p:pic>
      <p:sp>
        <p:nvSpPr>
          <p:cNvPr id="7" name="Rectangle 6"/>
          <p:cNvSpPr/>
          <p:nvPr/>
        </p:nvSpPr>
        <p:spPr>
          <a:xfrm>
            <a:off x="1026160" y="1574800"/>
            <a:ext cx="1005840" cy="314960"/>
          </a:xfrm>
          <a:prstGeom prst="rect">
            <a:avLst/>
          </a:prstGeom>
          <a:noFill/>
          <a:ln>
            <a:solidFill>
              <a:schemeClr val="accent2">
                <a:lumMod val="75000"/>
              </a:schemeClr>
            </a:solidFill>
          </a:ln>
          <a:effectLst>
            <a:glow rad="1016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2">
                    <a:lumMod val="75000"/>
                  </a:schemeClr>
                </a:solidFill>
              </a:ln>
            </a:endParaRPr>
          </a:p>
        </p:txBody>
      </p:sp>
      <p:pic>
        <p:nvPicPr>
          <p:cNvPr id="9" name="Content Placeholder 8" descr="Screen Shot 2013-12-05 at 10.26.02 AM.png"/>
          <p:cNvPicPr>
            <a:picLocks noGrp="1" noChangeAspect="1"/>
          </p:cNvPicPr>
          <p:nvPr>
            <p:ph idx="1"/>
          </p:nvPr>
        </p:nvPicPr>
        <p:blipFill>
          <a:blip r:embed="rId4"/>
          <a:srcRect l="-4692" r="-4692"/>
          <a:stretch>
            <a:fillRect/>
          </a:stretch>
        </p:blipFill>
        <p:spPr>
          <a:xfrm>
            <a:off x="3657600" y="152400"/>
            <a:ext cx="5654812" cy="6474936"/>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70566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700" tmFilter="0, 0; .2, .5; .8, .5; 1, 0"/>
                                        <p:tgtEl>
                                          <p:spTgt spid="7"/>
                                        </p:tgtEl>
                                      </p:cBhvr>
                                    </p:animEffect>
                                    <p:animScale>
                                      <p:cBhvr>
                                        <p:cTn id="7" dur="3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smtClean="0"/>
              <a:t>July 28, 2014</a:t>
            </a:r>
            <a:endParaRPr lang="en-US"/>
          </a:p>
        </p:txBody>
      </p:sp>
      <p:sp>
        <p:nvSpPr>
          <p:cNvPr id="22531" name="Rectangle 1026"/>
          <p:cNvSpPr>
            <a:spLocks noGrp="1" noChangeArrowheads="1"/>
          </p:cNvSpPr>
          <p:nvPr>
            <p:ph type="title"/>
          </p:nvPr>
        </p:nvSpPr>
        <p:spPr>
          <a:xfrm>
            <a:off x="0" y="228600"/>
            <a:ext cx="8001000" cy="1143000"/>
          </a:xfrm>
        </p:spPr>
        <p:txBody>
          <a:bodyPr/>
          <a:lstStyle/>
          <a:p>
            <a:pPr eaLnBrk="1" hangingPunct="1"/>
            <a:r>
              <a:rPr lang="en-US" sz="4000" dirty="0"/>
              <a:t>IRIS DMS Mission Statement</a:t>
            </a:r>
          </a:p>
        </p:txBody>
      </p:sp>
      <p:sp>
        <p:nvSpPr>
          <p:cNvPr id="22532" name="Text Box 1027"/>
          <p:cNvSpPr txBox="1">
            <a:spLocks noChangeArrowheads="1"/>
          </p:cNvSpPr>
          <p:nvPr/>
        </p:nvSpPr>
        <p:spPr bwMode="auto">
          <a:xfrm>
            <a:off x="609600" y="2057400"/>
            <a:ext cx="7380288" cy="3081338"/>
          </a:xfrm>
          <a:prstGeom prst="rect">
            <a:avLst/>
          </a:prstGeom>
          <a:noFill/>
          <a:ln w="9525">
            <a:noFill/>
            <a:miter lim="800000"/>
            <a:headEnd/>
            <a:tailEnd/>
          </a:ln>
        </p:spPr>
        <p:txBody>
          <a:bodyPr>
            <a:prstTxWarp prst="textNoShape">
              <a:avLst/>
            </a:prstTxWarp>
            <a:spAutoFit/>
          </a:bodyPr>
          <a:lstStyle/>
          <a:p>
            <a:r>
              <a:rPr lang="en-US" sz="2800"/>
              <a:t>“To provide reliable and efficient access to high quality seismological and related geophysical data, generated by IRIS and its domestic and international partners, and  to enable all parties interested in using these data to do so in a straightforward and efficient manner.”</a:t>
            </a:r>
            <a:endParaRPr lang="en-US" sz="2000"/>
          </a:p>
        </p:txBody>
      </p:sp>
      <p:sp>
        <p:nvSpPr>
          <p:cNvPr id="5" name="Footer Placeholder 4"/>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BREQ_FAST via </a:t>
            </a:r>
            <a:r>
              <a:rPr lang="en-US" sz="3200" dirty="0" err="1" smtClean="0"/>
              <a:t>SeismiQuery</a:t>
            </a:r>
            <a:endParaRPr lang="en-US" sz="3200" dirty="0"/>
          </a:p>
        </p:txBody>
      </p:sp>
      <p:pic>
        <p:nvPicPr>
          <p:cNvPr id="5" name="Content Placeholder 4"/>
          <p:cNvPicPr>
            <a:picLocks noGrp="1" noChangeAspect="1"/>
          </p:cNvPicPr>
          <p:nvPr>
            <p:ph idx="1"/>
          </p:nvPr>
        </p:nvPicPr>
        <p:blipFill>
          <a:blip r:embed="rId3">
            <a:alphaModFix amt="49000"/>
          </a:blip>
          <a:srcRect t="2585" b="2585"/>
          <a:stretch>
            <a:fillRect/>
          </a:stretch>
        </p:blipFill>
        <p:spPr>
          <a:xfrm>
            <a:off x="3154643" y="1"/>
            <a:ext cx="5989357" cy="6858000"/>
          </a:xfrm>
        </p:spPr>
      </p:pic>
      <p:pic>
        <p:nvPicPr>
          <p:cNvPr id="13" name="Content Placeholder 4"/>
          <p:cNvPicPr>
            <a:picLocks noChangeAspect="1"/>
          </p:cNvPicPr>
          <p:nvPr/>
        </p:nvPicPr>
        <p:blipFill rotWithShape="1">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1007995" y="1435100"/>
            <a:ext cx="6896485" cy="4362027"/>
          </a:xfrm>
          <a:prstGeom prst="rect">
            <a:avLst/>
          </a:prstGeom>
          <a:ln w="38100" cap="sq">
            <a:solidFill>
              <a:srgbClr val="000000"/>
            </a:solidFill>
            <a:prstDash val="solid"/>
            <a:miter lim="800000"/>
          </a:ln>
          <a:effectLst>
            <a:outerShdw blurRad="177800" dist="279400" dir="2700000" algn="tl" rotWithShape="0">
              <a:srgbClr val="000000">
                <a:alpha val="43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1665589"/>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BREQ_FAST via </a:t>
            </a:r>
            <a:r>
              <a:rPr lang="en-US" sz="3200" dirty="0" err="1"/>
              <a:t>SeismiQuiery</a:t>
            </a:r>
            <a:endParaRPr lang="en-US" sz="3200" dirty="0"/>
          </a:p>
        </p:txBody>
      </p:sp>
      <p:pic>
        <p:nvPicPr>
          <p:cNvPr id="5" name="Content Placeholder 4"/>
          <p:cNvPicPr>
            <a:picLocks noGrp="1" noChangeAspect="1"/>
          </p:cNvPicPr>
          <p:nvPr>
            <p:ph idx="1"/>
          </p:nvPr>
        </p:nvPicPr>
        <p:blipFill>
          <a:blip r:embed="rId3">
            <a:alphaModFix amt="49000"/>
          </a:blip>
          <a:srcRect t="2585" b="2585"/>
          <a:stretch>
            <a:fillRect/>
          </a:stretch>
        </p:blipFill>
        <p:spPr>
          <a:xfrm>
            <a:off x="3154643" y="1"/>
            <a:ext cx="5989357" cy="6858000"/>
          </a:xfrm>
        </p:spPr>
      </p:pic>
      <p:pic>
        <p:nvPicPr>
          <p:cNvPr id="6" name="Picture 5" descr="Screen Shot 2013-12-05 at 10.27.17 AM.png"/>
          <p:cNvPicPr>
            <a:picLocks noChangeAspect="1"/>
          </p:cNvPicPr>
          <p:nvPr/>
        </p:nvPicPr>
        <p:blipFill>
          <a:blip r:embed="rId4"/>
          <a:stretch>
            <a:fillRect/>
          </a:stretch>
        </p:blipFill>
        <p:spPr>
          <a:xfrm>
            <a:off x="787400" y="2539343"/>
            <a:ext cx="6946900" cy="35868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76027618"/>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752850"/>
            <a:ext cx="3008313" cy="1162050"/>
          </a:xfrm>
        </p:spPr>
        <p:txBody>
          <a:bodyPr>
            <a:normAutofit fontScale="90000"/>
          </a:bodyPr>
          <a:lstStyle/>
          <a:p>
            <a:r>
              <a:rPr lang="en-US" sz="3200" dirty="0" smtClean="0"/>
              <a:t>BREQ_FAST via </a:t>
            </a:r>
            <a:r>
              <a:rPr lang="en-US" sz="3200" dirty="0" err="1" smtClean="0"/>
              <a:t>SeismiQuiery</a:t>
            </a: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Results in a new popup window:</a:t>
            </a:r>
            <a:endParaRPr lang="en-US" sz="3200" dirty="0"/>
          </a:p>
        </p:txBody>
      </p:sp>
      <p:pic>
        <p:nvPicPr>
          <p:cNvPr id="6" name="Content Placeholder 5" descr="Screen Shot 2013-12-05 at 10.29.03 AM.png"/>
          <p:cNvPicPr>
            <a:picLocks noGrp="1" noChangeAspect="1"/>
          </p:cNvPicPr>
          <p:nvPr>
            <p:ph idx="1"/>
          </p:nvPr>
        </p:nvPicPr>
        <p:blipFill>
          <a:blip r:embed="rId3"/>
          <a:srcRect t="-13506" b="-13506"/>
          <a:stretch>
            <a:fillRect/>
          </a:stretch>
        </p:blipFill>
        <p:spPr>
          <a:xfrm>
            <a:off x="3465513" y="273050"/>
            <a:ext cx="5529064" cy="63309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50705634"/>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096000" cy="1143000"/>
          </a:xfrm>
        </p:spPr>
        <p:txBody>
          <a:bodyPr>
            <a:normAutofit fontScale="90000"/>
          </a:bodyPr>
          <a:lstStyle/>
          <a:p>
            <a:r>
              <a:rPr lang="en-US" dirty="0" smtClean="0"/>
              <a:t>Request from BREQ_FAST Via Email</a:t>
            </a:r>
            <a:endParaRPr lang="en-US" dirty="0"/>
          </a:p>
        </p:txBody>
      </p:sp>
      <p:sp>
        <p:nvSpPr>
          <p:cNvPr id="3" name="Content Placeholder 2"/>
          <p:cNvSpPr>
            <a:spLocks noGrp="1"/>
          </p:cNvSpPr>
          <p:nvPr>
            <p:ph idx="1"/>
          </p:nvPr>
        </p:nvSpPr>
        <p:spPr>
          <a:xfrm>
            <a:off x="189399" y="1530931"/>
            <a:ext cx="8954603" cy="1670523"/>
          </a:xfrm>
        </p:spPr>
        <p:txBody>
          <a:bodyPr>
            <a:normAutofit fontScale="85000" lnSpcReduction="10000"/>
          </a:bodyPr>
          <a:lstStyle/>
          <a:p>
            <a:pPr>
              <a:buNone/>
            </a:pPr>
            <a:r>
              <a:rPr lang="en-US" sz="2800" dirty="0" smtClean="0"/>
              <a:t>Request </a:t>
            </a:r>
            <a:r>
              <a:rPr lang="en-US" sz="2800" dirty="0" err="1" smtClean="0"/>
              <a:t>fullSEED</a:t>
            </a:r>
            <a:r>
              <a:rPr lang="en-US" sz="2800" dirty="0" smtClean="0"/>
              <a:t>          </a:t>
            </a:r>
            <a:r>
              <a:rPr lang="en-US" sz="2800" i="1" dirty="0" smtClean="0"/>
              <a:t>: </a:t>
            </a:r>
            <a:r>
              <a:rPr lang="en-US" sz="2800" i="1" dirty="0" err="1" smtClean="0">
                <a:solidFill>
                  <a:schemeClr val="tx2">
                    <a:lumMod val="75000"/>
                  </a:schemeClr>
                </a:solidFill>
              </a:rPr>
              <a:t>breq_fast@iris.washington.edu</a:t>
            </a:r>
            <a:endParaRPr lang="en-US" sz="2800" i="1" dirty="0" smtClean="0">
              <a:solidFill>
                <a:schemeClr val="tx2">
                  <a:lumMod val="75000"/>
                </a:schemeClr>
              </a:solidFill>
            </a:endParaRPr>
          </a:p>
          <a:p>
            <a:pPr>
              <a:buNone/>
            </a:pPr>
            <a:r>
              <a:rPr lang="en-US" sz="2800" dirty="0" smtClean="0"/>
              <a:t>Request MINISEED      </a:t>
            </a:r>
            <a:r>
              <a:rPr lang="en-US" sz="2800" i="1" dirty="0" smtClean="0"/>
              <a:t>: </a:t>
            </a:r>
            <a:r>
              <a:rPr lang="en-US" sz="2800" i="1" dirty="0" err="1" smtClean="0">
                <a:solidFill>
                  <a:srgbClr val="FFFF59"/>
                </a:solidFill>
              </a:rPr>
              <a:t>miniseed@iris.washington.edu</a:t>
            </a:r>
            <a:endParaRPr lang="en-US" sz="2800" i="1" dirty="0" smtClean="0">
              <a:solidFill>
                <a:srgbClr val="FFFF59"/>
              </a:solidFill>
            </a:endParaRPr>
          </a:p>
          <a:p>
            <a:pPr>
              <a:buNone/>
            </a:pPr>
            <a:endParaRPr lang="en-US" sz="2800" i="1" dirty="0">
              <a:solidFill>
                <a:srgbClr val="0000FF"/>
              </a:solidFill>
            </a:endParaRPr>
          </a:p>
          <a:p>
            <a:pPr>
              <a:buNone/>
            </a:pPr>
            <a:r>
              <a:rPr lang="en-US" sz="2800" dirty="0" smtClean="0"/>
              <a:t>Manual: </a:t>
            </a:r>
            <a:r>
              <a:rPr lang="en-US" sz="2800" i="1" dirty="0"/>
              <a:t>http://</a:t>
            </a:r>
            <a:r>
              <a:rPr lang="en-US" sz="2800" i="1" dirty="0" err="1"/>
              <a:t>www.iris.edu</a:t>
            </a:r>
            <a:r>
              <a:rPr lang="en-US" sz="2800" i="1" dirty="0"/>
              <a:t>/</a:t>
            </a:r>
            <a:r>
              <a:rPr lang="en-US" sz="2800" i="1" dirty="0" err="1"/>
              <a:t>dms</a:t>
            </a:r>
            <a:r>
              <a:rPr lang="en-US" sz="2800" i="1" dirty="0"/>
              <a:t>/nodes/</a:t>
            </a:r>
            <a:r>
              <a:rPr lang="en-US" sz="2800" i="1" dirty="0" err="1"/>
              <a:t>dmc</a:t>
            </a:r>
            <a:r>
              <a:rPr lang="en-US" sz="2800" i="1" dirty="0"/>
              <a:t>/manuals/</a:t>
            </a:r>
            <a:r>
              <a:rPr lang="en-US" sz="2800" i="1" dirty="0" err="1"/>
              <a:t>breq_fast</a:t>
            </a:r>
            <a:r>
              <a:rPr lang="en-US" sz="2800" i="1" dirty="0"/>
              <a:t>/</a:t>
            </a:r>
            <a:endParaRPr lang="en-US" sz="2800" i="1" dirty="0" smtClean="0"/>
          </a:p>
        </p:txBody>
      </p:sp>
      <p:sp>
        <p:nvSpPr>
          <p:cNvPr id="5" name="TextBox 4"/>
          <p:cNvSpPr txBox="1"/>
          <p:nvPr/>
        </p:nvSpPr>
        <p:spPr>
          <a:xfrm>
            <a:off x="189399" y="3201454"/>
            <a:ext cx="8738262" cy="3539430"/>
          </a:xfrm>
          <a:prstGeom prst="rect">
            <a:avLst/>
          </a:prstGeom>
          <a:solidFill>
            <a:schemeClr val="bg1"/>
          </a:solidFill>
          <a:ln>
            <a:solidFill>
              <a:schemeClr val="bg2">
                <a:lumMod val="75000"/>
              </a:schemeClr>
            </a:solidFill>
          </a:ln>
        </p:spPr>
        <p:txBody>
          <a:bodyPr wrap="square" rtlCol="0">
            <a:spAutoFit/>
          </a:bodyPr>
          <a:lstStyle/>
          <a:p>
            <a:pPr algn="l"/>
            <a:r>
              <a:rPr lang="en-US" sz="1600" dirty="0" smtClean="0">
                <a:latin typeface="Consolas"/>
                <a:cs typeface="Consolas"/>
              </a:rPr>
              <a:t>.NAME Joe Seismologist </a:t>
            </a:r>
          </a:p>
          <a:p>
            <a:pPr algn="l"/>
            <a:r>
              <a:rPr lang="en-US" sz="1600" dirty="0" smtClean="0">
                <a:latin typeface="Consolas"/>
                <a:cs typeface="Consolas"/>
              </a:rPr>
              <a:t>.EMAIL </a:t>
            </a:r>
            <a:r>
              <a:rPr lang="en-US" sz="1600" dirty="0" err="1" smtClean="0">
                <a:latin typeface="Consolas"/>
                <a:cs typeface="Consolas"/>
              </a:rPr>
              <a:t>joe@podunk.edu</a:t>
            </a:r>
            <a:r>
              <a:rPr lang="en-US" sz="1600" dirty="0" smtClean="0">
                <a:latin typeface="Consolas"/>
                <a:cs typeface="Consolas"/>
              </a:rPr>
              <a:t> </a:t>
            </a:r>
          </a:p>
          <a:p>
            <a:pPr algn="l"/>
            <a:r>
              <a:rPr lang="en-US" sz="1600" dirty="0" smtClean="0">
                <a:latin typeface="Consolas"/>
                <a:cs typeface="Consolas"/>
              </a:rPr>
              <a:t>.MEDIA FTP</a:t>
            </a:r>
          </a:p>
          <a:p>
            <a:pPr algn="l"/>
            <a:r>
              <a:rPr lang="en-US" sz="1600" dirty="0" smtClean="0">
                <a:latin typeface="Consolas"/>
                <a:cs typeface="Consolas"/>
              </a:rPr>
              <a:t>.LABEL Earthquake1</a:t>
            </a:r>
          </a:p>
          <a:p>
            <a:pPr algn="l"/>
            <a:r>
              <a:rPr lang="en-US" sz="1600" dirty="0" smtClean="0">
                <a:latin typeface="Consolas"/>
                <a:cs typeface="Consolas"/>
              </a:rPr>
              <a:t>.QUALITY B </a:t>
            </a:r>
          </a:p>
          <a:p>
            <a:pPr algn="l"/>
            <a:r>
              <a:rPr lang="en-US" sz="1600" dirty="0" smtClean="0">
                <a:latin typeface="Consolas"/>
                <a:cs typeface="Consolas"/>
              </a:rPr>
              <a:t>.END </a:t>
            </a:r>
          </a:p>
          <a:p>
            <a:pPr algn="l"/>
            <a:r>
              <a:rPr lang="en-US" sz="1600" dirty="0" smtClean="0">
                <a:latin typeface="Consolas"/>
                <a:cs typeface="Consolas"/>
              </a:rPr>
              <a:t>GRFO IU 1999 01 02 00 18 10.4 1999 01 02 00 20 10.4 1 SHZ </a:t>
            </a:r>
          </a:p>
          <a:p>
            <a:pPr algn="l"/>
            <a:r>
              <a:rPr lang="en-US" sz="1600" dirty="0" smtClean="0">
                <a:latin typeface="Consolas"/>
                <a:cs typeface="Consolas"/>
              </a:rPr>
              <a:t>ANTO IU 1999 01 02 02 10 36.6 1999 01 02 02 12 36.6 1 SH? </a:t>
            </a:r>
          </a:p>
          <a:p>
            <a:pPr algn="l"/>
            <a:r>
              <a:rPr lang="en-US" sz="1600" dirty="0" smtClean="0">
                <a:latin typeface="Consolas"/>
                <a:cs typeface="Consolas"/>
              </a:rPr>
              <a:t>AFI IU 1999 01 02 02 10 37.1 1999 01 02 02 12 37.1 1 BH? 00 </a:t>
            </a:r>
          </a:p>
          <a:p>
            <a:pPr algn="l"/>
            <a:r>
              <a:rPr lang="en-US" sz="1600" dirty="0" smtClean="0">
                <a:latin typeface="Consolas"/>
                <a:cs typeface="Consolas"/>
              </a:rPr>
              <a:t>SEE CD 1999 01 02 14 45 08.9 1999 01 02 14 47 08.9 1 SHZ </a:t>
            </a:r>
          </a:p>
          <a:p>
            <a:pPr algn="l"/>
            <a:r>
              <a:rPr lang="en-US" sz="1600" dirty="0" smtClean="0">
                <a:latin typeface="Consolas"/>
                <a:cs typeface="Consolas"/>
              </a:rPr>
              <a:t>CASY IU 1999 01 04 02 42 13.4 1999 01 04 02 44 13.4 1 BHZ 10 </a:t>
            </a:r>
          </a:p>
          <a:p>
            <a:pPr algn="l"/>
            <a:r>
              <a:rPr lang="en-US" sz="1600" dirty="0" smtClean="0">
                <a:latin typeface="Consolas"/>
                <a:cs typeface="Consolas"/>
              </a:rPr>
              <a:t>KMI CD 1999 01 04 02 41 57.5 1999 01 04 02 43 57.5 1 BHZ </a:t>
            </a:r>
          </a:p>
          <a:p>
            <a:pPr algn="l"/>
            <a:r>
              <a:rPr lang="en-US" sz="1600" dirty="0" smtClean="0">
                <a:latin typeface="Consolas"/>
                <a:cs typeface="Consolas"/>
              </a:rPr>
              <a:t>SSE CD 1999 01 04 02 18 25.4 1999 01 04 02 20 25.4 2 B?? SHZ </a:t>
            </a:r>
          </a:p>
          <a:p>
            <a:pPr algn="l"/>
            <a:r>
              <a:rPr lang="en-US" sz="1600" dirty="0" smtClean="0">
                <a:latin typeface="Consolas"/>
                <a:cs typeface="Consolas"/>
              </a:rPr>
              <a:t>PAS TS 1999 1 4 2 10 49 1999 1 4 2 12 49 3 BH? SHZ L?? </a:t>
            </a:r>
            <a:endParaRPr lang="en-US" sz="1600" dirty="0">
              <a:latin typeface="Consolas"/>
              <a:cs typeface="Consolas"/>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7629151"/>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6096000" cy="1143000"/>
          </a:xfrm>
        </p:spPr>
        <p:txBody>
          <a:bodyPr>
            <a:normAutofit/>
          </a:bodyPr>
          <a:lstStyle/>
          <a:p>
            <a:r>
              <a:rPr lang="en-US" dirty="0" smtClean="0"/>
              <a:t>WILBER3, for Event-related waveforms</a:t>
            </a:r>
            <a:endParaRPr lang="en-US" dirty="0"/>
          </a:p>
        </p:txBody>
      </p:sp>
      <p:sp>
        <p:nvSpPr>
          <p:cNvPr id="6" name="Content Placeholder 5"/>
          <p:cNvSpPr>
            <a:spLocks noGrp="1"/>
          </p:cNvSpPr>
          <p:nvPr>
            <p:ph idx="1"/>
          </p:nvPr>
        </p:nvSpPr>
        <p:spPr>
          <a:xfrm>
            <a:off x="838200" y="2133600"/>
            <a:ext cx="7467600" cy="4114800"/>
          </a:xfrm>
        </p:spPr>
        <p:txBody>
          <a:bodyPr/>
          <a:lstStyle/>
          <a:p>
            <a:r>
              <a:rPr lang="en-US" dirty="0" smtClean="0"/>
              <a:t>Purpose: Request event-related SEED data</a:t>
            </a:r>
          </a:p>
          <a:p>
            <a:r>
              <a:rPr lang="en-US" dirty="0" smtClean="0"/>
              <a:t>Scenario: Need waveforms relating to a specific event.</a:t>
            </a:r>
          </a:p>
          <a:p>
            <a:pPr lvl="1"/>
            <a:r>
              <a:rPr lang="en-US" dirty="0" smtClean="0"/>
              <a:t>Stations with spread</a:t>
            </a:r>
          </a:p>
          <a:p>
            <a:pPr lvl="1"/>
            <a:r>
              <a:rPr lang="en-US" dirty="0" smtClean="0"/>
              <a:t>Choose distances &amp; Azimuths</a:t>
            </a:r>
          </a:p>
          <a:p>
            <a:pPr lvl="1"/>
            <a:r>
              <a:rPr lang="en-US" dirty="0" smtClean="0"/>
              <a:t>Preview ability</a:t>
            </a:r>
          </a:p>
          <a:p>
            <a:pPr lvl="1"/>
            <a:endParaRPr lang="en-US" dirty="0"/>
          </a:p>
        </p:txBody>
      </p:sp>
      <p:sp>
        <p:nvSpPr>
          <p:cNvPr id="4" name="Rectangle 3"/>
          <p:cNvSpPr/>
          <p:nvPr/>
        </p:nvSpPr>
        <p:spPr>
          <a:xfrm>
            <a:off x="3513667" y="6488668"/>
            <a:ext cx="5630333" cy="369332"/>
          </a:xfrm>
          <a:prstGeom prst="rect">
            <a:avLst/>
          </a:prstGeom>
        </p:spPr>
        <p:txBody>
          <a:bodyPr wrap="square">
            <a:spAutoFit/>
          </a:bodyPr>
          <a:lstStyle/>
          <a:p>
            <a:pPr marL="0" lvl="1" algn="r"/>
            <a:r>
              <a:rPr lang="en-US" dirty="0" err="1" smtClean="0">
                <a:solidFill>
                  <a:schemeClr val="tx1">
                    <a:lumMod val="50000"/>
                    <a:lumOff val="50000"/>
                  </a:schemeClr>
                </a:solidFill>
              </a:rPr>
              <a:t>www.iris.edu</a:t>
            </a:r>
            <a:r>
              <a:rPr lang="en-US" dirty="0" smtClean="0">
                <a:solidFill>
                  <a:schemeClr val="tx1">
                    <a:lumMod val="50000"/>
                    <a:lumOff val="50000"/>
                  </a:schemeClr>
                </a:solidFill>
              </a:rPr>
              <a:t>/wilber3</a:t>
            </a:r>
            <a:endParaRPr lang="en-US" dirty="0">
              <a:solidFill>
                <a:schemeClr val="tx1">
                  <a:lumMod val="50000"/>
                  <a:lumOff val="50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7719396"/>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096000" cy="1143000"/>
          </a:xfrm>
        </p:spPr>
        <p:txBody>
          <a:bodyPr/>
          <a:lstStyle/>
          <a:p>
            <a:r>
              <a:rPr lang="en-US" dirty="0" smtClean="0"/>
              <a:t>WILBER3- Let’s demo</a:t>
            </a:r>
            <a:endParaRPr lang="en-US" dirty="0"/>
          </a:p>
        </p:txBody>
      </p:sp>
      <p:sp>
        <p:nvSpPr>
          <p:cNvPr id="7" name="Rectangle 6"/>
          <p:cNvSpPr/>
          <p:nvPr/>
        </p:nvSpPr>
        <p:spPr>
          <a:xfrm>
            <a:off x="381000" y="990600"/>
            <a:ext cx="5630333" cy="461665"/>
          </a:xfrm>
          <a:prstGeom prst="rect">
            <a:avLst/>
          </a:prstGeom>
        </p:spPr>
        <p:txBody>
          <a:bodyPr wrap="square">
            <a:spAutoFit/>
          </a:bodyPr>
          <a:lstStyle/>
          <a:p>
            <a:pPr marL="0" lvl="1" algn="r"/>
            <a:r>
              <a:rPr lang="en-US" dirty="0" smtClean="0">
                <a:solidFill>
                  <a:schemeClr val="tx1">
                    <a:lumMod val="50000"/>
                    <a:lumOff val="50000"/>
                  </a:schemeClr>
                </a:solidFill>
              </a:rPr>
              <a:t>http://www.iris.edu/wilber3</a:t>
            </a:r>
            <a:endParaRPr lang="en-US" dirty="0">
              <a:solidFill>
                <a:schemeClr val="tx1">
                  <a:lumMod val="50000"/>
                  <a:lumOff val="50000"/>
                </a:schemeClr>
              </a:solidFill>
            </a:endParaRPr>
          </a:p>
        </p:txBody>
      </p:sp>
      <p:pic>
        <p:nvPicPr>
          <p:cNvPr id="6" name="Picture 5" descr="Screen Shot 2014-07-10 at 12.47.42 PM.png"/>
          <p:cNvPicPr>
            <a:picLocks noChangeAspect="1"/>
          </p:cNvPicPr>
          <p:nvPr/>
        </p:nvPicPr>
        <p:blipFill>
          <a:blip r:embed="rId3"/>
          <a:stretch>
            <a:fillRect/>
          </a:stretch>
        </p:blipFill>
        <p:spPr>
          <a:xfrm>
            <a:off x="1371600" y="1600200"/>
            <a:ext cx="6096000" cy="510640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7139681"/>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667000"/>
            <a:ext cx="6096000" cy="1143000"/>
          </a:xfrm>
        </p:spPr>
        <p:txBody>
          <a:bodyPr/>
          <a:lstStyle/>
          <a:p>
            <a:r>
              <a:rPr lang="en-US" dirty="0" smtClean="0"/>
              <a:t>El Fin</a:t>
            </a:r>
            <a:endParaRPr lang="en-US" dirty="0"/>
          </a:p>
        </p:txBody>
      </p:sp>
      <p:sp>
        <p:nvSpPr>
          <p:cNvPr id="3" name="Date Placeholder 2"/>
          <p:cNvSpPr>
            <a:spLocks noGrp="1"/>
          </p:cNvSpPr>
          <p:nvPr>
            <p:ph type="dt" sz="half" idx="10"/>
          </p:nvPr>
        </p:nvSpPr>
        <p:spPr/>
        <p:txBody>
          <a:bodyPr/>
          <a:lstStyle/>
          <a:p>
            <a:r>
              <a:rPr lang="en-US" smtClean="0"/>
              <a:t>July 28, 2014</a:t>
            </a:r>
            <a:endParaRPr lang="en-US"/>
          </a:p>
        </p:txBody>
      </p:sp>
      <p:pic>
        <p:nvPicPr>
          <p:cNvPr id="4" name="Picture 3" descr="Screen Shot 2014-07-10 at 3.11.25 PM.png"/>
          <p:cNvPicPr>
            <a:picLocks noChangeAspect="1"/>
          </p:cNvPicPr>
          <p:nvPr/>
        </p:nvPicPr>
        <p:blipFill>
          <a:blip r:embed="rId2"/>
          <a:stretch>
            <a:fillRect/>
          </a:stretch>
        </p:blipFill>
        <p:spPr>
          <a:xfrm>
            <a:off x="1143000" y="1066800"/>
            <a:ext cx="6553200" cy="4918315"/>
          </a:xfrm>
          <a:prstGeom prst="rect">
            <a:avLst/>
          </a:prstGeom>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28, 2014</a:t>
            </a:r>
            <a:endParaRPr lang="en-US"/>
          </a:p>
        </p:txBody>
      </p:sp>
      <p:sp>
        <p:nvSpPr>
          <p:cNvPr id="3" name="Footer Placeholder 2"/>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pic>
        <p:nvPicPr>
          <p:cNvPr id="5" name="Picture 4" descr="SeismiQuery_StartPage.png"/>
          <p:cNvPicPr>
            <a:picLocks noChangeAspect="1"/>
          </p:cNvPicPr>
          <p:nvPr/>
        </p:nvPicPr>
        <p:blipFill>
          <a:blip r:embed="rId2"/>
          <a:stretch>
            <a:fillRect/>
          </a:stretch>
        </p:blipFill>
        <p:spPr>
          <a:xfrm>
            <a:off x="609600" y="1524000"/>
            <a:ext cx="7708900" cy="4628017"/>
          </a:xfrm>
          <a:prstGeom prst="rect">
            <a:avLst/>
          </a:prstGeom>
        </p:spPr>
      </p:pic>
      <p:sp>
        <p:nvSpPr>
          <p:cNvPr id="6" name="TextBox 5"/>
          <p:cNvSpPr txBox="1"/>
          <p:nvPr/>
        </p:nvSpPr>
        <p:spPr>
          <a:xfrm>
            <a:off x="685800" y="457200"/>
            <a:ext cx="6091932" cy="584776"/>
          </a:xfrm>
          <a:prstGeom prst="rect">
            <a:avLst/>
          </a:prstGeom>
          <a:noFill/>
        </p:spPr>
        <p:txBody>
          <a:bodyPr wrap="none" rtlCol="0">
            <a:spAutoFit/>
          </a:bodyPr>
          <a:lstStyle/>
          <a:p>
            <a:r>
              <a:rPr lang="en-US" sz="3200" dirty="0" smtClean="0"/>
              <a:t>Start here: http://</a:t>
            </a:r>
            <a:r>
              <a:rPr lang="en-US" sz="3200" dirty="0" err="1" smtClean="0"/>
              <a:t>www.iris.edu</a:t>
            </a:r>
            <a:r>
              <a:rPr lang="en-US" sz="3200" dirty="0" smtClean="0"/>
              <a:t>/sq </a:t>
            </a:r>
            <a:endParaRPr lang="en-US" sz="3200"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p:spPr>
        <p:txBody>
          <a:bodyPr/>
          <a:lstStyle/>
          <a:p>
            <a:r>
              <a:rPr lang="en-US" smtClean="0"/>
              <a:t>July 28, 2014</a:t>
            </a:r>
            <a:endParaRPr lang="en-US"/>
          </a:p>
        </p:txBody>
      </p:sp>
      <p:sp>
        <p:nvSpPr>
          <p:cNvPr id="64515" name="Rectangle 2"/>
          <p:cNvSpPr>
            <a:spLocks noGrp="1" noChangeArrowheads="1"/>
          </p:cNvSpPr>
          <p:nvPr>
            <p:ph type="title"/>
          </p:nvPr>
        </p:nvSpPr>
        <p:spPr>
          <a:xfrm>
            <a:off x="1828800" y="0"/>
            <a:ext cx="7807325" cy="1144588"/>
          </a:xfrm>
        </p:spPr>
        <p:txBody>
          <a:bodyPr lIns="0" tIns="0" rIns="0" bIns="0"/>
          <a:lstStyle/>
          <a:p>
            <a:pPr eaLnBrk="1" hangingPunct="1"/>
            <a:r>
              <a:rPr lang="en-GB"/>
              <a:t>Summary</a:t>
            </a:r>
          </a:p>
        </p:txBody>
      </p:sp>
      <p:sp>
        <p:nvSpPr>
          <p:cNvPr id="64516" name="Rectangle 3"/>
          <p:cNvSpPr>
            <a:spLocks noGrp="1" noChangeArrowheads="1"/>
          </p:cNvSpPr>
          <p:nvPr>
            <p:ph type="body" idx="1"/>
          </p:nvPr>
        </p:nvSpPr>
        <p:spPr>
          <a:xfrm>
            <a:off x="0" y="1446213"/>
            <a:ext cx="7807325" cy="5411787"/>
          </a:xfrm>
        </p:spPr>
        <p:txBody>
          <a:bodyPr lIns="0" tIns="0" rIns="0" bIns="0"/>
          <a:lstStyle/>
          <a:p>
            <a:pPr eaLnBrk="1" hangingPunct="1">
              <a:spcBef>
                <a:spcPct val="0"/>
              </a:spcBef>
              <a:spcAft>
                <a:spcPts val="1413"/>
              </a:spcAft>
            </a:pPr>
            <a:r>
              <a:rPr lang="en-GB" sz="2000" smtClean="0"/>
              <a:t>Over 180 Networks on a global scale contribute data to the DMC, generating a homogeneous data warehouse, illustrating extensive cooperation. Currently about 1/3 are PASSCAL network sources.</a:t>
            </a:r>
          </a:p>
          <a:p>
            <a:pPr eaLnBrk="1" hangingPunct="1">
              <a:spcBef>
                <a:spcPct val="0"/>
              </a:spcBef>
              <a:spcAft>
                <a:spcPts val="1413"/>
              </a:spcAft>
            </a:pPr>
            <a:r>
              <a:rPr lang="en-GB" sz="2000" smtClean="0"/>
              <a:t>Requesting data has been simplified and value-added, with ability to simply delimit data by events, phases, source, etc.</a:t>
            </a:r>
          </a:p>
          <a:p>
            <a:pPr eaLnBrk="1" hangingPunct="1">
              <a:spcBef>
                <a:spcPct val="0"/>
              </a:spcBef>
              <a:spcAft>
                <a:spcPts val="1413"/>
              </a:spcAft>
            </a:pPr>
            <a:r>
              <a:rPr lang="en-GB" sz="2000" smtClean="0"/>
              <a:t>Accommodate vast number of data types, compression, multiplexed, etc, and integrating them both in and out with standard, centralized software.</a:t>
            </a:r>
          </a:p>
          <a:p>
            <a:pPr eaLnBrk="1" hangingPunct="1">
              <a:spcBef>
                <a:spcPct val="0"/>
              </a:spcBef>
              <a:spcAft>
                <a:spcPts val="1413"/>
              </a:spcAft>
            </a:pPr>
            <a:r>
              <a:rPr lang="en-GB" sz="2000" smtClean="0"/>
              <a:t>By minimizing access and distribution delays, we support research efforts and accommodate short deployment and acquisition cycles.</a:t>
            </a:r>
          </a:p>
          <a:p>
            <a:pPr eaLnBrk="1" hangingPunct="1">
              <a:spcBef>
                <a:spcPct val="0"/>
              </a:spcBef>
              <a:spcAft>
                <a:spcPts val="1413"/>
              </a:spcAft>
            </a:pPr>
            <a:r>
              <a:rPr lang="en-GB" sz="2000" smtClean="0"/>
              <a:t>We can accommodate increased data flow easily.</a:t>
            </a:r>
          </a:p>
          <a:p>
            <a:pPr eaLnBrk="1" hangingPunct="1">
              <a:spcBef>
                <a:spcPct val="0"/>
              </a:spcBef>
              <a:spcAft>
                <a:spcPts val="1413"/>
              </a:spcAft>
            </a:pPr>
            <a:r>
              <a:rPr lang="en-GB" sz="2000" smtClean="0"/>
              <a:t>Data are requested from throughout the archive, and is very active</a:t>
            </a:r>
          </a:p>
        </p:txBody>
      </p:sp>
      <p:sp>
        <p:nvSpPr>
          <p:cNvPr id="5" name="Footer Placeholder 4"/>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BREQ_FAST via </a:t>
            </a:r>
            <a:r>
              <a:rPr lang="en-US" sz="3200" dirty="0" err="1" smtClean="0"/>
              <a:t>SeismiQuiery</a:t>
            </a:r>
            <a:endParaRPr lang="en-US" sz="3200" dirty="0"/>
          </a:p>
        </p:txBody>
      </p:sp>
      <p:sp>
        <p:nvSpPr>
          <p:cNvPr id="10" name="Content Placeholder 9"/>
          <p:cNvSpPr>
            <a:spLocks noGrp="1"/>
          </p:cNvSpPr>
          <p:nvPr>
            <p:ph type="body" sz="half" idx="2"/>
          </p:nvPr>
        </p:nvSpPr>
        <p:spPr/>
        <p:txBody>
          <a:bodyPr>
            <a:normAutofit/>
          </a:bodyPr>
          <a:lstStyle/>
          <a:p>
            <a:r>
              <a:rPr lang="en-US" dirty="0" smtClean="0"/>
              <a:t>(Revisited)</a:t>
            </a:r>
          </a:p>
        </p:txBody>
      </p:sp>
      <p:pic>
        <p:nvPicPr>
          <p:cNvPr id="15" name="Content Placeholder 14"/>
          <p:cNvPicPr>
            <a:picLocks noGrp="1" noChangeAspect="1"/>
          </p:cNvPicPr>
          <p:nvPr>
            <p:ph idx="1"/>
          </p:nvPr>
        </p:nvPicPr>
        <p:blipFill>
          <a:blip r:embed="rId3"/>
          <a:srcRect t="2585" b="2585"/>
          <a:stretch>
            <a:fillRect/>
          </a:stretch>
        </p:blipFill>
        <p:spPr>
          <a:xfrm>
            <a:off x="3163455" y="10091"/>
            <a:ext cx="5980545" cy="6847910"/>
          </a:xfrm>
          <a:prstGeom prst="rect">
            <a:avLst/>
          </a:prstGeom>
        </p:spPr>
      </p:pic>
      <p:sp>
        <p:nvSpPr>
          <p:cNvPr id="4" name="Freeform 3"/>
          <p:cNvSpPr/>
          <p:nvPr/>
        </p:nvSpPr>
        <p:spPr>
          <a:xfrm>
            <a:off x="6154494" y="3868305"/>
            <a:ext cx="2431729" cy="2976364"/>
          </a:xfrm>
          <a:custGeom>
            <a:avLst/>
            <a:gdLst>
              <a:gd name="connsiteX0" fmla="*/ 1785009 w 2431729"/>
              <a:gd name="connsiteY0" fmla="*/ 281155 h 2976364"/>
              <a:gd name="connsiteX1" fmla="*/ 1494185 w 2431729"/>
              <a:gd name="connsiteY1" fmla="*/ 106645 h 2976364"/>
              <a:gd name="connsiteX2" fmla="*/ 1397243 w 2431729"/>
              <a:gd name="connsiteY2" fmla="*/ 77560 h 2976364"/>
              <a:gd name="connsiteX3" fmla="*/ 1300302 w 2431729"/>
              <a:gd name="connsiteY3" fmla="*/ 38780 h 2976364"/>
              <a:gd name="connsiteX4" fmla="*/ 1232443 w 2431729"/>
              <a:gd name="connsiteY4" fmla="*/ 19390 h 2976364"/>
              <a:gd name="connsiteX5" fmla="*/ 1135501 w 2431729"/>
              <a:gd name="connsiteY5" fmla="*/ 0 h 2976364"/>
              <a:gd name="connsiteX6" fmla="*/ 941618 w 2431729"/>
              <a:gd name="connsiteY6" fmla="*/ 19390 h 2976364"/>
              <a:gd name="connsiteX7" fmla="*/ 825289 w 2431729"/>
              <a:gd name="connsiteY7" fmla="*/ 87255 h 2976364"/>
              <a:gd name="connsiteX8" fmla="*/ 767124 w 2431729"/>
              <a:gd name="connsiteY8" fmla="*/ 116340 h 2976364"/>
              <a:gd name="connsiteX9" fmla="*/ 631406 w 2431729"/>
              <a:gd name="connsiteY9" fmla="*/ 203595 h 2976364"/>
              <a:gd name="connsiteX10" fmla="*/ 485994 w 2431729"/>
              <a:gd name="connsiteY10" fmla="*/ 281155 h 2976364"/>
              <a:gd name="connsiteX11" fmla="*/ 418135 w 2431729"/>
              <a:gd name="connsiteY11" fmla="*/ 339325 h 2976364"/>
              <a:gd name="connsiteX12" fmla="*/ 359970 w 2431729"/>
              <a:gd name="connsiteY12" fmla="*/ 378105 h 2976364"/>
              <a:gd name="connsiteX13" fmla="*/ 311499 w 2431729"/>
              <a:gd name="connsiteY13" fmla="*/ 426580 h 2976364"/>
              <a:gd name="connsiteX14" fmla="*/ 195169 w 2431729"/>
              <a:gd name="connsiteY14" fmla="*/ 581700 h 2976364"/>
              <a:gd name="connsiteX15" fmla="*/ 175781 w 2431729"/>
              <a:gd name="connsiteY15" fmla="*/ 620480 h 2976364"/>
              <a:gd name="connsiteX16" fmla="*/ 137005 w 2431729"/>
              <a:gd name="connsiteY16" fmla="*/ 727125 h 2976364"/>
              <a:gd name="connsiteX17" fmla="*/ 117616 w 2431729"/>
              <a:gd name="connsiteY17" fmla="*/ 804685 h 2976364"/>
              <a:gd name="connsiteX18" fmla="*/ 78840 w 2431729"/>
              <a:gd name="connsiteY18" fmla="*/ 901635 h 2976364"/>
              <a:gd name="connsiteX19" fmla="*/ 30369 w 2431729"/>
              <a:gd name="connsiteY19" fmla="*/ 1047060 h 2976364"/>
              <a:gd name="connsiteX20" fmla="*/ 10981 w 2431729"/>
              <a:gd name="connsiteY20" fmla="*/ 1929304 h 2976364"/>
              <a:gd name="connsiteX21" fmla="*/ 20675 w 2431729"/>
              <a:gd name="connsiteY21" fmla="*/ 2336494 h 2976364"/>
              <a:gd name="connsiteX22" fmla="*/ 59451 w 2431729"/>
              <a:gd name="connsiteY22" fmla="*/ 2433444 h 2976364"/>
              <a:gd name="connsiteX23" fmla="*/ 98228 w 2431729"/>
              <a:gd name="connsiteY23" fmla="*/ 2472224 h 2976364"/>
              <a:gd name="connsiteX24" fmla="*/ 146699 w 2431729"/>
              <a:gd name="connsiteY24" fmla="*/ 2569174 h 2976364"/>
              <a:gd name="connsiteX25" fmla="*/ 185475 w 2431729"/>
              <a:gd name="connsiteY25" fmla="*/ 2607954 h 2976364"/>
              <a:gd name="connsiteX26" fmla="*/ 204864 w 2431729"/>
              <a:gd name="connsiteY26" fmla="*/ 2646734 h 2976364"/>
              <a:gd name="connsiteX27" fmla="*/ 253334 w 2431729"/>
              <a:gd name="connsiteY27" fmla="*/ 2675819 h 2976364"/>
              <a:gd name="connsiteX28" fmla="*/ 427829 w 2431729"/>
              <a:gd name="connsiteY28" fmla="*/ 2821244 h 2976364"/>
              <a:gd name="connsiteX29" fmla="*/ 505382 w 2431729"/>
              <a:gd name="connsiteY29" fmla="*/ 2860024 h 2976364"/>
              <a:gd name="connsiteX30" fmla="*/ 553853 w 2431729"/>
              <a:gd name="connsiteY30" fmla="*/ 2898804 h 2976364"/>
              <a:gd name="connsiteX31" fmla="*/ 660488 w 2431729"/>
              <a:gd name="connsiteY31" fmla="*/ 2937584 h 2976364"/>
              <a:gd name="connsiteX32" fmla="*/ 708959 w 2431729"/>
              <a:gd name="connsiteY32" fmla="*/ 2956974 h 2976364"/>
              <a:gd name="connsiteX33" fmla="*/ 854371 w 2431729"/>
              <a:gd name="connsiteY33" fmla="*/ 2966669 h 2976364"/>
              <a:gd name="connsiteX34" fmla="*/ 931924 w 2431729"/>
              <a:gd name="connsiteY34" fmla="*/ 2976364 h 2976364"/>
              <a:gd name="connsiteX35" fmla="*/ 1251831 w 2431729"/>
              <a:gd name="connsiteY35" fmla="*/ 2956974 h 2976364"/>
              <a:gd name="connsiteX36" fmla="*/ 1319690 w 2431729"/>
              <a:gd name="connsiteY36" fmla="*/ 2918194 h 2976364"/>
              <a:gd name="connsiteX37" fmla="*/ 1455408 w 2431729"/>
              <a:gd name="connsiteY37" fmla="*/ 2850329 h 2976364"/>
              <a:gd name="connsiteX38" fmla="*/ 1629903 w 2431729"/>
              <a:gd name="connsiteY38" fmla="*/ 2782464 h 2976364"/>
              <a:gd name="connsiteX39" fmla="*/ 1697761 w 2431729"/>
              <a:gd name="connsiteY39" fmla="*/ 2743684 h 2976364"/>
              <a:gd name="connsiteX40" fmla="*/ 1765620 w 2431729"/>
              <a:gd name="connsiteY40" fmla="*/ 2675819 h 2976364"/>
              <a:gd name="connsiteX41" fmla="*/ 1852868 w 2431729"/>
              <a:gd name="connsiteY41" fmla="*/ 2627344 h 2976364"/>
              <a:gd name="connsiteX42" fmla="*/ 1940115 w 2431729"/>
              <a:gd name="connsiteY42" fmla="*/ 2559479 h 2976364"/>
              <a:gd name="connsiteX43" fmla="*/ 2037056 w 2431729"/>
              <a:gd name="connsiteY43" fmla="*/ 2501309 h 2976364"/>
              <a:gd name="connsiteX44" fmla="*/ 2124304 w 2431729"/>
              <a:gd name="connsiteY44" fmla="*/ 2423749 h 2976364"/>
              <a:gd name="connsiteX45" fmla="*/ 2269716 w 2431729"/>
              <a:gd name="connsiteY45" fmla="*/ 2297714 h 2976364"/>
              <a:gd name="connsiteX46" fmla="*/ 2318187 w 2431729"/>
              <a:gd name="connsiteY46" fmla="*/ 2210459 h 2976364"/>
              <a:gd name="connsiteX47" fmla="*/ 2356963 w 2431729"/>
              <a:gd name="connsiteY47" fmla="*/ 2152289 h 2976364"/>
              <a:gd name="connsiteX48" fmla="*/ 2395740 w 2431729"/>
              <a:gd name="connsiteY48" fmla="*/ 2006864 h 2976364"/>
              <a:gd name="connsiteX49" fmla="*/ 2415128 w 2431729"/>
              <a:gd name="connsiteY49" fmla="*/ 1851744 h 2976364"/>
              <a:gd name="connsiteX50" fmla="*/ 2327881 w 2431729"/>
              <a:gd name="connsiteY50" fmla="*/ 921025 h 2976364"/>
              <a:gd name="connsiteX51" fmla="*/ 2289104 w 2431729"/>
              <a:gd name="connsiteY51" fmla="*/ 872550 h 2976364"/>
              <a:gd name="connsiteX52" fmla="*/ 2250328 w 2431729"/>
              <a:gd name="connsiteY52" fmla="*/ 804685 h 2976364"/>
              <a:gd name="connsiteX53" fmla="*/ 2221245 w 2431729"/>
              <a:gd name="connsiteY53" fmla="*/ 756210 h 2976364"/>
              <a:gd name="connsiteX54" fmla="*/ 2114610 w 2431729"/>
              <a:gd name="connsiteY54" fmla="*/ 659260 h 2976364"/>
              <a:gd name="connsiteX55" fmla="*/ 1988586 w 2431729"/>
              <a:gd name="connsiteY55" fmla="*/ 552615 h 2976364"/>
              <a:gd name="connsiteX56" fmla="*/ 1949809 w 2431729"/>
              <a:gd name="connsiteY56" fmla="*/ 533225 h 2976364"/>
              <a:gd name="connsiteX57" fmla="*/ 1833479 w 2431729"/>
              <a:gd name="connsiteY57" fmla="*/ 436275 h 2976364"/>
              <a:gd name="connsiteX58" fmla="*/ 1775315 w 2431729"/>
              <a:gd name="connsiteY58" fmla="*/ 387800 h 2976364"/>
              <a:gd name="connsiteX59" fmla="*/ 1746232 w 2431729"/>
              <a:gd name="connsiteY59" fmla="*/ 358715 h 2976364"/>
              <a:gd name="connsiteX60" fmla="*/ 1697761 w 2431729"/>
              <a:gd name="connsiteY60" fmla="*/ 300545 h 2976364"/>
              <a:gd name="connsiteX61" fmla="*/ 1668679 w 2431729"/>
              <a:gd name="connsiteY61" fmla="*/ 281155 h 2976364"/>
              <a:gd name="connsiteX62" fmla="*/ 1629903 w 2431729"/>
              <a:gd name="connsiteY62" fmla="*/ 252070 h 2976364"/>
              <a:gd name="connsiteX63" fmla="*/ 1513573 w 2431729"/>
              <a:gd name="connsiteY63" fmla="*/ 184205 h 2976364"/>
              <a:gd name="connsiteX64" fmla="*/ 1416631 w 2431729"/>
              <a:gd name="connsiteY64" fmla="*/ 106645 h 2976364"/>
              <a:gd name="connsiteX65" fmla="*/ 1377855 w 2431729"/>
              <a:gd name="connsiteY65" fmla="*/ 87255 h 2976364"/>
              <a:gd name="connsiteX66" fmla="*/ 1329384 w 2431729"/>
              <a:gd name="connsiteY66" fmla="*/ 48475 h 2976364"/>
              <a:gd name="connsiteX67" fmla="*/ 1261525 w 2431729"/>
              <a:gd name="connsiteY67" fmla="*/ 9695 h 297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431729" h="2976364">
                <a:moveTo>
                  <a:pt x="1785009" y="281155"/>
                </a:moveTo>
                <a:cubicBezTo>
                  <a:pt x="1710176" y="231262"/>
                  <a:pt x="1554940" y="124873"/>
                  <a:pt x="1494185" y="106645"/>
                </a:cubicBezTo>
                <a:cubicBezTo>
                  <a:pt x="1461871" y="96950"/>
                  <a:pt x="1429086" y="88706"/>
                  <a:pt x="1397243" y="77560"/>
                </a:cubicBezTo>
                <a:cubicBezTo>
                  <a:pt x="1364394" y="66062"/>
                  <a:pt x="1333319" y="49786"/>
                  <a:pt x="1300302" y="38780"/>
                </a:cubicBezTo>
                <a:cubicBezTo>
                  <a:pt x="1269785" y="28607"/>
                  <a:pt x="1266523" y="26694"/>
                  <a:pt x="1232443" y="19390"/>
                </a:cubicBezTo>
                <a:cubicBezTo>
                  <a:pt x="1200221" y="12485"/>
                  <a:pt x="1135501" y="0"/>
                  <a:pt x="1135501" y="0"/>
                </a:cubicBezTo>
                <a:cubicBezTo>
                  <a:pt x="1130002" y="344"/>
                  <a:pt x="988753" y="-251"/>
                  <a:pt x="941618" y="19390"/>
                </a:cubicBezTo>
                <a:cubicBezTo>
                  <a:pt x="800838" y="78053"/>
                  <a:pt x="914453" y="33752"/>
                  <a:pt x="825289" y="87255"/>
                </a:cubicBezTo>
                <a:cubicBezTo>
                  <a:pt x="806701" y="98409"/>
                  <a:pt x="785712" y="105186"/>
                  <a:pt x="767124" y="116340"/>
                </a:cubicBezTo>
                <a:cubicBezTo>
                  <a:pt x="721007" y="144013"/>
                  <a:pt x="677134" y="175285"/>
                  <a:pt x="631406" y="203595"/>
                </a:cubicBezTo>
                <a:cubicBezTo>
                  <a:pt x="450277" y="315732"/>
                  <a:pt x="684671" y="165250"/>
                  <a:pt x="485994" y="281155"/>
                </a:cubicBezTo>
                <a:cubicBezTo>
                  <a:pt x="424326" y="317131"/>
                  <a:pt x="468759" y="299947"/>
                  <a:pt x="418135" y="339325"/>
                </a:cubicBezTo>
                <a:cubicBezTo>
                  <a:pt x="399742" y="353632"/>
                  <a:pt x="378005" y="363348"/>
                  <a:pt x="359970" y="378105"/>
                </a:cubicBezTo>
                <a:cubicBezTo>
                  <a:pt x="342285" y="392575"/>
                  <a:pt x="326545" y="409383"/>
                  <a:pt x="311499" y="426580"/>
                </a:cubicBezTo>
                <a:cubicBezTo>
                  <a:pt x="250373" y="496445"/>
                  <a:pt x="232269" y="514914"/>
                  <a:pt x="195169" y="581700"/>
                </a:cubicBezTo>
                <a:cubicBezTo>
                  <a:pt x="188151" y="594334"/>
                  <a:pt x="182244" y="607553"/>
                  <a:pt x="175781" y="620480"/>
                </a:cubicBezTo>
                <a:cubicBezTo>
                  <a:pt x="151762" y="740589"/>
                  <a:pt x="186709" y="587942"/>
                  <a:pt x="137005" y="727125"/>
                </a:cubicBezTo>
                <a:cubicBezTo>
                  <a:pt x="128043" y="752222"/>
                  <a:pt x="126042" y="779403"/>
                  <a:pt x="117616" y="804685"/>
                </a:cubicBezTo>
                <a:cubicBezTo>
                  <a:pt x="106610" y="837705"/>
                  <a:pt x="89846" y="868615"/>
                  <a:pt x="78840" y="901635"/>
                </a:cubicBezTo>
                <a:cubicBezTo>
                  <a:pt x="15448" y="1091826"/>
                  <a:pt x="105073" y="872732"/>
                  <a:pt x="30369" y="1047060"/>
                </a:cubicBezTo>
                <a:cubicBezTo>
                  <a:pt x="-23772" y="1371942"/>
                  <a:pt x="10981" y="1145131"/>
                  <a:pt x="10981" y="1929304"/>
                </a:cubicBezTo>
                <a:cubicBezTo>
                  <a:pt x="10981" y="2065072"/>
                  <a:pt x="7682" y="2201349"/>
                  <a:pt x="20675" y="2336494"/>
                </a:cubicBezTo>
                <a:cubicBezTo>
                  <a:pt x="24006" y="2371140"/>
                  <a:pt x="34841" y="2408832"/>
                  <a:pt x="59451" y="2433444"/>
                </a:cubicBezTo>
                <a:lnTo>
                  <a:pt x="98228" y="2472224"/>
                </a:lnTo>
                <a:cubicBezTo>
                  <a:pt x="113594" y="2510644"/>
                  <a:pt x="120594" y="2535608"/>
                  <a:pt x="146699" y="2569174"/>
                </a:cubicBezTo>
                <a:cubicBezTo>
                  <a:pt x="157921" y="2583604"/>
                  <a:pt x="174508" y="2593329"/>
                  <a:pt x="185475" y="2607954"/>
                </a:cubicBezTo>
                <a:cubicBezTo>
                  <a:pt x="194146" y="2619516"/>
                  <a:pt x="194645" y="2636514"/>
                  <a:pt x="204864" y="2646734"/>
                </a:cubicBezTo>
                <a:cubicBezTo>
                  <a:pt x="218187" y="2660058"/>
                  <a:pt x="238461" y="2664250"/>
                  <a:pt x="253334" y="2675819"/>
                </a:cubicBezTo>
                <a:cubicBezTo>
                  <a:pt x="347306" y="2748915"/>
                  <a:pt x="232060" y="2723351"/>
                  <a:pt x="427829" y="2821244"/>
                </a:cubicBezTo>
                <a:cubicBezTo>
                  <a:pt x="453680" y="2834171"/>
                  <a:pt x="480767" y="2844875"/>
                  <a:pt x="505382" y="2860024"/>
                </a:cubicBezTo>
                <a:cubicBezTo>
                  <a:pt x="523004" y="2870869"/>
                  <a:pt x="536110" y="2888157"/>
                  <a:pt x="553853" y="2898804"/>
                </a:cubicBezTo>
                <a:cubicBezTo>
                  <a:pt x="572382" y="2909923"/>
                  <a:pt x="643264" y="2931320"/>
                  <a:pt x="660488" y="2937584"/>
                </a:cubicBezTo>
                <a:cubicBezTo>
                  <a:pt x="676842" y="2943531"/>
                  <a:pt x="691750" y="2954392"/>
                  <a:pt x="708959" y="2956974"/>
                </a:cubicBezTo>
                <a:cubicBezTo>
                  <a:pt x="757000" y="2964181"/>
                  <a:pt x="805975" y="2962460"/>
                  <a:pt x="854371" y="2966669"/>
                </a:cubicBezTo>
                <a:cubicBezTo>
                  <a:pt x="880325" y="2968926"/>
                  <a:pt x="906073" y="2973132"/>
                  <a:pt x="931924" y="2976364"/>
                </a:cubicBezTo>
                <a:cubicBezTo>
                  <a:pt x="1038560" y="2969901"/>
                  <a:pt x="1146182" y="2972823"/>
                  <a:pt x="1251831" y="2956974"/>
                </a:cubicBezTo>
                <a:cubicBezTo>
                  <a:pt x="1277596" y="2953109"/>
                  <a:pt x="1296612" y="2930284"/>
                  <a:pt x="1319690" y="2918194"/>
                </a:cubicBezTo>
                <a:cubicBezTo>
                  <a:pt x="1364495" y="2894723"/>
                  <a:pt x="1407424" y="2866325"/>
                  <a:pt x="1455408" y="2850329"/>
                </a:cubicBezTo>
                <a:cubicBezTo>
                  <a:pt x="1535837" y="2823517"/>
                  <a:pt x="1553065" y="2820886"/>
                  <a:pt x="1629903" y="2782464"/>
                </a:cubicBezTo>
                <a:cubicBezTo>
                  <a:pt x="1653205" y="2770812"/>
                  <a:pt x="1677276" y="2759781"/>
                  <a:pt x="1697761" y="2743684"/>
                </a:cubicBezTo>
                <a:cubicBezTo>
                  <a:pt x="1722915" y="2723918"/>
                  <a:pt x="1740028" y="2695014"/>
                  <a:pt x="1765620" y="2675819"/>
                </a:cubicBezTo>
                <a:cubicBezTo>
                  <a:pt x="1792235" y="2655856"/>
                  <a:pt x="1825186" y="2645800"/>
                  <a:pt x="1852868" y="2627344"/>
                </a:cubicBezTo>
                <a:cubicBezTo>
                  <a:pt x="1883524" y="2606905"/>
                  <a:pt x="1909708" y="2580286"/>
                  <a:pt x="1940115" y="2559479"/>
                </a:cubicBezTo>
                <a:cubicBezTo>
                  <a:pt x="1971216" y="2538198"/>
                  <a:pt x="2006719" y="2523665"/>
                  <a:pt x="2037056" y="2501309"/>
                </a:cubicBezTo>
                <a:cubicBezTo>
                  <a:pt x="2068382" y="2478225"/>
                  <a:pt x="2094267" y="2448487"/>
                  <a:pt x="2124304" y="2423749"/>
                </a:cubicBezTo>
                <a:cubicBezTo>
                  <a:pt x="2182414" y="2375889"/>
                  <a:pt x="2223590" y="2359221"/>
                  <a:pt x="2269716" y="2297714"/>
                </a:cubicBezTo>
                <a:cubicBezTo>
                  <a:pt x="2289678" y="2271096"/>
                  <a:pt x="2301070" y="2238990"/>
                  <a:pt x="2318187" y="2210459"/>
                </a:cubicBezTo>
                <a:cubicBezTo>
                  <a:pt x="2330176" y="2190476"/>
                  <a:pt x="2344038" y="2171679"/>
                  <a:pt x="2356963" y="2152289"/>
                </a:cubicBezTo>
                <a:cubicBezTo>
                  <a:pt x="2365946" y="2120845"/>
                  <a:pt x="2390723" y="2036970"/>
                  <a:pt x="2395740" y="2006864"/>
                </a:cubicBezTo>
                <a:cubicBezTo>
                  <a:pt x="2404306" y="1955464"/>
                  <a:pt x="2415128" y="1851744"/>
                  <a:pt x="2415128" y="1851744"/>
                </a:cubicBezTo>
                <a:cubicBezTo>
                  <a:pt x="2414662" y="1816755"/>
                  <a:pt x="2488665" y="1122020"/>
                  <a:pt x="2327881" y="921025"/>
                </a:cubicBezTo>
                <a:lnTo>
                  <a:pt x="2289104" y="872550"/>
                </a:lnTo>
                <a:cubicBezTo>
                  <a:pt x="2271827" y="820713"/>
                  <a:pt x="2289453" y="863378"/>
                  <a:pt x="2250328" y="804685"/>
                </a:cubicBezTo>
                <a:cubicBezTo>
                  <a:pt x="2239876" y="789006"/>
                  <a:pt x="2233016" y="770925"/>
                  <a:pt x="2221245" y="756210"/>
                </a:cubicBezTo>
                <a:cubicBezTo>
                  <a:pt x="2189242" y="716203"/>
                  <a:pt x="2152428" y="693299"/>
                  <a:pt x="2114610" y="659260"/>
                </a:cubicBezTo>
                <a:cubicBezTo>
                  <a:pt x="2068609" y="617855"/>
                  <a:pt x="2052314" y="584481"/>
                  <a:pt x="1988586" y="552615"/>
                </a:cubicBezTo>
                <a:cubicBezTo>
                  <a:pt x="1975660" y="546152"/>
                  <a:pt x="1961370" y="541896"/>
                  <a:pt x="1949809" y="533225"/>
                </a:cubicBezTo>
                <a:cubicBezTo>
                  <a:pt x="1909428" y="502937"/>
                  <a:pt x="1872256" y="468592"/>
                  <a:pt x="1833479" y="436275"/>
                </a:cubicBezTo>
                <a:cubicBezTo>
                  <a:pt x="1814091" y="420117"/>
                  <a:pt x="1793161" y="405647"/>
                  <a:pt x="1775315" y="387800"/>
                </a:cubicBezTo>
                <a:cubicBezTo>
                  <a:pt x="1765621" y="378105"/>
                  <a:pt x="1755009" y="369248"/>
                  <a:pt x="1746232" y="358715"/>
                </a:cubicBezTo>
                <a:cubicBezTo>
                  <a:pt x="1711568" y="317115"/>
                  <a:pt x="1744110" y="339172"/>
                  <a:pt x="1697761" y="300545"/>
                </a:cubicBezTo>
                <a:cubicBezTo>
                  <a:pt x="1688811" y="293086"/>
                  <a:pt x="1678160" y="287928"/>
                  <a:pt x="1668679" y="281155"/>
                </a:cubicBezTo>
                <a:cubicBezTo>
                  <a:pt x="1655532" y="271763"/>
                  <a:pt x="1643139" y="261336"/>
                  <a:pt x="1629903" y="252070"/>
                </a:cubicBezTo>
                <a:cubicBezTo>
                  <a:pt x="1514814" y="171500"/>
                  <a:pt x="1628756" y="251401"/>
                  <a:pt x="1513573" y="184205"/>
                </a:cubicBezTo>
                <a:cubicBezTo>
                  <a:pt x="1371242" y="101171"/>
                  <a:pt x="1525980" y="188664"/>
                  <a:pt x="1416631" y="106645"/>
                </a:cubicBezTo>
                <a:cubicBezTo>
                  <a:pt x="1405070" y="97974"/>
                  <a:pt x="1389879" y="95272"/>
                  <a:pt x="1377855" y="87255"/>
                </a:cubicBezTo>
                <a:cubicBezTo>
                  <a:pt x="1360639" y="75777"/>
                  <a:pt x="1346600" y="59953"/>
                  <a:pt x="1329384" y="48475"/>
                </a:cubicBezTo>
                <a:cubicBezTo>
                  <a:pt x="1307707" y="34023"/>
                  <a:pt x="1261525" y="9695"/>
                  <a:pt x="1261525" y="969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7340496"/>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p>
            <a:r>
              <a:rPr lang="en-US" smtClean="0"/>
              <a:t>July 28, 2014</a:t>
            </a:r>
            <a:endParaRPr lang="en-US"/>
          </a:p>
        </p:txBody>
      </p:sp>
      <p:sp>
        <p:nvSpPr>
          <p:cNvPr id="26627" name="Rectangle 2"/>
          <p:cNvSpPr>
            <a:spLocks noChangeArrowheads="1"/>
          </p:cNvSpPr>
          <p:nvPr/>
        </p:nvSpPr>
        <p:spPr bwMode="auto">
          <a:xfrm>
            <a:off x="1600200" y="228600"/>
            <a:ext cx="4786313" cy="701675"/>
          </a:xfrm>
          <a:prstGeom prst="rect">
            <a:avLst/>
          </a:prstGeom>
          <a:noFill/>
          <a:ln w="9525">
            <a:noFill/>
            <a:miter lim="800000"/>
            <a:headEnd/>
            <a:tailEnd/>
          </a:ln>
        </p:spPr>
        <p:txBody>
          <a:bodyPr wrap="none">
            <a:prstTxWarp prst="textNoShape">
              <a:avLst/>
            </a:prstTxWarp>
            <a:spAutoFit/>
          </a:bodyPr>
          <a:lstStyle/>
          <a:p>
            <a:pPr algn="ctr"/>
            <a:r>
              <a:rPr lang="en-US" sz="4000" dirty="0"/>
              <a:t>IRIS DMC Operations</a:t>
            </a:r>
            <a:endParaRPr lang="en-US" dirty="0"/>
          </a:p>
        </p:txBody>
      </p:sp>
      <p:sp>
        <p:nvSpPr>
          <p:cNvPr id="26628" name="Rectangle 3"/>
          <p:cNvSpPr>
            <a:spLocks noChangeArrowheads="1"/>
          </p:cNvSpPr>
          <p:nvPr/>
        </p:nvSpPr>
        <p:spPr bwMode="auto">
          <a:xfrm>
            <a:off x="381000" y="990600"/>
            <a:ext cx="6660798" cy="1938992"/>
          </a:xfrm>
          <a:prstGeom prst="rect">
            <a:avLst/>
          </a:prstGeom>
          <a:noFill/>
          <a:ln w="9525">
            <a:noFill/>
            <a:miter lim="800000"/>
            <a:headEnd/>
            <a:tailEnd/>
          </a:ln>
        </p:spPr>
        <p:txBody>
          <a:bodyPr wrap="none">
            <a:prstTxWarp prst="textNoShape">
              <a:avLst/>
            </a:prstTxWarp>
            <a:spAutoFit/>
          </a:bodyPr>
          <a:lstStyle/>
          <a:p>
            <a:pPr marL="457200" indent="-457200"/>
            <a:r>
              <a:rPr lang="en-US" sz="2000" b="1" dirty="0" smtClean="0">
                <a:solidFill>
                  <a:srgbClr val="FFFF59"/>
                </a:solidFill>
              </a:rPr>
              <a:t>10 </a:t>
            </a:r>
            <a:r>
              <a:rPr lang="en-US" sz="2000" b="1" dirty="0">
                <a:solidFill>
                  <a:srgbClr val="FFFF59"/>
                </a:solidFill>
              </a:rPr>
              <a:t>People</a:t>
            </a:r>
            <a:r>
              <a:rPr lang="en-US" sz="2000" dirty="0"/>
              <a:t>: </a:t>
            </a:r>
          </a:p>
          <a:p>
            <a:pPr marL="457200" indent="-457200">
              <a:buClr>
                <a:schemeClr val="hlink"/>
              </a:buClr>
              <a:buFont typeface="Times" pitchFamily="-84" charset="0"/>
              <a:buChar char="•"/>
            </a:pPr>
            <a:r>
              <a:rPr lang="en-US" sz="2000" dirty="0"/>
              <a:t>4 Dedicated to Archiving and User Request Servicing</a:t>
            </a:r>
          </a:p>
          <a:p>
            <a:pPr marL="1371600" lvl="2" indent="-457200">
              <a:buFont typeface="Times" pitchFamily="-84" charset="0"/>
              <a:buNone/>
            </a:pPr>
            <a:r>
              <a:rPr lang="en-US" sz="2000" dirty="0"/>
              <a:t>(Same since mid-1990’s)</a:t>
            </a:r>
            <a:endParaRPr lang="en-US" sz="2000" dirty="0" smtClean="0"/>
          </a:p>
          <a:p>
            <a:pPr marL="457200" indent="-457200">
              <a:buClr>
                <a:schemeClr val="hlink"/>
              </a:buClr>
              <a:buFont typeface="Times" pitchFamily="-84" charset="0"/>
              <a:buChar char="•"/>
            </a:pPr>
            <a:r>
              <a:rPr lang="en-US" sz="2000" dirty="0" smtClean="0"/>
              <a:t>2 </a:t>
            </a:r>
            <a:r>
              <a:rPr lang="en-US" sz="2000" dirty="0"/>
              <a:t>System </a:t>
            </a:r>
            <a:r>
              <a:rPr lang="en-US" sz="2000" dirty="0" err="1"/>
              <a:t>Admins</a:t>
            </a:r>
            <a:r>
              <a:rPr lang="en-US" sz="2000" dirty="0"/>
              <a:t> keeping machines </a:t>
            </a:r>
            <a:r>
              <a:rPr lang="en-US" sz="2000" dirty="0" smtClean="0"/>
              <a:t>working</a:t>
            </a:r>
          </a:p>
          <a:p>
            <a:pPr marL="457200" indent="-457200">
              <a:buClr>
                <a:schemeClr val="hlink"/>
              </a:buClr>
              <a:buFont typeface="Times" pitchFamily="-84" charset="0"/>
              <a:buChar char="•"/>
            </a:pPr>
            <a:r>
              <a:rPr lang="en-US" sz="2000" dirty="0" smtClean="0"/>
              <a:t>2 Programmers</a:t>
            </a:r>
          </a:p>
          <a:p>
            <a:pPr marL="457200" indent="-457200">
              <a:buClr>
                <a:schemeClr val="hlink"/>
              </a:buClr>
              <a:buFont typeface="Times" pitchFamily="-84" charset="0"/>
              <a:buChar char="•"/>
            </a:pPr>
            <a:r>
              <a:rPr lang="en-US" sz="2000" dirty="0" smtClean="0"/>
              <a:t>1 Database Administrator</a:t>
            </a:r>
            <a:endParaRPr lang="en-US" sz="2000" dirty="0"/>
          </a:p>
        </p:txBody>
      </p:sp>
      <p:sp>
        <p:nvSpPr>
          <p:cNvPr id="26629" name="Rectangle 4"/>
          <p:cNvSpPr>
            <a:spLocks noChangeArrowheads="1"/>
          </p:cNvSpPr>
          <p:nvPr/>
        </p:nvSpPr>
        <p:spPr bwMode="auto">
          <a:xfrm>
            <a:off x="990600" y="3048000"/>
            <a:ext cx="7435850" cy="4648200"/>
          </a:xfrm>
          <a:prstGeom prst="rect">
            <a:avLst/>
          </a:prstGeom>
          <a:noFill/>
          <a:ln w="9525">
            <a:noFill/>
            <a:miter lim="800000"/>
            <a:headEnd/>
            <a:tailEnd/>
          </a:ln>
        </p:spPr>
        <p:txBody>
          <a:bodyPr>
            <a:prstTxWarp prst="textNoShape">
              <a:avLst/>
            </a:prstTxWarp>
            <a:spAutoFit/>
          </a:bodyPr>
          <a:lstStyle/>
          <a:p>
            <a:r>
              <a:rPr lang="en-US" sz="2000" b="1" dirty="0">
                <a:solidFill>
                  <a:srgbClr val="FFFF59"/>
                </a:solidFill>
              </a:rPr>
              <a:t>Tasks Include</a:t>
            </a:r>
            <a:r>
              <a:rPr lang="en-US" sz="2000" dirty="0"/>
              <a:t>:</a:t>
            </a:r>
          </a:p>
          <a:p>
            <a:pPr>
              <a:buClr>
                <a:schemeClr val="hlink"/>
              </a:buClr>
              <a:buFontTx/>
              <a:buChar char="•"/>
            </a:pPr>
            <a:r>
              <a:rPr lang="en-US" sz="2000" dirty="0"/>
              <a:t> Ingest Waveform data (Archive)</a:t>
            </a:r>
          </a:p>
          <a:p>
            <a:pPr>
              <a:buClr>
                <a:schemeClr val="hlink"/>
              </a:buClr>
              <a:buFontTx/>
              <a:buChar char="•"/>
            </a:pPr>
            <a:r>
              <a:rPr lang="en-US" sz="2000" dirty="0"/>
              <a:t> Synchronization of data holdings with network providers</a:t>
            </a:r>
          </a:p>
          <a:p>
            <a:pPr>
              <a:buClr>
                <a:schemeClr val="hlink"/>
              </a:buClr>
              <a:buFontTx/>
              <a:buChar char="•"/>
            </a:pPr>
            <a:r>
              <a:rPr lang="en-US" sz="2000" dirty="0"/>
              <a:t> Manage Waveform data and Metadata</a:t>
            </a:r>
          </a:p>
          <a:p>
            <a:pPr lvl="2">
              <a:buFontTx/>
              <a:buChar char="•"/>
            </a:pPr>
            <a:r>
              <a:rPr lang="en-US" sz="2000" dirty="0"/>
              <a:t>Update/Replace </a:t>
            </a:r>
          </a:p>
          <a:p>
            <a:pPr>
              <a:buClr>
                <a:schemeClr val="hlink"/>
              </a:buClr>
              <a:buFontTx/>
              <a:buChar char="•"/>
            </a:pPr>
            <a:r>
              <a:rPr lang="en-US" sz="2000" dirty="0"/>
              <a:t> Process all user requests, except online &amp; real-time data </a:t>
            </a:r>
          </a:p>
          <a:p>
            <a:r>
              <a:rPr lang="en-US" sz="2000" dirty="0"/>
              <a:t>   that are self-service</a:t>
            </a:r>
          </a:p>
          <a:p>
            <a:pPr>
              <a:buClr>
                <a:schemeClr val="hlink"/>
              </a:buClr>
              <a:buFontTx/>
              <a:buChar char="•"/>
            </a:pPr>
            <a:r>
              <a:rPr lang="en-US" sz="2000" dirty="0"/>
              <a:t> Transcribe data to new technologies on </a:t>
            </a:r>
            <a:r>
              <a:rPr lang="en-US" sz="2000" dirty="0" err="1"/>
              <a:t>avg</a:t>
            </a:r>
            <a:r>
              <a:rPr lang="en-US" sz="2000" dirty="0"/>
              <a:t> every 4 years</a:t>
            </a:r>
          </a:p>
          <a:p>
            <a:pPr>
              <a:buClr>
                <a:schemeClr val="hlink"/>
              </a:buClr>
              <a:buFontTx/>
              <a:buChar char="•"/>
            </a:pPr>
            <a:r>
              <a:rPr lang="en-US" sz="2000" dirty="0"/>
              <a:t> Report data usage to </a:t>
            </a:r>
            <a:r>
              <a:rPr lang="en-US" sz="2000" i="1" dirty="0">
                <a:solidFill>
                  <a:srgbClr val="FFFF59"/>
                </a:solidFill>
              </a:rPr>
              <a:t>contributing network operators</a:t>
            </a:r>
            <a:r>
              <a:rPr lang="en-US" sz="2000" dirty="0">
                <a:solidFill>
                  <a:srgbClr val="FFFF59"/>
                </a:solidFill>
              </a:rPr>
              <a:t> </a:t>
            </a:r>
            <a:r>
              <a:rPr lang="en-US" sz="2000" dirty="0"/>
              <a:t>&amp; </a:t>
            </a:r>
          </a:p>
          <a:p>
            <a:pPr>
              <a:buClr>
                <a:schemeClr val="hlink"/>
              </a:buClr>
              <a:buFontTx/>
              <a:buChar char="•"/>
            </a:pPr>
            <a:r>
              <a:rPr lang="en-US" sz="2000" dirty="0"/>
              <a:t> Report data usage to </a:t>
            </a:r>
            <a:r>
              <a:rPr lang="en-US" sz="2000" i="1" dirty="0">
                <a:solidFill>
                  <a:srgbClr val="FFFF59"/>
                </a:solidFill>
              </a:rPr>
              <a:t>users</a:t>
            </a:r>
            <a:r>
              <a:rPr lang="en-US" sz="2000" dirty="0"/>
              <a:t>, enabling attribution</a:t>
            </a:r>
          </a:p>
          <a:p>
            <a:endParaRPr lang="en-US" dirty="0"/>
          </a:p>
          <a:p>
            <a:pPr>
              <a:buFontTx/>
              <a:buChar char="•"/>
            </a:pPr>
            <a:endParaRPr lang="en-US" dirty="0"/>
          </a:p>
          <a:p>
            <a:pPr>
              <a:buFontTx/>
              <a:buChar char="•"/>
            </a:pPr>
            <a:endParaRPr lang="en-US" dirty="0"/>
          </a:p>
          <a:p>
            <a:pPr>
              <a:buFontTx/>
              <a:buChar char="•"/>
            </a:pPr>
            <a:endParaRPr lang="en-US" dirty="0"/>
          </a:p>
        </p:txBody>
      </p:sp>
      <p:sp>
        <p:nvSpPr>
          <p:cNvPr id="6" name="Footer Placeholder 5"/>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1257"/>
          </a:xfrm>
        </p:spPr>
        <p:txBody>
          <a:bodyPr>
            <a:normAutofit/>
          </a:bodyPr>
          <a:lstStyle/>
          <a:p>
            <a:r>
              <a:rPr lang="en-US" dirty="0" smtClean="0"/>
              <a:t>MDA: </a:t>
            </a:r>
            <a:r>
              <a:rPr lang="en-US" dirty="0" err="1" smtClean="0"/>
              <a:t>MetaData</a:t>
            </a:r>
            <a:r>
              <a:rPr lang="en-US" dirty="0" smtClean="0"/>
              <a:t> Aggregator</a:t>
            </a:r>
            <a:br>
              <a:rPr lang="en-US" dirty="0" smtClean="0"/>
            </a:br>
            <a:r>
              <a:rPr lang="en-US" sz="3600" b="0" dirty="0" smtClean="0">
                <a:ln>
                  <a:solidFill>
                    <a:srgbClr val="0024F8"/>
                  </a:solidFill>
                </a:ln>
                <a:solidFill>
                  <a:srgbClr val="0024F8"/>
                </a:solidFill>
              </a:rPr>
              <a:t>http://</a:t>
            </a:r>
            <a:r>
              <a:rPr lang="en-US" sz="3600" b="0" dirty="0" err="1" smtClean="0">
                <a:ln>
                  <a:solidFill>
                    <a:srgbClr val="0024F8"/>
                  </a:solidFill>
                </a:ln>
                <a:solidFill>
                  <a:srgbClr val="0024F8"/>
                </a:solidFill>
              </a:rPr>
              <a:t>www.iris.edu</a:t>
            </a:r>
            <a:r>
              <a:rPr lang="en-US" sz="3600" b="0" dirty="0" smtClean="0">
                <a:ln>
                  <a:solidFill>
                    <a:srgbClr val="0024F8"/>
                  </a:solidFill>
                </a:ln>
                <a:solidFill>
                  <a:srgbClr val="0024F8"/>
                </a:solidFill>
              </a:rPr>
              <a:t>/</a:t>
            </a:r>
            <a:r>
              <a:rPr lang="en-US" sz="3600" b="0" dirty="0" err="1" smtClean="0">
                <a:ln>
                  <a:solidFill>
                    <a:srgbClr val="0024F8"/>
                  </a:solidFill>
                </a:ln>
                <a:solidFill>
                  <a:srgbClr val="0024F8"/>
                </a:solidFill>
              </a:rPr>
              <a:t>mda</a:t>
            </a:r>
            <a:r>
              <a:rPr lang="en-US" sz="3600" b="0" dirty="0" smtClean="0">
                <a:ln>
                  <a:solidFill>
                    <a:srgbClr val="0024F8"/>
                  </a:solidFill>
                </a:ln>
                <a:solidFill>
                  <a:srgbClr val="0024F8"/>
                </a:solidFill>
              </a:rPr>
              <a:t>/ </a:t>
            </a:r>
            <a:endParaRPr lang="en-US" dirty="0">
              <a:ln>
                <a:solidFill>
                  <a:srgbClr val="0024F8"/>
                </a:solidFill>
              </a:ln>
              <a:solidFill>
                <a:srgbClr val="0024F8"/>
              </a:solidFill>
            </a:endParaRPr>
          </a:p>
        </p:txBody>
      </p:sp>
      <p:pic>
        <p:nvPicPr>
          <p:cNvPr id="7" name="Content Placeholder 6"/>
          <p:cNvPicPr>
            <a:picLocks noGrp="1" noChangeAspect="1"/>
          </p:cNvPicPr>
          <p:nvPr>
            <p:ph idx="1"/>
          </p:nvPr>
        </p:nvPicPr>
        <p:blipFill rotWithShape="1">
          <a:blip r:embed="rId3"/>
          <a:srcRect t="4712" b="4712"/>
          <a:stretch/>
        </p:blipFill>
        <p:spPr>
          <a:xfrm>
            <a:off x="1219200" y="1752600"/>
            <a:ext cx="6999111" cy="4724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9838472"/>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920348"/>
            <a:ext cx="9144000" cy="758087"/>
          </a:xfrm>
        </p:spPr>
        <p:txBody>
          <a:bodyPr>
            <a:normAutofit fontScale="90000"/>
          </a:bodyPr>
          <a:lstStyle/>
          <a:p>
            <a:r>
              <a:rPr lang="en-US" dirty="0" err="1" smtClean="0"/>
              <a:t>GMap</a:t>
            </a:r>
            <a:r>
              <a:rPr lang="en-US" dirty="0" smtClean="0"/>
              <a:t>: Google Map Service</a:t>
            </a:r>
            <a:br>
              <a:rPr lang="en-US" dirty="0" smtClean="0"/>
            </a:br>
            <a:r>
              <a:rPr lang="en-US" sz="3600" b="0" dirty="0" smtClean="0">
                <a:ln>
                  <a:solidFill>
                    <a:srgbClr val="0024F8"/>
                  </a:solidFill>
                </a:ln>
                <a:solidFill>
                  <a:srgbClr val="0024F8"/>
                </a:solidFill>
              </a:rPr>
              <a:t>http://</a:t>
            </a:r>
            <a:r>
              <a:rPr lang="en-US" sz="3600" b="0" dirty="0" err="1" smtClean="0">
                <a:ln>
                  <a:solidFill>
                    <a:srgbClr val="0024F8"/>
                  </a:solidFill>
                </a:ln>
                <a:solidFill>
                  <a:srgbClr val="0024F8"/>
                </a:solidFill>
              </a:rPr>
              <a:t>www.iris.edu</a:t>
            </a:r>
            <a:r>
              <a:rPr lang="en-US" sz="3600" b="0" dirty="0" smtClean="0">
                <a:ln>
                  <a:solidFill>
                    <a:srgbClr val="0024F8"/>
                  </a:solidFill>
                </a:ln>
                <a:solidFill>
                  <a:srgbClr val="0024F8"/>
                </a:solidFill>
              </a:rPr>
              <a:t>/</a:t>
            </a:r>
            <a:r>
              <a:rPr lang="en-US" sz="3600" b="0" dirty="0" err="1" smtClean="0">
                <a:ln>
                  <a:solidFill>
                    <a:srgbClr val="0024F8"/>
                  </a:solidFill>
                </a:ln>
                <a:solidFill>
                  <a:srgbClr val="0024F8"/>
                </a:solidFill>
              </a:rPr>
              <a:t>gmap</a:t>
            </a:r>
            <a:r>
              <a:rPr lang="en-US" sz="3600" b="0" dirty="0" smtClean="0">
                <a:ln>
                  <a:solidFill>
                    <a:srgbClr val="0024F8"/>
                  </a:solidFill>
                </a:ln>
                <a:solidFill>
                  <a:srgbClr val="0024F8"/>
                </a:solidFill>
              </a:rPr>
              <a:t>/ </a:t>
            </a:r>
            <a:endParaRPr lang="en-US" dirty="0">
              <a:ln>
                <a:solidFill>
                  <a:srgbClr val="0024F8"/>
                </a:solidFill>
              </a:ln>
              <a:solidFill>
                <a:srgbClr val="0024F8"/>
              </a:solidFill>
            </a:endParaRPr>
          </a:p>
        </p:txBody>
      </p:sp>
      <p:pic>
        <p:nvPicPr>
          <p:cNvPr id="5" name="Picture 4"/>
          <p:cNvPicPr>
            <a:picLocks noChangeAspect="1"/>
          </p:cNvPicPr>
          <p:nvPr/>
        </p:nvPicPr>
        <p:blipFill>
          <a:blip r:embed="rId3"/>
          <a:stretch>
            <a:fillRect/>
          </a:stretch>
        </p:blipFill>
        <p:spPr>
          <a:xfrm>
            <a:off x="0" y="1925259"/>
            <a:ext cx="9144000" cy="4941216"/>
          </a:xfrm>
          <a:prstGeom prst="rect">
            <a:avLst/>
          </a:prstGeom>
        </p:spPr>
      </p:pic>
      <p:pic>
        <p:nvPicPr>
          <p:cNvPr id="6" name="Picture 5"/>
          <p:cNvPicPr>
            <a:picLocks noChangeAspect="1"/>
          </p:cNvPicPr>
          <p:nvPr/>
        </p:nvPicPr>
        <p:blipFill>
          <a:blip r:embed="rId4"/>
          <a:stretch>
            <a:fillRect/>
          </a:stretch>
        </p:blipFill>
        <p:spPr>
          <a:xfrm>
            <a:off x="0" y="1925259"/>
            <a:ext cx="9144000" cy="4932741"/>
          </a:xfrm>
          <a:prstGeom prst="rect">
            <a:avLst/>
          </a:prstGeom>
        </p:spPr>
      </p:pic>
      <p:sp>
        <p:nvSpPr>
          <p:cNvPr id="8" name="Rectangle 7"/>
          <p:cNvSpPr/>
          <p:nvPr/>
        </p:nvSpPr>
        <p:spPr>
          <a:xfrm>
            <a:off x="405291" y="2167283"/>
            <a:ext cx="473094" cy="230832"/>
          </a:xfrm>
          <a:prstGeom prst="rect">
            <a:avLst/>
          </a:prstGeom>
        </p:spPr>
        <p:txBody>
          <a:bodyPr wrap="none">
            <a:spAutoFit/>
          </a:bodyPr>
          <a:lstStyle/>
          <a:p>
            <a:r>
              <a:rPr lang="en-US" sz="900" dirty="0">
                <a:solidFill>
                  <a:srgbClr val="0000FF"/>
                </a:solidFill>
                <a:effectLst>
                  <a:glow rad="63500">
                    <a:schemeClr val="accent2">
                      <a:satMod val="175000"/>
                      <a:alpha val="40000"/>
                    </a:schemeClr>
                  </a:glow>
                </a:effectLst>
                <a:latin typeface="Times New Roman"/>
                <a:cs typeface="Times New Roman"/>
              </a:rPr>
              <a:t>Usage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110655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xit" presetSubtype="0" fill="hold" grpId="1" nodeType="after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1257"/>
          </a:xfrm>
        </p:spPr>
        <p:txBody>
          <a:bodyPr>
            <a:normAutofit/>
          </a:bodyPr>
          <a:lstStyle/>
          <a:p>
            <a:r>
              <a:rPr lang="en-US" dirty="0" smtClean="0"/>
              <a:t>MDA: </a:t>
            </a:r>
            <a:r>
              <a:rPr lang="en-US" dirty="0" err="1" smtClean="0"/>
              <a:t>MetaData</a:t>
            </a:r>
            <a:r>
              <a:rPr lang="en-US" dirty="0" smtClean="0"/>
              <a:t> Aggregator</a:t>
            </a:r>
            <a:br>
              <a:rPr lang="en-US" dirty="0" smtClean="0"/>
            </a:br>
            <a:r>
              <a:rPr lang="en-US" sz="3600" b="0" dirty="0" smtClean="0">
                <a:ln>
                  <a:solidFill>
                    <a:srgbClr val="0024F8"/>
                  </a:solidFill>
                </a:ln>
                <a:solidFill>
                  <a:srgbClr val="0024F8"/>
                </a:solidFill>
              </a:rPr>
              <a:t>http://</a:t>
            </a:r>
            <a:r>
              <a:rPr lang="en-US" sz="3600" b="0" dirty="0" err="1" smtClean="0">
                <a:ln>
                  <a:solidFill>
                    <a:srgbClr val="0024F8"/>
                  </a:solidFill>
                </a:ln>
                <a:solidFill>
                  <a:srgbClr val="0024F8"/>
                </a:solidFill>
              </a:rPr>
              <a:t>www.iris.edu</a:t>
            </a:r>
            <a:r>
              <a:rPr lang="en-US" sz="3600" b="0" dirty="0" smtClean="0">
                <a:ln>
                  <a:solidFill>
                    <a:srgbClr val="0024F8"/>
                  </a:solidFill>
                </a:ln>
                <a:solidFill>
                  <a:srgbClr val="0024F8"/>
                </a:solidFill>
              </a:rPr>
              <a:t>/</a:t>
            </a:r>
            <a:r>
              <a:rPr lang="en-US" sz="3600" b="0" dirty="0" err="1" smtClean="0">
                <a:ln>
                  <a:solidFill>
                    <a:srgbClr val="0024F8"/>
                  </a:solidFill>
                </a:ln>
                <a:solidFill>
                  <a:srgbClr val="0024F8"/>
                </a:solidFill>
              </a:rPr>
              <a:t>mda</a:t>
            </a:r>
            <a:r>
              <a:rPr lang="en-US" sz="3600" b="0" dirty="0" smtClean="0">
                <a:ln>
                  <a:solidFill>
                    <a:srgbClr val="0024F8"/>
                  </a:solidFill>
                </a:ln>
                <a:solidFill>
                  <a:srgbClr val="0024F8"/>
                </a:solidFill>
              </a:rPr>
              <a:t>/ </a:t>
            </a:r>
            <a:endParaRPr lang="en-US" dirty="0">
              <a:ln>
                <a:solidFill>
                  <a:srgbClr val="0024F8"/>
                </a:solidFill>
              </a:ln>
              <a:solidFill>
                <a:srgbClr val="0024F8"/>
              </a:solidFill>
            </a:endParaRPr>
          </a:p>
        </p:txBody>
      </p:sp>
      <p:pic>
        <p:nvPicPr>
          <p:cNvPr id="7" name="Content Placeholder 6"/>
          <p:cNvPicPr>
            <a:picLocks noGrp="1" noChangeAspect="1"/>
          </p:cNvPicPr>
          <p:nvPr>
            <p:ph idx="1"/>
          </p:nvPr>
        </p:nvPicPr>
        <p:blipFill rotWithShape="1">
          <a:blip r:embed="rId3"/>
          <a:srcRect t="4712" b="4712"/>
          <a:stretch/>
        </p:blipFill>
        <p:spPr>
          <a:prstGeom prst="rect">
            <a:avLst/>
          </a:prstGeom>
        </p:spPr>
      </p:pic>
      <p:pic>
        <p:nvPicPr>
          <p:cNvPr id="3" name="Picture 2" descr="mda-legend.png"/>
          <p:cNvPicPr>
            <a:picLocks noChangeAspect="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l="1090" t="22483" r="1306" b="4734"/>
          <a:stretch/>
        </p:blipFill>
        <p:spPr>
          <a:xfrm>
            <a:off x="3454400" y="2184400"/>
            <a:ext cx="5689600" cy="1007533"/>
          </a:xfrm>
          <a:prstGeom prst="rect">
            <a:avLst/>
          </a:prstGeom>
          <a:effectLst>
            <a:outerShdw blurRad="50800" dist="38100" dir="4500000" sx="103000" sy="103000" algn="tr" rotWithShape="0">
              <a:prstClr val="black">
                <a:alpha val="40000"/>
              </a:prst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5623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096000" cy="1143000"/>
          </a:xfrm>
        </p:spPr>
        <p:txBody>
          <a:bodyPr/>
          <a:lstStyle/>
          <a:p>
            <a:r>
              <a:rPr lang="en-US" dirty="0" smtClean="0"/>
              <a:t>Accessing Restricted Data</a:t>
            </a:r>
            <a:endParaRPr lang="en-US" dirty="0"/>
          </a:p>
        </p:txBody>
      </p:sp>
      <p:sp>
        <p:nvSpPr>
          <p:cNvPr id="3" name="Content Placeholder 2"/>
          <p:cNvSpPr>
            <a:spLocks noGrp="1"/>
          </p:cNvSpPr>
          <p:nvPr>
            <p:ph idx="1"/>
          </p:nvPr>
        </p:nvSpPr>
        <p:spPr>
          <a:xfrm>
            <a:off x="2286000" y="1600200"/>
            <a:ext cx="6096000" cy="4114800"/>
          </a:xfrm>
        </p:spPr>
        <p:txBody>
          <a:bodyPr>
            <a:normAutofit/>
          </a:bodyPr>
          <a:lstStyle/>
          <a:p>
            <a:r>
              <a:rPr lang="en-US" dirty="0" smtClean="0"/>
              <a:t>There </a:t>
            </a:r>
            <a:r>
              <a:rPr lang="en-US" dirty="0"/>
              <a:t>are four generalized policies for what data are restricted:</a:t>
            </a:r>
          </a:p>
          <a:p>
            <a:pPr marL="0" indent="0">
              <a:buNone/>
            </a:pPr>
            <a:endParaRPr lang="en-US" dirty="0"/>
          </a:p>
        </p:txBody>
      </p:sp>
      <p:sp>
        <p:nvSpPr>
          <p:cNvPr id="4" name="Rectangle 3"/>
          <p:cNvSpPr/>
          <p:nvPr/>
        </p:nvSpPr>
        <p:spPr>
          <a:xfrm>
            <a:off x="3005667" y="6488668"/>
            <a:ext cx="6138333" cy="369332"/>
          </a:xfrm>
          <a:prstGeom prst="rect">
            <a:avLst/>
          </a:prstGeom>
        </p:spPr>
        <p:txBody>
          <a:bodyPr wrap="square">
            <a:spAutoFit/>
          </a:bodyPr>
          <a:lstStyle/>
          <a:p>
            <a:pPr algn="r"/>
            <a:r>
              <a:rPr lang="en-US" dirty="0" err="1" smtClean="0">
                <a:solidFill>
                  <a:schemeClr val="tx1">
                    <a:lumMod val="50000"/>
                    <a:lumOff val="50000"/>
                  </a:schemeClr>
                </a:solidFill>
              </a:rPr>
              <a:t>www.iris.edu</a:t>
            </a:r>
            <a:r>
              <a:rPr lang="en-US" dirty="0">
                <a:solidFill>
                  <a:schemeClr val="tx1">
                    <a:lumMod val="50000"/>
                    <a:lumOff val="50000"/>
                  </a:schemeClr>
                </a:solidFill>
              </a:rPr>
              <a:t>/</a:t>
            </a:r>
            <a:r>
              <a:rPr lang="en-US" dirty="0" err="1">
                <a:solidFill>
                  <a:schemeClr val="tx1">
                    <a:lumMod val="50000"/>
                    <a:lumOff val="50000"/>
                  </a:schemeClr>
                </a:solidFill>
              </a:rPr>
              <a:t>dms</a:t>
            </a:r>
            <a:r>
              <a:rPr lang="en-US" dirty="0">
                <a:solidFill>
                  <a:schemeClr val="tx1">
                    <a:lumMod val="50000"/>
                    <a:lumOff val="50000"/>
                  </a:schemeClr>
                </a:solidFill>
              </a:rPr>
              <a:t>/nodes/</a:t>
            </a:r>
            <a:r>
              <a:rPr lang="en-US" dirty="0" err="1">
                <a:solidFill>
                  <a:schemeClr val="tx1">
                    <a:lumMod val="50000"/>
                    <a:lumOff val="50000"/>
                  </a:schemeClr>
                </a:solidFill>
              </a:rPr>
              <a:t>dmc</a:t>
            </a:r>
            <a:r>
              <a:rPr lang="en-US" dirty="0">
                <a:solidFill>
                  <a:schemeClr val="tx1">
                    <a:lumMod val="50000"/>
                    <a:lumOff val="50000"/>
                  </a:schemeClr>
                </a:solidFill>
              </a:rPr>
              <a:t>/data/types/restricted/</a:t>
            </a:r>
          </a:p>
        </p:txBody>
      </p:sp>
      <p:graphicFrame>
        <p:nvGraphicFramePr>
          <p:cNvPr id="5" name="Table 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1141098"/>
              </p:ext>
            </p:extLst>
          </p:nvPr>
        </p:nvGraphicFramePr>
        <p:xfrm>
          <a:off x="152400" y="3276600"/>
          <a:ext cx="8991600" cy="2651760"/>
        </p:xfrm>
        <a:graphic>
          <a:graphicData uri="http://schemas.openxmlformats.org/drawingml/2006/table">
            <a:tbl>
              <a:tblPr firstRow="1" bandRow="1">
                <a:tableStyleId>{2D5ABB26-0587-4C30-8999-92F81FD0307C}</a:tableStyleId>
              </a:tblPr>
              <a:tblGrid>
                <a:gridCol w="2156369"/>
                <a:gridCol w="6835231"/>
              </a:tblGrid>
              <a:tr h="370840">
                <a:tc>
                  <a:txBody>
                    <a:bodyPr/>
                    <a:lstStyle/>
                    <a:p>
                      <a:r>
                        <a:rPr lang="en-US" sz="2400" b="1" dirty="0" smtClean="0"/>
                        <a:t>PARTNER</a:t>
                      </a:r>
                      <a:endParaRPr lang="en-US" sz="2400" b="1" dirty="0"/>
                    </a:p>
                  </a:txBody>
                  <a:tcPr/>
                </a:tc>
                <a:tc>
                  <a:txBody>
                    <a:bodyPr/>
                    <a:lstStyle/>
                    <a:p>
                      <a:r>
                        <a:rPr lang="en-US" sz="2400" b="1" dirty="0" smtClean="0"/>
                        <a:t>Data should become open …</a:t>
                      </a:r>
                      <a:endParaRPr lang="en-US" sz="2400" b="1" dirty="0"/>
                    </a:p>
                  </a:txBody>
                  <a:tcPr/>
                </a:tc>
              </a:tr>
              <a:tr h="370840">
                <a:tc>
                  <a:txBody>
                    <a:bodyPr/>
                    <a:lstStyle/>
                    <a:p>
                      <a:r>
                        <a:rPr lang="en-US" sz="2400" dirty="0" smtClean="0"/>
                        <a:t>IRIS/PASSCAL</a:t>
                      </a:r>
                      <a:endParaRPr lang="en-US" sz="2400" dirty="0"/>
                    </a:p>
                  </a:txBody>
                  <a:tcPr/>
                </a:tc>
                <a:tc>
                  <a:txBody>
                    <a:bodyPr/>
                    <a:lstStyle/>
                    <a:p>
                      <a:r>
                        <a:rPr lang="en-US" sz="2400" dirty="0" smtClean="0"/>
                        <a:t>2 years  after</a:t>
                      </a:r>
                      <a:r>
                        <a:rPr lang="en-US" sz="2400" baseline="0" dirty="0" smtClean="0"/>
                        <a:t> last instrument is pulled from field</a:t>
                      </a:r>
                      <a:endParaRPr lang="en-US" sz="2400" dirty="0"/>
                    </a:p>
                  </a:txBody>
                  <a:tcPr/>
                </a:tc>
              </a:tr>
              <a:tr h="370840">
                <a:tc>
                  <a:txBody>
                    <a:bodyPr/>
                    <a:lstStyle/>
                    <a:p>
                      <a:r>
                        <a:rPr lang="en-US" sz="2400" dirty="0" smtClean="0"/>
                        <a:t>OBSIP</a:t>
                      </a:r>
                      <a:endParaRPr lang="en-US" sz="2400" dirty="0"/>
                    </a:p>
                  </a:txBody>
                  <a:tcPr/>
                </a:tc>
                <a:tc>
                  <a:txBody>
                    <a:bodyPr/>
                    <a:lstStyle/>
                    <a:p>
                      <a:r>
                        <a:rPr lang="en-US" sz="2400" dirty="0" smtClean="0"/>
                        <a:t>2 years  after</a:t>
                      </a:r>
                      <a:r>
                        <a:rPr lang="en-US" sz="2400" baseline="0" dirty="0" smtClean="0"/>
                        <a:t> last instrument is pulled from field</a:t>
                      </a:r>
                      <a:endParaRPr lang="en-US" sz="2400" dirty="0"/>
                    </a:p>
                  </a:txBody>
                  <a:tcPr/>
                </a:tc>
              </a:tr>
              <a:tr h="370840">
                <a:tc>
                  <a:txBody>
                    <a:bodyPr/>
                    <a:lstStyle/>
                    <a:p>
                      <a:r>
                        <a:rPr lang="en-US" sz="2400" dirty="0" smtClean="0"/>
                        <a:t>SEIS-UK</a:t>
                      </a:r>
                      <a:endParaRPr lang="en-US" sz="2400" dirty="0"/>
                    </a:p>
                  </a:txBody>
                  <a:tcPr/>
                </a:tc>
                <a:tc>
                  <a:txBody>
                    <a:bodyPr/>
                    <a:lstStyle/>
                    <a:p>
                      <a:r>
                        <a:rPr lang="en-US" sz="2400" dirty="0" smtClean="0"/>
                        <a:t>3 years  after</a:t>
                      </a:r>
                      <a:r>
                        <a:rPr lang="en-US" sz="2400" baseline="0" dirty="0" smtClean="0"/>
                        <a:t> last instrument is pulled from field</a:t>
                      </a:r>
                      <a:endParaRPr lang="en-US" sz="2400" dirty="0"/>
                    </a:p>
                  </a:txBody>
                  <a:tcPr/>
                </a:tc>
              </a:tr>
              <a:tr h="370840">
                <a:tc>
                  <a:txBody>
                    <a:bodyPr/>
                    <a:lstStyle/>
                    <a:p>
                      <a:r>
                        <a:rPr lang="en-US" sz="2400" dirty="0" smtClean="0"/>
                        <a:t>SISMOB-FR</a:t>
                      </a:r>
                      <a:endParaRPr lang="en-US" sz="2400" dirty="0"/>
                    </a:p>
                  </a:txBody>
                  <a:tcPr/>
                </a:tc>
                <a:tc>
                  <a:txBody>
                    <a:bodyPr/>
                    <a:lstStyle/>
                    <a:p>
                      <a:r>
                        <a:rPr lang="en-US" sz="2400" dirty="0" smtClean="0"/>
                        <a:t>3 years  after</a:t>
                      </a:r>
                      <a:r>
                        <a:rPr lang="en-US" sz="2400" baseline="0" dirty="0" smtClean="0"/>
                        <a:t> last instrument is pulled from field</a:t>
                      </a:r>
                      <a:endParaRPr lang="en-US" sz="2400" dirty="0"/>
                    </a:p>
                  </a:txBody>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0914378"/>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3543300" y="2171700"/>
            <a:ext cx="8229600" cy="1143000"/>
          </a:xfrm>
        </p:spPr>
        <p:txBody>
          <a:bodyPr>
            <a:normAutofit/>
          </a:bodyPr>
          <a:lstStyle/>
          <a:p>
            <a:r>
              <a:rPr lang="en-US" dirty="0" smtClean="0"/>
              <a:t>Available from IRIS…</a:t>
            </a:r>
            <a:endParaRPr lang="en-US" dirty="0"/>
          </a:p>
        </p:txBody>
      </p:sp>
      <p:graphicFrame>
        <p:nvGraphicFramePr>
          <p:cNvPr id="9" name="Content Placeholder 8"/>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8439607"/>
              </p:ext>
            </p:extLst>
          </p:nvPr>
        </p:nvGraphicFramePr>
        <p:xfrm>
          <a:off x="984250" y="0"/>
          <a:ext cx="8159749" cy="682466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417464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0"/>
                                          </p:stCondLst>
                                        </p:cTn>
                                        <p:tgtEl>
                                          <p:spTgt spid="9">
                                            <p:graphicEl>
                                              <a:dgm id="{19989B91-6E46-CB4C-9357-BE96D39F6E09}"/>
                                            </p:graphicEl>
                                          </p:spTgt>
                                        </p:tgtEl>
                                        <p:attrNameLst>
                                          <p:attrName>style.visibility</p:attrName>
                                        </p:attrNameLst>
                                      </p:cBhvr>
                                      <p:to>
                                        <p:strVal val="visible"/>
                                      </p:to>
                                    </p:set>
                                  </p:childTnLst>
                                </p:cTn>
                              </p:par>
                              <p:par>
                                <p:cTn id="7" presetID="1" presetClass="entr" presetSubtype="0" fill="hold" grpId="0" nodeType="withEffect">
                                  <p:stCondLst>
                                    <p:cond delay="100"/>
                                  </p:stCondLst>
                                  <p:childTnLst>
                                    <p:set>
                                      <p:cBhvr>
                                        <p:cTn id="8" dur="1" fill="hold">
                                          <p:stCondLst>
                                            <p:cond delay="0"/>
                                          </p:stCondLst>
                                        </p:cTn>
                                        <p:tgtEl>
                                          <p:spTgt spid="9">
                                            <p:graphicEl>
                                              <a:dgm id="{AF120C24-8B69-A541-8C6F-ACE7EFA4F04F}"/>
                                            </p:graphicEl>
                                          </p:spTgt>
                                        </p:tgtEl>
                                        <p:attrNameLst>
                                          <p:attrName>style.visibility</p:attrName>
                                        </p:attrNameLst>
                                      </p:cBhvr>
                                      <p:to>
                                        <p:strVal val="visible"/>
                                      </p:to>
                                    </p:set>
                                  </p:childTnLst>
                                </p:cTn>
                              </p:par>
                            </p:childTnLst>
                          </p:cTn>
                        </p:par>
                        <p:par>
                          <p:cTn id="9" fill="hold">
                            <p:stCondLst>
                              <p:cond delay="100"/>
                            </p:stCondLst>
                            <p:childTnLst>
                              <p:par>
                                <p:cTn id="10" presetID="1" presetClass="entr" presetSubtype="0" fill="hold" grpId="0" nodeType="afterEffect">
                                  <p:stCondLst>
                                    <p:cond delay="100"/>
                                  </p:stCondLst>
                                  <p:childTnLst>
                                    <p:set>
                                      <p:cBhvr>
                                        <p:cTn id="11" dur="1" fill="hold">
                                          <p:stCondLst>
                                            <p:cond delay="0"/>
                                          </p:stCondLst>
                                        </p:cTn>
                                        <p:tgtEl>
                                          <p:spTgt spid="9">
                                            <p:graphicEl>
                                              <a:dgm id="{2870FD13-FBE2-C749-AC6B-56EAC2C5917A}"/>
                                            </p:graphicEl>
                                          </p:spTgt>
                                        </p:tgtEl>
                                        <p:attrNameLst>
                                          <p:attrName>style.visibility</p:attrName>
                                        </p:attrNameLst>
                                      </p:cBhvr>
                                      <p:to>
                                        <p:strVal val="visible"/>
                                      </p:to>
                                    </p:set>
                                  </p:childTnLst>
                                </p:cTn>
                              </p:par>
                              <p:par>
                                <p:cTn id="12" presetID="1" presetClass="entr" presetSubtype="0" fill="hold" grpId="0" nodeType="withEffect">
                                  <p:stCondLst>
                                    <p:cond delay="100"/>
                                  </p:stCondLst>
                                  <p:childTnLst>
                                    <p:set>
                                      <p:cBhvr>
                                        <p:cTn id="13" dur="1" fill="hold">
                                          <p:stCondLst>
                                            <p:cond delay="0"/>
                                          </p:stCondLst>
                                        </p:cTn>
                                        <p:tgtEl>
                                          <p:spTgt spid="9">
                                            <p:graphicEl>
                                              <a:dgm id="{D8E2B045-281F-EE4C-A5CA-CC7218BAEF79}"/>
                                            </p:graphicEl>
                                          </p:spTgt>
                                        </p:tgtEl>
                                        <p:attrNameLst>
                                          <p:attrName>style.visibility</p:attrName>
                                        </p:attrNameLst>
                                      </p:cBhvr>
                                      <p:to>
                                        <p:strVal val="visible"/>
                                      </p:to>
                                    </p:set>
                                  </p:childTnLst>
                                </p:cTn>
                              </p:par>
                            </p:childTnLst>
                          </p:cTn>
                        </p:par>
                        <p:par>
                          <p:cTn id="14" fill="hold">
                            <p:stCondLst>
                              <p:cond delay="200"/>
                            </p:stCondLst>
                            <p:childTnLst>
                              <p:par>
                                <p:cTn id="15" presetID="1" presetClass="entr" presetSubtype="0" fill="hold" grpId="0" nodeType="afterEffect">
                                  <p:stCondLst>
                                    <p:cond delay="100"/>
                                  </p:stCondLst>
                                  <p:childTnLst>
                                    <p:set>
                                      <p:cBhvr>
                                        <p:cTn id="16" dur="1" fill="hold">
                                          <p:stCondLst>
                                            <p:cond delay="0"/>
                                          </p:stCondLst>
                                        </p:cTn>
                                        <p:tgtEl>
                                          <p:spTgt spid="9">
                                            <p:graphicEl>
                                              <a:dgm id="{833507AE-1DBD-6E4D-B39A-F7FECD052AE8}"/>
                                            </p:graphicEl>
                                          </p:spTgt>
                                        </p:tgtEl>
                                        <p:attrNameLst>
                                          <p:attrName>style.visibility</p:attrName>
                                        </p:attrNameLst>
                                      </p:cBhvr>
                                      <p:to>
                                        <p:strVal val="visible"/>
                                      </p:to>
                                    </p:set>
                                  </p:childTnLst>
                                </p:cTn>
                              </p:par>
                              <p:par>
                                <p:cTn id="17" presetID="1" presetClass="entr" presetSubtype="0" fill="hold" grpId="0" nodeType="withEffect">
                                  <p:stCondLst>
                                    <p:cond delay="100"/>
                                  </p:stCondLst>
                                  <p:childTnLst>
                                    <p:set>
                                      <p:cBhvr>
                                        <p:cTn id="18" dur="1" fill="hold">
                                          <p:stCondLst>
                                            <p:cond delay="0"/>
                                          </p:stCondLst>
                                        </p:cTn>
                                        <p:tgtEl>
                                          <p:spTgt spid="9">
                                            <p:graphicEl>
                                              <a:dgm id="{CC273C41-71C0-D64B-9FA6-B5317B17A180}"/>
                                            </p:graphicEl>
                                          </p:spTgt>
                                        </p:tgtEl>
                                        <p:attrNameLst>
                                          <p:attrName>style.visibility</p:attrName>
                                        </p:attrNameLst>
                                      </p:cBhvr>
                                      <p:to>
                                        <p:strVal val="visible"/>
                                      </p:to>
                                    </p:set>
                                  </p:childTnLst>
                                </p:cTn>
                              </p:par>
                            </p:childTnLst>
                          </p:cTn>
                        </p:par>
                        <p:par>
                          <p:cTn id="19" fill="hold">
                            <p:stCondLst>
                              <p:cond delay="300"/>
                            </p:stCondLst>
                            <p:childTnLst>
                              <p:par>
                                <p:cTn id="20" presetID="1" presetClass="entr" presetSubtype="0" fill="hold" grpId="0" nodeType="afterEffect">
                                  <p:stCondLst>
                                    <p:cond delay="100"/>
                                  </p:stCondLst>
                                  <p:childTnLst>
                                    <p:set>
                                      <p:cBhvr>
                                        <p:cTn id="21" dur="1" fill="hold">
                                          <p:stCondLst>
                                            <p:cond delay="0"/>
                                          </p:stCondLst>
                                        </p:cTn>
                                        <p:tgtEl>
                                          <p:spTgt spid="9">
                                            <p:graphicEl>
                                              <a:dgm id="{D244AFAA-E85E-1E43-A3CA-98CBBE775BE5}"/>
                                            </p:graphicEl>
                                          </p:spTgt>
                                        </p:tgtEl>
                                        <p:attrNameLst>
                                          <p:attrName>style.visibility</p:attrName>
                                        </p:attrNameLst>
                                      </p:cBhvr>
                                      <p:to>
                                        <p:strVal val="visible"/>
                                      </p:to>
                                    </p:set>
                                  </p:childTnLst>
                                </p:cTn>
                              </p:par>
                              <p:par>
                                <p:cTn id="22" presetID="1" presetClass="entr" presetSubtype="0" fill="hold" grpId="0" nodeType="withEffect">
                                  <p:stCondLst>
                                    <p:cond delay="100"/>
                                  </p:stCondLst>
                                  <p:childTnLst>
                                    <p:set>
                                      <p:cBhvr>
                                        <p:cTn id="23" dur="1" fill="hold">
                                          <p:stCondLst>
                                            <p:cond delay="0"/>
                                          </p:stCondLst>
                                        </p:cTn>
                                        <p:tgtEl>
                                          <p:spTgt spid="9">
                                            <p:graphicEl>
                                              <a:dgm id="{3F815B2C-CB2D-B147-B54F-DE5B6E4DE6E2}"/>
                                            </p:graphicEl>
                                          </p:spTgt>
                                        </p:tgtEl>
                                        <p:attrNameLst>
                                          <p:attrName>style.visibility</p:attrName>
                                        </p:attrNameLst>
                                      </p:cBhvr>
                                      <p:to>
                                        <p:strVal val="visible"/>
                                      </p:to>
                                    </p:set>
                                  </p:childTnLst>
                                </p:cTn>
                              </p:par>
                            </p:childTnLst>
                          </p:cTn>
                        </p:par>
                        <p:par>
                          <p:cTn id="24" fill="hold">
                            <p:stCondLst>
                              <p:cond delay="400"/>
                            </p:stCondLst>
                            <p:childTnLst>
                              <p:par>
                                <p:cTn id="25" presetID="1" presetClass="entr" presetSubtype="0" fill="hold" grpId="0" nodeType="afterEffect">
                                  <p:stCondLst>
                                    <p:cond delay="100"/>
                                  </p:stCondLst>
                                  <p:childTnLst>
                                    <p:set>
                                      <p:cBhvr>
                                        <p:cTn id="26" dur="1" fill="hold">
                                          <p:stCondLst>
                                            <p:cond delay="0"/>
                                          </p:stCondLst>
                                        </p:cTn>
                                        <p:tgtEl>
                                          <p:spTgt spid="9">
                                            <p:graphicEl>
                                              <a:dgm id="{E636F01A-4A24-0246-A867-EFDBC9E83E02}"/>
                                            </p:graphicEl>
                                          </p:spTgt>
                                        </p:tgtEl>
                                        <p:attrNameLst>
                                          <p:attrName>style.visibility</p:attrName>
                                        </p:attrNameLst>
                                      </p:cBhvr>
                                      <p:to>
                                        <p:strVal val="visible"/>
                                      </p:to>
                                    </p:set>
                                  </p:childTnLst>
                                </p:cTn>
                              </p:par>
                              <p:par>
                                <p:cTn id="27" presetID="1" presetClass="entr" presetSubtype="0" fill="hold" grpId="0" nodeType="withEffect">
                                  <p:stCondLst>
                                    <p:cond delay="100"/>
                                  </p:stCondLst>
                                  <p:childTnLst>
                                    <p:set>
                                      <p:cBhvr>
                                        <p:cTn id="28" dur="1" fill="hold">
                                          <p:stCondLst>
                                            <p:cond delay="0"/>
                                          </p:stCondLst>
                                        </p:cTn>
                                        <p:tgtEl>
                                          <p:spTgt spid="9">
                                            <p:graphicEl>
                                              <a:dgm id="{6A635003-41AA-B948-A43B-7CDC0CC6F557}"/>
                                            </p:graphicEl>
                                          </p:spTgt>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100"/>
                                  </p:stCondLst>
                                  <p:childTnLst>
                                    <p:set>
                                      <p:cBhvr>
                                        <p:cTn id="31" dur="1" fill="hold">
                                          <p:stCondLst>
                                            <p:cond delay="0"/>
                                          </p:stCondLst>
                                        </p:cTn>
                                        <p:tgtEl>
                                          <p:spTgt spid="9">
                                            <p:graphicEl>
                                              <a:dgm id="{60D929F8-AEEE-F648-93D2-7B883566B000}"/>
                                            </p:graphicEl>
                                          </p:spTgt>
                                        </p:tgtEl>
                                        <p:attrNameLst>
                                          <p:attrName>style.visibility</p:attrName>
                                        </p:attrNameLst>
                                      </p:cBhvr>
                                      <p:to>
                                        <p:strVal val="visible"/>
                                      </p:to>
                                    </p:set>
                                  </p:childTnLst>
                                </p:cTn>
                              </p:par>
                              <p:par>
                                <p:cTn id="32" presetID="1" presetClass="entr" presetSubtype="0" fill="hold" grpId="0" nodeType="withEffect">
                                  <p:stCondLst>
                                    <p:cond delay="100"/>
                                  </p:stCondLst>
                                  <p:childTnLst>
                                    <p:set>
                                      <p:cBhvr>
                                        <p:cTn id="33" dur="1" fill="hold">
                                          <p:stCondLst>
                                            <p:cond delay="0"/>
                                          </p:stCondLst>
                                        </p:cTn>
                                        <p:tgtEl>
                                          <p:spTgt spid="9">
                                            <p:graphicEl>
                                              <a:dgm id="{1AB55214-60BC-4C4C-93CC-E7B0AF5E756B}"/>
                                            </p:graphicEl>
                                          </p:spTgt>
                                        </p:tgtEl>
                                        <p:attrNameLst>
                                          <p:attrName>style.visibility</p:attrName>
                                        </p:attrNameLst>
                                      </p:cBhvr>
                                      <p:to>
                                        <p:strVal val="visible"/>
                                      </p:to>
                                    </p:set>
                                  </p:childTnLst>
                                </p:cTn>
                              </p:par>
                            </p:childTnLst>
                          </p:cTn>
                        </p:par>
                        <p:par>
                          <p:cTn id="34" fill="hold">
                            <p:stCondLst>
                              <p:cond delay="600"/>
                            </p:stCondLst>
                            <p:childTnLst>
                              <p:par>
                                <p:cTn id="35" presetID="1" presetClass="entr" presetSubtype="0" fill="hold" grpId="0" nodeType="afterEffect">
                                  <p:stCondLst>
                                    <p:cond delay="100"/>
                                  </p:stCondLst>
                                  <p:childTnLst>
                                    <p:set>
                                      <p:cBhvr>
                                        <p:cTn id="36" dur="1" fill="hold">
                                          <p:stCondLst>
                                            <p:cond delay="0"/>
                                          </p:stCondLst>
                                        </p:cTn>
                                        <p:tgtEl>
                                          <p:spTgt spid="9">
                                            <p:graphicEl>
                                              <a:dgm id="{EA5FAD1E-A38B-AB4E-B165-18B8981DE025}"/>
                                            </p:graphicEl>
                                          </p:spTgt>
                                        </p:tgtEl>
                                        <p:attrNameLst>
                                          <p:attrName>style.visibility</p:attrName>
                                        </p:attrNameLst>
                                      </p:cBhvr>
                                      <p:to>
                                        <p:strVal val="visible"/>
                                      </p:to>
                                    </p:set>
                                  </p:childTnLst>
                                </p:cTn>
                              </p:par>
                              <p:par>
                                <p:cTn id="37" presetID="1" presetClass="entr" presetSubtype="0" fill="hold" grpId="0" nodeType="withEffect">
                                  <p:stCondLst>
                                    <p:cond delay="100"/>
                                  </p:stCondLst>
                                  <p:childTnLst>
                                    <p:set>
                                      <p:cBhvr>
                                        <p:cTn id="38" dur="1" fill="hold">
                                          <p:stCondLst>
                                            <p:cond delay="0"/>
                                          </p:stCondLst>
                                        </p:cTn>
                                        <p:tgtEl>
                                          <p:spTgt spid="9">
                                            <p:graphicEl>
                                              <a:dgm id="{7817564B-BE40-5943-B3FD-F3CD93ED535A}"/>
                                            </p:graphicEl>
                                          </p:spTgt>
                                        </p:tgtEl>
                                        <p:attrNameLst>
                                          <p:attrName>style.visibility</p:attrName>
                                        </p:attrNameLst>
                                      </p:cBhvr>
                                      <p:to>
                                        <p:strVal val="visible"/>
                                      </p:to>
                                    </p:set>
                                  </p:childTnLst>
                                </p:cTn>
                              </p:par>
                            </p:childTnLst>
                          </p:cTn>
                        </p:par>
                        <p:par>
                          <p:cTn id="39" fill="hold">
                            <p:stCondLst>
                              <p:cond delay="700"/>
                            </p:stCondLst>
                            <p:childTnLst>
                              <p:par>
                                <p:cTn id="40" presetID="1" presetClass="entr" presetSubtype="0" fill="hold" grpId="0" nodeType="afterEffect">
                                  <p:stCondLst>
                                    <p:cond delay="100"/>
                                  </p:stCondLst>
                                  <p:childTnLst>
                                    <p:set>
                                      <p:cBhvr>
                                        <p:cTn id="41" dur="1" fill="hold">
                                          <p:stCondLst>
                                            <p:cond delay="0"/>
                                          </p:stCondLst>
                                        </p:cTn>
                                        <p:tgtEl>
                                          <p:spTgt spid="9">
                                            <p:graphicEl>
                                              <a:dgm id="{E29A438F-132F-6C40-81AC-30C1EBB58FA9}"/>
                                            </p:graphicEl>
                                          </p:spTgt>
                                        </p:tgtEl>
                                        <p:attrNameLst>
                                          <p:attrName>style.visibility</p:attrName>
                                        </p:attrNameLst>
                                      </p:cBhvr>
                                      <p:to>
                                        <p:strVal val="visible"/>
                                      </p:to>
                                    </p:set>
                                  </p:childTnLst>
                                </p:cTn>
                              </p:par>
                              <p:par>
                                <p:cTn id="42" presetID="1" presetClass="entr" presetSubtype="0" fill="hold" grpId="0" nodeType="withEffect">
                                  <p:stCondLst>
                                    <p:cond delay="100"/>
                                  </p:stCondLst>
                                  <p:childTnLst>
                                    <p:set>
                                      <p:cBhvr>
                                        <p:cTn id="43" dur="1" fill="hold">
                                          <p:stCondLst>
                                            <p:cond delay="0"/>
                                          </p:stCondLst>
                                        </p:cTn>
                                        <p:tgtEl>
                                          <p:spTgt spid="9">
                                            <p:graphicEl>
                                              <a:dgm id="{1CF4E4D7-F588-D246-A5F6-63AA0F74BA7C}"/>
                                            </p:graphicEl>
                                          </p:spTgt>
                                        </p:tgtEl>
                                        <p:attrNameLst>
                                          <p:attrName>style.visibility</p:attrName>
                                        </p:attrNameLst>
                                      </p:cBhvr>
                                      <p:to>
                                        <p:strVal val="visible"/>
                                      </p:to>
                                    </p:set>
                                  </p:childTnLst>
                                </p:cTn>
                              </p:par>
                            </p:childTnLst>
                          </p:cTn>
                        </p:par>
                        <p:par>
                          <p:cTn id="44" fill="hold">
                            <p:stCondLst>
                              <p:cond delay="800"/>
                            </p:stCondLst>
                            <p:childTnLst>
                              <p:par>
                                <p:cTn id="45" presetID="1" presetClass="entr" presetSubtype="0" fill="hold" grpId="0" nodeType="afterEffect">
                                  <p:stCondLst>
                                    <p:cond delay="100"/>
                                  </p:stCondLst>
                                  <p:childTnLst>
                                    <p:set>
                                      <p:cBhvr>
                                        <p:cTn id="46" dur="1" fill="hold">
                                          <p:stCondLst>
                                            <p:cond delay="0"/>
                                          </p:stCondLst>
                                        </p:cTn>
                                        <p:tgtEl>
                                          <p:spTgt spid="9">
                                            <p:graphicEl>
                                              <a:dgm id="{57A63F6E-D29E-5E4D-85AF-4A4F5F8FE8CB}"/>
                                            </p:graphicEl>
                                          </p:spTgt>
                                        </p:tgtEl>
                                        <p:attrNameLst>
                                          <p:attrName>style.visibility</p:attrName>
                                        </p:attrNameLst>
                                      </p:cBhvr>
                                      <p:to>
                                        <p:strVal val="visible"/>
                                      </p:to>
                                    </p:set>
                                  </p:childTnLst>
                                </p:cTn>
                              </p:par>
                              <p:par>
                                <p:cTn id="47" presetID="1" presetClass="entr" presetSubtype="0" fill="hold" grpId="0" nodeType="withEffect">
                                  <p:stCondLst>
                                    <p:cond delay="100"/>
                                  </p:stCondLst>
                                  <p:childTnLst>
                                    <p:set>
                                      <p:cBhvr>
                                        <p:cTn id="48" dur="1" fill="hold">
                                          <p:stCondLst>
                                            <p:cond delay="0"/>
                                          </p:stCondLst>
                                        </p:cTn>
                                        <p:tgtEl>
                                          <p:spTgt spid="9">
                                            <p:graphicEl>
                                              <a:dgm id="{D14FFDB5-0E66-0B4A-AFE8-9719F786602C}"/>
                                            </p:graphicEl>
                                          </p:spTgt>
                                        </p:tgtEl>
                                        <p:attrNameLst>
                                          <p:attrName>style.visibility</p:attrName>
                                        </p:attrNameLst>
                                      </p:cBhvr>
                                      <p:to>
                                        <p:strVal val="visible"/>
                                      </p:to>
                                    </p:set>
                                  </p:childTnLst>
                                </p:cTn>
                              </p:par>
                            </p:childTnLst>
                          </p:cTn>
                        </p:par>
                        <p:par>
                          <p:cTn id="49" fill="hold">
                            <p:stCondLst>
                              <p:cond delay="900"/>
                            </p:stCondLst>
                            <p:childTnLst>
                              <p:par>
                                <p:cTn id="50" presetID="1" presetClass="entr" presetSubtype="0" fill="hold" grpId="0" nodeType="afterEffect">
                                  <p:stCondLst>
                                    <p:cond delay="100"/>
                                  </p:stCondLst>
                                  <p:childTnLst>
                                    <p:set>
                                      <p:cBhvr>
                                        <p:cTn id="51" dur="1" fill="hold">
                                          <p:stCondLst>
                                            <p:cond delay="0"/>
                                          </p:stCondLst>
                                        </p:cTn>
                                        <p:tgtEl>
                                          <p:spTgt spid="9">
                                            <p:graphicEl>
                                              <a:dgm id="{8D7411C3-FDE8-9A4E-BBB0-27EC4C31D34A}"/>
                                            </p:graphicEl>
                                          </p:spTgt>
                                        </p:tgtEl>
                                        <p:attrNameLst>
                                          <p:attrName>style.visibility</p:attrName>
                                        </p:attrNameLst>
                                      </p:cBhvr>
                                      <p:to>
                                        <p:strVal val="visible"/>
                                      </p:to>
                                    </p:set>
                                  </p:childTnLst>
                                </p:cTn>
                              </p:par>
                              <p:par>
                                <p:cTn id="52" presetID="1" presetClass="entr" presetSubtype="0" fill="hold" grpId="0" nodeType="withEffect">
                                  <p:stCondLst>
                                    <p:cond delay="100"/>
                                  </p:stCondLst>
                                  <p:childTnLst>
                                    <p:set>
                                      <p:cBhvr>
                                        <p:cTn id="53" dur="1" fill="hold">
                                          <p:stCondLst>
                                            <p:cond delay="0"/>
                                          </p:stCondLst>
                                        </p:cTn>
                                        <p:tgtEl>
                                          <p:spTgt spid="9">
                                            <p:graphicEl>
                                              <a:dgm id="{112FA8CF-09AD-4B44-AC3A-0FB4E0326F15}"/>
                                            </p:graphicEl>
                                          </p:spTgt>
                                        </p:tgtEl>
                                        <p:attrNameLst>
                                          <p:attrName>style.visibility</p:attrName>
                                        </p:attrNameLst>
                                      </p:cBhvr>
                                      <p:to>
                                        <p:strVal val="visible"/>
                                      </p:to>
                                    </p:set>
                                  </p:childTnLst>
                                </p:cTn>
                              </p:par>
                            </p:childTnLst>
                          </p:cTn>
                        </p:par>
                        <p:par>
                          <p:cTn id="54" fill="hold">
                            <p:stCondLst>
                              <p:cond delay="1000"/>
                            </p:stCondLst>
                            <p:childTnLst>
                              <p:par>
                                <p:cTn id="55" presetID="1" presetClass="entr" presetSubtype="0" fill="hold" grpId="0" nodeType="afterEffect">
                                  <p:stCondLst>
                                    <p:cond delay="100"/>
                                  </p:stCondLst>
                                  <p:childTnLst>
                                    <p:set>
                                      <p:cBhvr>
                                        <p:cTn id="56" dur="1" fill="hold">
                                          <p:stCondLst>
                                            <p:cond delay="0"/>
                                          </p:stCondLst>
                                        </p:cTn>
                                        <p:tgtEl>
                                          <p:spTgt spid="9">
                                            <p:graphicEl>
                                              <a:dgm id="{107B19BC-D52E-824E-A599-DC37E2998FF6}"/>
                                            </p:graphicEl>
                                          </p:spTgt>
                                        </p:tgtEl>
                                        <p:attrNameLst>
                                          <p:attrName>style.visibility</p:attrName>
                                        </p:attrNameLst>
                                      </p:cBhvr>
                                      <p:to>
                                        <p:strVal val="visible"/>
                                      </p:to>
                                    </p:set>
                                  </p:childTnLst>
                                </p:cTn>
                              </p:par>
                              <p:par>
                                <p:cTn id="57" presetID="1" presetClass="entr" presetSubtype="0" fill="hold" grpId="0" nodeType="withEffect">
                                  <p:stCondLst>
                                    <p:cond delay="100"/>
                                  </p:stCondLst>
                                  <p:childTnLst>
                                    <p:set>
                                      <p:cBhvr>
                                        <p:cTn id="58" dur="1" fill="hold">
                                          <p:stCondLst>
                                            <p:cond delay="0"/>
                                          </p:stCondLst>
                                        </p:cTn>
                                        <p:tgtEl>
                                          <p:spTgt spid="9">
                                            <p:graphicEl>
                                              <a:dgm id="{A713015E-3024-5448-A18B-9F4D7DE42EA6}"/>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graphicEl>
                                              <a:dgm id="{316212EB-A7BD-664D-9FF0-0A4D558506D6}"/>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graphicEl>
                                              <a:dgm id="{A201E463-A947-CE42-8CC6-7F4AC22790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914400" y="1295400"/>
            <a:ext cx="7162800" cy="5257800"/>
          </a:xfrm>
          <a:prstGeom prst="rect">
            <a:avLst/>
          </a:prstGeom>
          <a:solidFill>
            <a:srgbClr val="5C7DC3">
              <a:alpha val="50000"/>
            </a:srgbClr>
          </a:solidFill>
          <a:ln>
            <a:solidFill>
              <a:schemeClr val="accent1">
                <a:alpha val="56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31" name="Rectangle 3"/>
          <p:cNvSpPr>
            <a:spLocks noGrp="1" noChangeArrowheads="1"/>
          </p:cNvSpPr>
          <p:nvPr>
            <p:ph type="body" sz="half" idx="4294967295"/>
          </p:nvPr>
        </p:nvSpPr>
        <p:spPr>
          <a:xfrm>
            <a:off x="1195388" y="1295400"/>
            <a:ext cx="3224212" cy="1585913"/>
          </a:xfrm>
        </p:spPr>
        <p:txBody>
          <a:bodyPr/>
          <a:lstStyle/>
          <a:p>
            <a:r>
              <a:rPr lang="en-US" sz="1800" b="1">
                <a:latin typeface="Verdana" pitchFamily="-84" charset="0"/>
                <a:ea typeface="Verdana" pitchFamily="-84" charset="0"/>
                <a:cs typeface="Verdana" pitchFamily="-84" charset="0"/>
              </a:rPr>
              <a:t>Seismological</a:t>
            </a:r>
          </a:p>
          <a:p>
            <a:pPr lvl="1"/>
            <a:r>
              <a:rPr lang="en-US" sz="1200">
                <a:latin typeface="Verdana" pitchFamily="-84" charset="0"/>
                <a:ea typeface="Verdana" pitchFamily="-84" charset="0"/>
                <a:cs typeface="Verdana" pitchFamily="-84" charset="0"/>
              </a:rPr>
              <a:t>Broadband Seismometers</a:t>
            </a:r>
          </a:p>
          <a:p>
            <a:pPr lvl="1"/>
            <a:r>
              <a:rPr lang="en-US" sz="1200">
                <a:latin typeface="Verdana" pitchFamily="-84" charset="0"/>
                <a:ea typeface="Verdana" pitchFamily="-84" charset="0"/>
                <a:cs typeface="Verdana" pitchFamily="-84" charset="0"/>
              </a:rPr>
              <a:t>Strong Motion</a:t>
            </a:r>
          </a:p>
          <a:p>
            <a:pPr lvl="2"/>
            <a:r>
              <a:rPr lang="en-US" sz="1100">
                <a:latin typeface="Verdana" pitchFamily="-84" charset="0"/>
                <a:ea typeface="Verdana" pitchFamily="-84" charset="0"/>
                <a:cs typeface="Verdana" pitchFamily="-84" charset="0"/>
              </a:rPr>
              <a:t>Buildings</a:t>
            </a:r>
          </a:p>
          <a:p>
            <a:pPr lvl="2"/>
            <a:r>
              <a:rPr lang="en-US" sz="1100">
                <a:latin typeface="Verdana" pitchFamily="-84" charset="0"/>
                <a:ea typeface="Verdana" pitchFamily="-84" charset="0"/>
                <a:cs typeface="Verdana" pitchFamily="-84" charset="0"/>
              </a:rPr>
              <a:t>Structures</a:t>
            </a:r>
          </a:p>
          <a:p>
            <a:pPr lvl="2"/>
            <a:r>
              <a:rPr lang="en-US" sz="1100">
                <a:latin typeface="Verdana" pitchFamily="-84" charset="0"/>
                <a:ea typeface="Verdana" pitchFamily="-84" charset="0"/>
                <a:cs typeface="Verdana" pitchFamily="-84" charset="0"/>
              </a:rPr>
              <a:t>Free Field</a:t>
            </a:r>
          </a:p>
          <a:p>
            <a:pPr lvl="1"/>
            <a:r>
              <a:rPr lang="en-US" sz="1200">
                <a:latin typeface="Verdana" pitchFamily="-84" charset="0"/>
                <a:ea typeface="Verdana" pitchFamily="-84" charset="0"/>
                <a:cs typeface="Verdana" pitchFamily="-84" charset="0"/>
              </a:rPr>
              <a:t>Geophones</a:t>
            </a:r>
          </a:p>
          <a:p>
            <a:pPr lvl="1"/>
            <a:r>
              <a:rPr lang="en-US" sz="1200">
                <a:latin typeface="Verdana" pitchFamily="-84" charset="0"/>
                <a:ea typeface="Verdana" pitchFamily="-84" charset="0"/>
                <a:cs typeface="Verdana" pitchFamily="-84" charset="0"/>
              </a:rPr>
              <a:t>Hydrophones</a:t>
            </a:r>
          </a:p>
          <a:p>
            <a:pPr lvl="2"/>
            <a:endParaRPr lang="en-US" sz="1200">
              <a:latin typeface="Verdana" pitchFamily="-84" charset="0"/>
              <a:ea typeface="Verdana" pitchFamily="-84" charset="0"/>
              <a:cs typeface="Verdana" pitchFamily="-84" charset="0"/>
            </a:endParaRPr>
          </a:p>
        </p:txBody>
      </p:sp>
      <p:sp>
        <p:nvSpPr>
          <p:cNvPr id="22532" name="Rectangle 4"/>
          <p:cNvSpPr>
            <a:spLocks noGrp="1" noChangeArrowheads="1"/>
          </p:cNvSpPr>
          <p:nvPr>
            <p:ph type="body" sz="half" idx="4294967295"/>
          </p:nvPr>
        </p:nvSpPr>
        <p:spPr>
          <a:xfrm>
            <a:off x="1195388" y="3429000"/>
            <a:ext cx="3224212" cy="2413000"/>
          </a:xfrm>
        </p:spPr>
        <p:txBody>
          <a:bodyPr>
            <a:noAutofit/>
          </a:bodyPr>
          <a:lstStyle/>
          <a:p>
            <a:pPr>
              <a:buFont typeface="Wingdings" charset="2"/>
              <a:buChar char="n"/>
              <a:defRPr/>
            </a:pPr>
            <a:r>
              <a:rPr lang="en-US" sz="1800" b="1" dirty="0">
                <a:latin typeface="Verdana"/>
                <a:ea typeface="ＭＳ Ｐゴシック" pitchFamily="-106" charset="-128"/>
                <a:cs typeface="Verdana"/>
              </a:rPr>
              <a:t>Meteorological</a:t>
            </a:r>
          </a:p>
          <a:p>
            <a:pPr lvl="1">
              <a:buFont typeface="Wingdings" charset="2"/>
              <a:buChar char="u"/>
              <a:defRPr/>
            </a:pPr>
            <a:r>
              <a:rPr lang="en-US" sz="1200" dirty="0">
                <a:latin typeface="Verdana"/>
                <a:cs typeface="Verdana"/>
              </a:rPr>
              <a:t>Wind Speed</a:t>
            </a:r>
          </a:p>
          <a:p>
            <a:pPr lvl="1">
              <a:buFont typeface="Wingdings" charset="2"/>
              <a:buChar char="u"/>
              <a:defRPr/>
            </a:pPr>
            <a:r>
              <a:rPr lang="en-US" sz="1200" dirty="0">
                <a:latin typeface="Verdana"/>
                <a:cs typeface="Verdana"/>
              </a:rPr>
              <a:t>Wind Direction</a:t>
            </a:r>
          </a:p>
          <a:p>
            <a:pPr lvl="1">
              <a:buFont typeface="Wingdings" charset="2"/>
              <a:buChar char="u"/>
              <a:defRPr/>
            </a:pPr>
            <a:r>
              <a:rPr lang="en-US" sz="1200" dirty="0">
                <a:latin typeface="Verdana"/>
                <a:cs typeface="Verdana"/>
              </a:rPr>
              <a:t>Temperature</a:t>
            </a:r>
          </a:p>
          <a:p>
            <a:pPr lvl="1">
              <a:buFont typeface="Wingdings" charset="2"/>
              <a:buChar char="u"/>
              <a:defRPr/>
            </a:pPr>
            <a:r>
              <a:rPr lang="en-US" sz="1200" dirty="0">
                <a:latin typeface="Verdana"/>
                <a:cs typeface="Verdana"/>
              </a:rPr>
              <a:t>Humidity</a:t>
            </a:r>
          </a:p>
          <a:p>
            <a:pPr lvl="1">
              <a:buFont typeface="Wingdings" charset="2"/>
              <a:buChar char="u"/>
              <a:defRPr/>
            </a:pPr>
            <a:r>
              <a:rPr lang="en-US" sz="1200" dirty="0">
                <a:latin typeface="Verdana"/>
                <a:cs typeface="Verdana"/>
              </a:rPr>
              <a:t>Rain Gauge</a:t>
            </a:r>
          </a:p>
          <a:p>
            <a:pPr lvl="1">
              <a:buFont typeface="Wingdings" charset="2"/>
              <a:buChar char="u"/>
              <a:defRPr/>
            </a:pPr>
            <a:r>
              <a:rPr lang="en-US" sz="1200" dirty="0">
                <a:latin typeface="Verdana"/>
                <a:cs typeface="Verdana"/>
              </a:rPr>
              <a:t>Solar </a:t>
            </a:r>
            <a:r>
              <a:rPr lang="en-US" sz="1200" dirty="0" err="1">
                <a:latin typeface="Verdana"/>
                <a:cs typeface="Verdana"/>
              </a:rPr>
              <a:t>Radiaton</a:t>
            </a:r>
            <a:endParaRPr lang="en-US" sz="1200" dirty="0">
              <a:latin typeface="Verdana"/>
              <a:cs typeface="Verdana"/>
            </a:endParaRPr>
          </a:p>
          <a:p>
            <a:pPr lvl="2">
              <a:buFont typeface="Wingdings" charset="2"/>
              <a:buChar char="«"/>
              <a:defRPr/>
            </a:pPr>
            <a:r>
              <a:rPr lang="en-US" sz="1200" dirty="0" err="1">
                <a:latin typeface="Verdana"/>
                <a:ea typeface="ＭＳ Ｐゴシック" pitchFamily="-106" charset="-128"/>
                <a:cs typeface="Verdana"/>
              </a:rPr>
              <a:t>Insolation/Pyranometer</a:t>
            </a:r>
            <a:endParaRPr lang="en-US" sz="1200" dirty="0">
              <a:latin typeface="Verdana"/>
              <a:ea typeface="ＭＳ Ｐゴシック" pitchFamily="-106" charset="-128"/>
              <a:cs typeface="Verdana"/>
            </a:endParaRPr>
          </a:p>
          <a:p>
            <a:pPr lvl="1">
              <a:buFont typeface="Wingdings" charset="2"/>
              <a:buChar char="u"/>
              <a:defRPr/>
            </a:pPr>
            <a:r>
              <a:rPr lang="en-US" sz="1200" dirty="0">
                <a:latin typeface="Verdana"/>
                <a:cs typeface="Verdana"/>
              </a:rPr>
              <a:t>Microbarograph</a:t>
            </a:r>
          </a:p>
          <a:p>
            <a:pPr lvl="2">
              <a:buFont typeface="Wingdings" charset="2"/>
              <a:buChar char="«"/>
              <a:defRPr/>
            </a:pPr>
            <a:r>
              <a:rPr lang="en-US" sz="1200" dirty="0">
                <a:latin typeface="Verdana"/>
                <a:ea typeface="ＭＳ Ｐゴシック" pitchFamily="-106" charset="-128"/>
                <a:cs typeface="Verdana"/>
              </a:rPr>
              <a:t>Relative/Absolute</a:t>
            </a:r>
          </a:p>
          <a:p>
            <a:pPr lvl="1">
              <a:buFont typeface="Wingdings" charset="2"/>
              <a:buChar char="u"/>
              <a:defRPr/>
            </a:pPr>
            <a:r>
              <a:rPr lang="en-US" sz="1200" dirty="0">
                <a:latin typeface="Verdana"/>
                <a:cs typeface="Verdana"/>
              </a:rPr>
              <a:t>Infrasound</a:t>
            </a:r>
          </a:p>
          <a:p>
            <a:pPr lvl="2">
              <a:buFont typeface="Wingdings" charset="2"/>
              <a:buChar char="«"/>
              <a:defRPr/>
            </a:pPr>
            <a:r>
              <a:rPr lang="en-US" sz="1200" dirty="0">
                <a:latin typeface="Verdana"/>
                <a:ea typeface="ＭＳ Ｐゴシック" pitchFamily="-106" charset="-128"/>
                <a:cs typeface="Verdana"/>
              </a:rPr>
              <a:t>microphones</a:t>
            </a:r>
          </a:p>
          <a:p>
            <a:pPr lvl="2">
              <a:buFont typeface="Wingdings" pitchFamily="-106" charset="2"/>
              <a:buNone/>
              <a:defRPr/>
            </a:pPr>
            <a:endParaRPr lang="en-US" sz="1050" dirty="0">
              <a:solidFill>
                <a:srgbClr val="000000"/>
              </a:solidFill>
              <a:latin typeface="Verdana"/>
              <a:ea typeface="ＭＳ Ｐゴシック" pitchFamily="-106" charset="-128"/>
              <a:cs typeface="Verdana"/>
            </a:endParaRPr>
          </a:p>
          <a:p>
            <a:pPr lvl="1">
              <a:buFont typeface="Wingdings" charset="2"/>
              <a:buChar char="u"/>
              <a:defRPr/>
            </a:pPr>
            <a:endParaRPr lang="en-US" sz="1100" dirty="0">
              <a:solidFill>
                <a:srgbClr val="000000"/>
              </a:solidFill>
              <a:latin typeface="Verdana"/>
              <a:cs typeface="Verdana"/>
            </a:endParaRPr>
          </a:p>
          <a:p>
            <a:pPr lvl="1">
              <a:buFont typeface="Wingdings" charset="2"/>
              <a:buChar char="u"/>
              <a:defRPr/>
            </a:pPr>
            <a:endParaRPr lang="en-US" sz="1100" dirty="0">
              <a:solidFill>
                <a:srgbClr val="000000"/>
              </a:solidFill>
              <a:latin typeface="Verdana"/>
              <a:cs typeface="Verdana"/>
            </a:endParaRPr>
          </a:p>
        </p:txBody>
      </p:sp>
      <p:sp>
        <p:nvSpPr>
          <p:cNvPr id="10" name="Title 9"/>
          <p:cNvSpPr>
            <a:spLocks noGrp="1"/>
          </p:cNvSpPr>
          <p:nvPr>
            <p:ph type="title" idx="4294967295"/>
          </p:nvPr>
        </p:nvSpPr>
        <p:spPr>
          <a:xfrm>
            <a:off x="228600" y="533400"/>
            <a:ext cx="8229600" cy="609600"/>
          </a:xfrm>
        </p:spPr>
        <p:txBody>
          <a:bodyPr>
            <a:normAutofit fontScale="90000"/>
          </a:bodyPr>
          <a:lstStyle/>
          <a:p>
            <a:pPr>
              <a:defRPr/>
            </a:pPr>
            <a:r>
              <a:rPr lang="en-US" sz="4000" smtClean="0"/>
              <a:t>Types of Sensor Data IRIS manages</a:t>
            </a:r>
            <a:br>
              <a:rPr lang="en-US" sz="4000" smtClean="0"/>
            </a:br>
            <a:endParaRPr lang="en-US" sz="4000" smtClean="0"/>
          </a:p>
        </p:txBody>
      </p:sp>
      <p:sp>
        <p:nvSpPr>
          <p:cNvPr id="7" name="TextBox 6"/>
          <p:cNvSpPr txBox="1"/>
          <p:nvPr/>
        </p:nvSpPr>
        <p:spPr>
          <a:xfrm>
            <a:off x="5029200" y="1295400"/>
            <a:ext cx="2819400" cy="2863850"/>
          </a:xfrm>
          <a:prstGeom prst="rect">
            <a:avLst/>
          </a:prstGeom>
          <a:noFill/>
        </p:spPr>
        <p:txBody>
          <a:bodyPr>
            <a:spAutoFit/>
          </a:bodyPr>
          <a:lstStyle/>
          <a:p>
            <a:pPr marL="342900" indent="-342900">
              <a:lnSpc>
                <a:spcPct val="90000"/>
              </a:lnSpc>
              <a:spcBef>
                <a:spcPct val="20000"/>
              </a:spcBef>
              <a:buSzPct val="80000"/>
              <a:buFont typeface="Wingdings" pitchFamily="-112" charset="2"/>
              <a:buChar char="l"/>
              <a:defRPr/>
            </a:pPr>
            <a:r>
              <a:rPr lang="en-US" b="1" dirty="0">
                <a:latin typeface="Verdana"/>
                <a:ea typeface="ＭＳ Ｐゴシック" pitchFamily="-112" charset="-128"/>
                <a:cs typeface="Verdana"/>
              </a:rPr>
              <a:t>Geophysical</a:t>
            </a:r>
            <a:endParaRPr lang="en-US" sz="1200" b="1" dirty="0">
              <a:latin typeface="Verdana"/>
              <a:ea typeface="ＭＳ Ｐゴシック" pitchFamily="-112" charset="-128"/>
              <a:cs typeface="Verdana"/>
            </a:endParaRP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Magnetotelluric</a:t>
            </a:r>
          </a:p>
          <a:p>
            <a:pPr marL="1143000" lvl="2" indent="-228600">
              <a:lnSpc>
                <a:spcPct val="90000"/>
              </a:lnSpc>
              <a:spcBef>
                <a:spcPct val="20000"/>
              </a:spcBef>
              <a:buSzPct val="80000"/>
              <a:buFont typeface="Wingdings" pitchFamily="-112" charset="2"/>
              <a:buChar char="l"/>
              <a:defRPr/>
            </a:pPr>
            <a:r>
              <a:rPr lang="en-US" sz="1200" dirty="0">
                <a:latin typeface="Verdana"/>
                <a:ea typeface="ＭＳ Ｐゴシック" pitchFamily="-112" charset="-128"/>
                <a:cs typeface="Verdana"/>
              </a:rPr>
              <a:t>Magnetometer</a:t>
            </a:r>
          </a:p>
          <a:p>
            <a:pPr marL="1143000" lvl="2" indent="-228600">
              <a:lnSpc>
                <a:spcPct val="90000"/>
              </a:lnSpc>
              <a:spcBef>
                <a:spcPct val="20000"/>
              </a:spcBef>
              <a:buSzPct val="80000"/>
              <a:buFont typeface="Wingdings" pitchFamily="-112" charset="2"/>
              <a:buChar char="l"/>
              <a:defRPr/>
            </a:pPr>
            <a:r>
              <a:rPr lang="en-US" sz="1200" dirty="0">
                <a:latin typeface="Verdana"/>
                <a:ea typeface="ＭＳ Ｐゴシック" pitchFamily="-112" charset="-128"/>
                <a:cs typeface="Verdana"/>
              </a:rPr>
              <a:t>Electric Field</a:t>
            </a:r>
          </a:p>
          <a:p>
            <a:pPr marL="742950" lvl="1" indent="-285750">
              <a:lnSpc>
                <a:spcPct val="90000"/>
              </a:lnSpc>
              <a:spcBef>
                <a:spcPct val="20000"/>
              </a:spcBef>
              <a:buSzPct val="80000"/>
              <a:buFont typeface="Wingdings" pitchFamily="-112" charset="2"/>
              <a:buChar char="n"/>
              <a:defRPr/>
            </a:pPr>
            <a:r>
              <a:rPr lang="en-US" sz="1200" dirty="0" err="1">
                <a:latin typeface="Verdana"/>
                <a:ea typeface="ＭＳ Ｐゴシック" pitchFamily="-112" charset="-128"/>
                <a:cs typeface="Verdana"/>
              </a:rPr>
              <a:t>Strainmeter</a:t>
            </a:r>
            <a:endParaRPr lang="en-US" sz="1200" dirty="0">
              <a:latin typeface="Verdana"/>
              <a:ea typeface="ＭＳ Ｐゴシック" pitchFamily="-112" charset="-128"/>
              <a:cs typeface="Verdana"/>
            </a:endParaRPr>
          </a:p>
          <a:p>
            <a:pPr marL="1143000" lvl="2" indent="-228600">
              <a:lnSpc>
                <a:spcPct val="90000"/>
              </a:lnSpc>
              <a:spcBef>
                <a:spcPct val="20000"/>
              </a:spcBef>
              <a:buSzPct val="80000"/>
              <a:buFont typeface="Wingdings" pitchFamily="-112" charset="2"/>
              <a:buChar char="l"/>
              <a:defRPr/>
            </a:pPr>
            <a:r>
              <a:rPr lang="en-US" sz="1200" dirty="0">
                <a:latin typeface="Verdana"/>
                <a:ea typeface="ＭＳ Ｐゴシック" pitchFamily="-112" charset="-128"/>
                <a:cs typeface="Verdana"/>
              </a:rPr>
              <a:t>dilatational</a:t>
            </a:r>
          </a:p>
          <a:p>
            <a:pPr marL="1143000" lvl="2" indent="-228600">
              <a:lnSpc>
                <a:spcPct val="90000"/>
              </a:lnSpc>
              <a:spcBef>
                <a:spcPct val="20000"/>
              </a:spcBef>
              <a:buSzPct val="80000"/>
              <a:buFont typeface="Wingdings" pitchFamily="-112" charset="2"/>
              <a:buChar char="l"/>
              <a:defRPr/>
            </a:pPr>
            <a:r>
              <a:rPr lang="en-US" sz="1200" dirty="0">
                <a:latin typeface="Verdana"/>
                <a:ea typeface="ＭＳ Ｐゴシック" pitchFamily="-112" charset="-128"/>
                <a:cs typeface="Verdana"/>
              </a:rPr>
              <a:t>tensor</a:t>
            </a: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Tidal Pendulum</a:t>
            </a: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Gravimeter</a:t>
            </a:r>
          </a:p>
          <a:p>
            <a:pPr marL="1143000" lvl="2" indent="-228600">
              <a:lnSpc>
                <a:spcPct val="90000"/>
              </a:lnSpc>
              <a:spcBef>
                <a:spcPct val="20000"/>
              </a:spcBef>
              <a:buSzPct val="80000"/>
              <a:buFont typeface="Wingdings" pitchFamily="-112" charset="2"/>
              <a:buChar char="l"/>
              <a:defRPr/>
            </a:pPr>
            <a:r>
              <a:rPr lang="en-US" sz="1200" dirty="0">
                <a:latin typeface="Verdana"/>
                <a:ea typeface="ＭＳ Ｐゴシック" pitchFamily="-112" charset="-128"/>
                <a:cs typeface="Verdana"/>
              </a:rPr>
              <a:t>conventional</a:t>
            </a:r>
          </a:p>
          <a:p>
            <a:pPr marL="1143000" lvl="2" indent="-228600">
              <a:lnSpc>
                <a:spcPct val="90000"/>
              </a:lnSpc>
              <a:spcBef>
                <a:spcPct val="20000"/>
              </a:spcBef>
              <a:buSzPct val="80000"/>
              <a:buFont typeface="Wingdings" pitchFamily="-112" charset="2"/>
              <a:buChar char="l"/>
              <a:defRPr/>
            </a:pPr>
            <a:r>
              <a:rPr lang="en-US" sz="1200" dirty="0">
                <a:latin typeface="Verdana"/>
                <a:ea typeface="ＭＳ Ｐゴシック" pitchFamily="-112" charset="-128"/>
                <a:cs typeface="Verdana"/>
              </a:rPr>
              <a:t>superconducting</a:t>
            </a:r>
          </a:p>
          <a:p>
            <a:pPr marL="742950" lvl="1" indent="-285750">
              <a:lnSpc>
                <a:spcPct val="90000"/>
              </a:lnSpc>
              <a:spcBef>
                <a:spcPct val="20000"/>
              </a:spcBef>
              <a:buSzPct val="80000"/>
              <a:buFont typeface="Wingdings" pitchFamily="-112" charset="2"/>
              <a:buChar char="n"/>
              <a:defRPr/>
            </a:pPr>
            <a:r>
              <a:rPr lang="en-US" sz="1200" dirty="0" err="1">
                <a:latin typeface="Verdana"/>
                <a:ea typeface="ＭＳ Ｐゴシック" pitchFamily="-112" charset="-128"/>
                <a:cs typeface="Verdana"/>
              </a:rPr>
              <a:t>Tiltmeter</a:t>
            </a:r>
            <a:endParaRPr lang="en-US" sz="1200" dirty="0">
              <a:latin typeface="Verdana"/>
              <a:ea typeface="ＭＳ Ｐゴシック" pitchFamily="-112" charset="-128"/>
              <a:cs typeface="Verdana"/>
            </a:endParaRP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Creep Meters</a:t>
            </a:r>
            <a:endParaRPr lang="en-US" sz="1200" dirty="0">
              <a:solidFill>
                <a:srgbClr val="000000"/>
              </a:solidFill>
              <a:latin typeface="Verdana"/>
              <a:ea typeface="ＭＳ Ｐゴシック" pitchFamily="-112" charset="-128"/>
              <a:cs typeface="Verdana"/>
            </a:endParaRPr>
          </a:p>
          <a:p>
            <a:pPr>
              <a:defRPr/>
            </a:pPr>
            <a:endParaRPr lang="en-US" sz="1200" dirty="0">
              <a:latin typeface="Verdana"/>
              <a:cs typeface="Verdana"/>
            </a:endParaRPr>
          </a:p>
        </p:txBody>
      </p:sp>
      <p:sp>
        <p:nvSpPr>
          <p:cNvPr id="8" name="TextBox 7"/>
          <p:cNvSpPr txBox="1"/>
          <p:nvPr/>
        </p:nvSpPr>
        <p:spPr>
          <a:xfrm>
            <a:off x="5029200" y="4343400"/>
            <a:ext cx="2365375" cy="1423988"/>
          </a:xfrm>
          <a:prstGeom prst="rect">
            <a:avLst/>
          </a:prstGeom>
          <a:noFill/>
        </p:spPr>
        <p:txBody>
          <a:bodyPr wrap="none">
            <a:spAutoFit/>
          </a:bodyPr>
          <a:lstStyle/>
          <a:p>
            <a:pPr marL="342900" indent="-342900">
              <a:lnSpc>
                <a:spcPct val="90000"/>
              </a:lnSpc>
              <a:spcBef>
                <a:spcPct val="20000"/>
              </a:spcBef>
              <a:buSzPct val="80000"/>
              <a:buFont typeface="Wingdings" pitchFamily="-112" charset="2"/>
              <a:buChar char="l"/>
              <a:defRPr/>
            </a:pPr>
            <a:r>
              <a:rPr lang="en-US" b="1" dirty="0">
                <a:latin typeface="Verdana"/>
                <a:ea typeface="ＭＳ Ｐゴシック" pitchFamily="-112" charset="-128"/>
                <a:cs typeface="Verdana"/>
              </a:rPr>
              <a:t>Water Column</a:t>
            </a: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Water Current</a:t>
            </a: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Depth</a:t>
            </a: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Temperature</a:t>
            </a:r>
          </a:p>
          <a:p>
            <a:pPr marL="742950" lvl="1" indent="-285750">
              <a:lnSpc>
                <a:spcPct val="90000"/>
              </a:lnSpc>
              <a:spcBef>
                <a:spcPct val="20000"/>
              </a:spcBef>
              <a:buSzPct val="80000"/>
              <a:buFont typeface="Wingdings" pitchFamily="-112" charset="2"/>
              <a:buChar char="n"/>
              <a:defRPr/>
            </a:pPr>
            <a:r>
              <a:rPr lang="en-US" sz="1200" dirty="0">
                <a:latin typeface="Verdana"/>
                <a:ea typeface="ＭＳ Ｐゴシック" pitchFamily="-112" charset="-128"/>
                <a:cs typeface="Verdana"/>
              </a:rPr>
              <a:t>Water Level</a:t>
            </a:r>
          </a:p>
          <a:p>
            <a:pPr marL="342900" indent="-342900">
              <a:lnSpc>
                <a:spcPct val="90000"/>
              </a:lnSpc>
              <a:spcBef>
                <a:spcPct val="20000"/>
              </a:spcBef>
              <a:buSzPct val="80000"/>
              <a:buFont typeface="Wingdings" pitchFamily="-112" charset="2"/>
              <a:buNone/>
              <a:defRPr/>
            </a:pPr>
            <a:endParaRPr lang="en-US" sz="1400" dirty="0">
              <a:latin typeface="Verdana"/>
              <a:ea typeface="ＭＳ Ｐゴシック" pitchFamily="-112" charset="-128"/>
              <a:cs typeface="Verdana"/>
            </a:endParaRPr>
          </a:p>
          <a:p>
            <a:pPr>
              <a:defRPr/>
            </a:pPr>
            <a:endParaRPr lang="en-US" dirty="0">
              <a:latin typeface="Verdana"/>
              <a:cs typeface="Verdana"/>
            </a:endParaRPr>
          </a:p>
        </p:txBody>
      </p:sp>
      <p:sp>
        <p:nvSpPr>
          <p:cNvPr id="12" name="Rectangle 11"/>
          <p:cNvSpPr/>
          <p:nvPr/>
        </p:nvSpPr>
        <p:spPr>
          <a:xfrm>
            <a:off x="8077200" y="609600"/>
            <a:ext cx="381000" cy="152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9" name="Date Placeholder 10"/>
          <p:cNvSpPr>
            <a:spLocks noGrp="1"/>
          </p:cNvSpPr>
          <p:nvPr>
            <p:ph type="dt" sz="quarter" idx="10"/>
          </p:nvPr>
        </p:nvSpPr>
        <p:spPr>
          <a:noFill/>
        </p:spPr>
        <p:txBody>
          <a:bodyPr/>
          <a:lstStyle/>
          <a:p>
            <a:r>
              <a:rPr lang="en-US" smtClean="0"/>
              <a:t>July 28, 2014</a:t>
            </a:r>
            <a:endParaRPr lang="en-US"/>
          </a:p>
        </p:txBody>
      </p:sp>
      <p:sp>
        <p:nvSpPr>
          <p:cNvPr id="13" name="Text Box 7"/>
          <p:cNvSpPr txBox="1">
            <a:spLocks noChangeArrowheads="1"/>
          </p:cNvSpPr>
          <p:nvPr/>
        </p:nvSpPr>
        <p:spPr bwMode="auto">
          <a:xfrm>
            <a:off x="1066800" y="2895600"/>
            <a:ext cx="6789738" cy="1200150"/>
          </a:xfrm>
          <a:prstGeom prst="rect">
            <a:avLst/>
          </a:prstGeom>
          <a:solidFill>
            <a:srgbClr val="CCFFCC"/>
          </a:solidFill>
          <a:ln w="9525">
            <a:noFill/>
            <a:miter lim="800000"/>
            <a:headEnd/>
            <a:tailEnd/>
          </a:ln>
        </p:spPr>
        <p:txBody>
          <a:bodyPr wrap="none">
            <a:prstTxWarp prst="textNoShape">
              <a:avLst/>
            </a:prstTxWarp>
            <a:spAutoFit/>
          </a:bodyPr>
          <a:lstStyle/>
          <a:p>
            <a:pPr algn="ctr"/>
            <a:r>
              <a:rPr lang="en-US">
                <a:solidFill>
                  <a:srgbClr val="9933FF"/>
                </a:solidFill>
                <a:ea typeface="ＭＳ Ｐゴシック" charset="-128"/>
                <a:cs typeface="ＭＳ Ｐゴシック" charset="-128"/>
              </a:rPr>
              <a:t>THE IRIS DMC MANAGES TIME SERIES DATA</a:t>
            </a:r>
          </a:p>
          <a:p>
            <a:pPr algn="ctr"/>
            <a:r>
              <a:rPr lang="en-US">
                <a:solidFill>
                  <a:srgbClr val="9933FF"/>
                </a:solidFill>
                <a:ea typeface="ＭＳ Ｐゴシック" charset="-128"/>
                <a:cs typeface="ＭＳ Ｐゴシック" charset="-128"/>
              </a:rPr>
              <a:t>FROM MORE THAN TWO DOZEN DIFFERENT </a:t>
            </a:r>
          </a:p>
          <a:p>
            <a:pPr algn="ctr"/>
            <a:r>
              <a:rPr lang="en-US">
                <a:solidFill>
                  <a:srgbClr val="9933FF"/>
                </a:solidFill>
                <a:ea typeface="ＭＳ Ｐゴシック" charset="-128"/>
                <a:cs typeface="ＭＳ Ｐゴシック" charset="-128"/>
              </a:rPr>
              <a:t>TYPES OF SENSORS</a:t>
            </a:r>
          </a:p>
        </p:txBody>
      </p:sp>
      <p:sp>
        <p:nvSpPr>
          <p:cNvPr id="11" name="Footer Placeholder 10"/>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Tree>
  </p:cSld>
  <p:clrMapOvr>
    <a:masterClrMapping/>
  </p:clrMapOvr>
  <p:transition advTm="19256">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531">
                                            <p:bg/>
                                          </p:spTgt>
                                        </p:tgtEl>
                                        <p:attrNameLst>
                                          <p:attrName>style.visibility</p:attrName>
                                        </p:attrNameLst>
                                      </p:cBhvr>
                                      <p:to>
                                        <p:strVal val="visible"/>
                                      </p:to>
                                    </p:set>
                                    <p:anim calcmode="lin" valueType="num">
                                      <p:cBhvr additive="base">
                                        <p:cTn id="7" dur="500" fill="hold"/>
                                        <p:tgtEl>
                                          <p:spTgt spid="22531">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 calcmode="lin" valueType="num">
                                      <p:cBhvr additive="base">
                                        <p:cTn id="11"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2531">
                                            <p:txEl>
                                              <p:pRg st="1" end="1"/>
                                            </p:txEl>
                                          </p:spTgt>
                                        </p:tgtEl>
                                        <p:attrNameLst>
                                          <p:attrName>style.visibility</p:attrName>
                                        </p:attrNameLst>
                                      </p:cBhvr>
                                      <p:to>
                                        <p:strVal val="visible"/>
                                      </p:to>
                                    </p:set>
                                    <p:anim calcmode="lin" valueType="num">
                                      <p:cBhvr additive="base">
                                        <p:cTn id="16"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 calcmode="lin" valueType="num">
                                      <p:cBhvr additive="base">
                                        <p:cTn id="21"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22531">
                                            <p:txEl>
                                              <p:pRg st="3" end="3"/>
                                            </p:txEl>
                                          </p:spTgt>
                                        </p:tgtEl>
                                        <p:attrNameLst>
                                          <p:attrName>style.visibility</p:attrName>
                                        </p:attrNameLst>
                                      </p:cBhvr>
                                      <p:to>
                                        <p:strVal val="visible"/>
                                      </p:to>
                                    </p:set>
                                    <p:anim calcmode="lin" valueType="num">
                                      <p:cBhvr additive="base">
                                        <p:cTn id="26"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childTnLst>
                                    <p:set>
                                      <p:cBhvr>
                                        <p:cTn id="35" dur="1" fill="hold">
                                          <p:stCondLst>
                                            <p:cond delay="0"/>
                                          </p:stCondLst>
                                        </p:cTn>
                                        <p:tgtEl>
                                          <p:spTgt spid="22531">
                                            <p:txEl>
                                              <p:pRg st="5" end="5"/>
                                            </p:txEl>
                                          </p:spTgt>
                                        </p:tgtEl>
                                        <p:attrNameLst>
                                          <p:attrName>style.visibility</p:attrName>
                                        </p:attrNameLst>
                                      </p:cBhvr>
                                      <p:to>
                                        <p:strVal val="visible"/>
                                      </p:to>
                                    </p:set>
                                    <p:anim calcmode="lin" valueType="num">
                                      <p:cBhvr additive="base">
                                        <p:cTn id="36" dur="500" fill="hold"/>
                                        <p:tgtEl>
                                          <p:spTgt spid="22531">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2531">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22531">
                                            <p:txEl>
                                              <p:pRg st="6" end="6"/>
                                            </p:txEl>
                                          </p:spTgt>
                                        </p:tgtEl>
                                        <p:attrNameLst>
                                          <p:attrName>style.visibility</p:attrName>
                                        </p:attrNameLst>
                                      </p:cBhvr>
                                      <p:to>
                                        <p:strVal val="visible"/>
                                      </p:to>
                                    </p:set>
                                    <p:anim calcmode="lin" valueType="num">
                                      <p:cBhvr additive="base">
                                        <p:cTn id="41" dur="500" fill="hold"/>
                                        <p:tgtEl>
                                          <p:spTgt spid="22531">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2531">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childTnLst>
                                    <p:set>
                                      <p:cBhvr>
                                        <p:cTn id="45" dur="1" fill="hold">
                                          <p:stCondLst>
                                            <p:cond delay="0"/>
                                          </p:stCondLst>
                                        </p:cTn>
                                        <p:tgtEl>
                                          <p:spTgt spid="22531">
                                            <p:txEl>
                                              <p:pRg st="7" end="7"/>
                                            </p:txEl>
                                          </p:spTgt>
                                        </p:tgtEl>
                                        <p:attrNameLst>
                                          <p:attrName>style.visibility</p:attrName>
                                        </p:attrNameLst>
                                      </p:cBhvr>
                                      <p:to>
                                        <p:strVal val="visible"/>
                                      </p:to>
                                    </p:set>
                                    <p:anim calcmode="lin" valueType="num">
                                      <p:cBhvr additive="base">
                                        <p:cTn id="46" dur="500" fill="hold"/>
                                        <p:tgtEl>
                                          <p:spTgt spid="22531">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2253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nodePh="1">
                                  <p:stCondLst>
                                    <p:cond delay="0"/>
                                  </p:stCondLst>
                                  <p:endCondLst>
                                    <p:cond evt="begin" delay="0">
                                      <p:tn val="50"/>
                                    </p:cond>
                                  </p:end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8" accel="50000" decel="50000" fill="hold" grpId="0" nodeType="clickEffect">
                                  <p:stCondLst>
                                    <p:cond delay="0"/>
                                  </p:stCondLst>
                                  <p:childTnLst>
                                    <p:set>
                                      <p:cBhvr>
                                        <p:cTn id="55" dur="1" fill="hold">
                                          <p:stCondLst>
                                            <p:cond delay="0"/>
                                          </p:stCondLst>
                                        </p:cTn>
                                        <p:tgtEl>
                                          <p:spTgt spid="22532">
                                            <p:txEl>
                                              <p:pRg st="0" end="0"/>
                                            </p:txEl>
                                          </p:spTgt>
                                        </p:tgtEl>
                                        <p:attrNameLst>
                                          <p:attrName>style.visibility</p:attrName>
                                        </p:attrNameLst>
                                      </p:cBhvr>
                                      <p:to>
                                        <p:strVal val="visible"/>
                                      </p:to>
                                    </p:set>
                                    <p:anim calcmode="lin" valueType="num">
                                      <p:cBhvr additive="base">
                                        <p:cTn id="56"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2" presetClass="entr" presetSubtype="8" accel="50000" decel="50000" fill="hold" grpId="0" nodeType="afterEffect">
                                  <p:stCondLst>
                                    <p:cond delay="0"/>
                                  </p:stCondLst>
                                  <p:childTnLst>
                                    <p:set>
                                      <p:cBhvr>
                                        <p:cTn id="60" dur="1" fill="hold">
                                          <p:stCondLst>
                                            <p:cond delay="0"/>
                                          </p:stCondLst>
                                        </p:cTn>
                                        <p:tgtEl>
                                          <p:spTgt spid="22532">
                                            <p:txEl>
                                              <p:pRg st="1" end="1"/>
                                            </p:txEl>
                                          </p:spTgt>
                                        </p:tgtEl>
                                        <p:attrNameLst>
                                          <p:attrName>style.visibility</p:attrName>
                                        </p:attrNameLst>
                                      </p:cBhvr>
                                      <p:to>
                                        <p:strVal val="visible"/>
                                      </p:to>
                                    </p:set>
                                    <p:anim calcmode="lin" valueType="num">
                                      <p:cBhvr additive="base">
                                        <p:cTn id="61"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 presetClass="entr" presetSubtype="8" accel="50000" decel="50000" fill="hold" grpId="0" nodeType="afterEffect">
                                  <p:stCondLst>
                                    <p:cond delay="0"/>
                                  </p:stCondLst>
                                  <p:childTnLst>
                                    <p:set>
                                      <p:cBhvr>
                                        <p:cTn id="65" dur="1" fill="hold">
                                          <p:stCondLst>
                                            <p:cond delay="0"/>
                                          </p:stCondLst>
                                        </p:cTn>
                                        <p:tgtEl>
                                          <p:spTgt spid="22532">
                                            <p:txEl>
                                              <p:pRg st="2" end="2"/>
                                            </p:txEl>
                                          </p:spTgt>
                                        </p:tgtEl>
                                        <p:attrNameLst>
                                          <p:attrName>style.visibility</p:attrName>
                                        </p:attrNameLst>
                                      </p:cBhvr>
                                      <p:to>
                                        <p:strVal val="visible"/>
                                      </p:to>
                                    </p:set>
                                    <p:anim calcmode="lin" valueType="num">
                                      <p:cBhvr additive="base">
                                        <p:cTn id="66"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par>
                          <p:cTn id="68" fill="hold">
                            <p:stCondLst>
                              <p:cond delay="1500"/>
                            </p:stCondLst>
                            <p:childTnLst>
                              <p:par>
                                <p:cTn id="69" presetID="2" presetClass="entr" presetSubtype="8" accel="50000" decel="50000" fill="hold" grpId="0" nodeType="afterEffect">
                                  <p:stCondLst>
                                    <p:cond delay="0"/>
                                  </p:stCondLst>
                                  <p:childTnLst>
                                    <p:set>
                                      <p:cBhvr>
                                        <p:cTn id="70" dur="1" fill="hold">
                                          <p:stCondLst>
                                            <p:cond delay="0"/>
                                          </p:stCondLst>
                                        </p:cTn>
                                        <p:tgtEl>
                                          <p:spTgt spid="22532">
                                            <p:txEl>
                                              <p:pRg st="3" end="3"/>
                                            </p:txEl>
                                          </p:spTgt>
                                        </p:tgtEl>
                                        <p:attrNameLst>
                                          <p:attrName>style.visibility</p:attrName>
                                        </p:attrNameLst>
                                      </p:cBhvr>
                                      <p:to>
                                        <p:strVal val="visible"/>
                                      </p:to>
                                    </p:set>
                                    <p:anim calcmode="lin" valueType="num">
                                      <p:cBhvr additive="base">
                                        <p:cTn id="7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par>
                          <p:cTn id="73" fill="hold">
                            <p:stCondLst>
                              <p:cond delay="2000"/>
                            </p:stCondLst>
                            <p:childTnLst>
                              <p:par>
                                <p:cTn id="74" presetID="2" presetClass="entr" presetSubtype="8" accel="50000" decel="50000" fill="hold" grpId="0" nodeType="afterEffect">
                                  <p:stCondLst>
                                    <p:cond delay="0"/>
                                  </p:stCondLst>
                                  <p:childTnLst>
                                    <p:set>
                                      <p:cBhvr>
                                        <p:cTn id="75" dur="1" fill="hold">
                                          <p:stCondLst>
                                            <p:cond delay="0"/>
                                          </p:stCondLst>
                                        </p:cTn>
                                        <p:tgtEl>
                                          <p:spTgt spid="22532">
                                            <p:txEl>
                                              <p:pRg st="4" end="4"/>
                                            </p:txEl>
                                          </p:spTgt>
                                        </p:tgtEl>
                                        <p:attrNameLst>
                                          <p:attrName>style.visibility</p:attrName>
                                        </p:attrNameLst>
                                      </p:cBhvr>
                                      <p:to>
                                        <p:strVal val="visible"/>
                                      </p:to>
                                    </p:set>
                                    <p:anim calcmode="lin" valueType="num">
                                      <p:cBhvr additive="base">
                                        <p:cTn id="76"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par>
                          <p:cTn id="78" fill="hold">
                            <p:stCondLst>
                              <p:cond delay="2500"/>
                            </p:stCondLst>
                            <p:childTnLst>
                              <p:par>
                                <p:cTn id="79" presetID="2" presetClass="entr" presetSubtype="8" accel="50000" decel="50000" fill="hold" grpId="0" nodeType="afterEffect">
                                  <p:stCondLst>
                                    <p:cond delay="0"/>
                                  </p:stCondLst>
                                  <p:childTnLst>
                                    <p:set>
                                      <p:cBhvr>
                                        <p:cTn id="80" dur="1" fill="hold">
                                          <p:stCondLst>
                                            <p:cond delay="0"/>
                                          </p:stCondLst>
                                        </p:cTn>
                                        <p:tgtEl>
                                          <p:spTgt spid="22532">
                                            <p:txEl>
                                              <p:pRg st="5" end="5"/>
                                            </p:txEl>
                                          </p:spTgt>
                                        </p:tgtEl>
                                        <p:attrNameLst>
                                          <p:attrName>style.visibility</p:attrName>
                                        </p:attrNameLst>
                                      </p:cBhvr>
                                      <p:to>
                                        <p:strVal val="visible"/>
                                      </p:to>
                                    </p:set>
                                    <p:anim calcmode="lin" valueType="num">
                                      <p:cBhvr additive="base">
                                        <p:cTn id="81"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par>
                          <p:cTn id="83" fill="hold">
                            <p:stCondLst>
                              <p:cond delay="3000"/>
                            </p:stCondLst>
                            <p:childTnLst>
                              <p:par>
                                <p:cTn id="84" presetID="2" presetClass="entr" presetSubtype="8" accel="50000" decel="50000" fill="hold" grpId="0" nodeType="afterEffect">
                                  <p:stCondLst>
                                    <p:cond delay="0"/>
                                  </p:stCondLst>
                                  <p:childTnLst>
                                    <p:set>
                                      <p:cBhvr>
                                        <p:cTn id="85" dur="1" fill="hold">
                                          <p:stCondLst>
                                            <p:cond delay="0"/>
                                          </p:stCondLst>
                                        </p:cTn>
                                        <p:tgtEl>
                                          <p:spTgt spid="22532">
                                            <p:txEl>
                                              <p:pRg st="6" end="6"/>
                                            </p:txEl>
                                          </p:spTgt>
                                        </p:tgtEl>
                                        <p:attrNameLst>
                                          <p:attrName>style.visibility</p:attrName>
                                        </p:attrNameLst>
                                      </p:cBhvr>
                                      <p:to>
                                        <p:strVal val="visible"/>
                                      </p:to>
                                    </p:set>
                                    <p:anim calcmode="lin" valueType="num">
                                      <p:cBhvr additive="base">
                                        <p:cTn id="86"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87"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par>
                          <p:cTn id="88" fill="hold">
                            <p:stCondLst>
                              <p:cond delay="3500"/>
                            </p:stCondLst>
                            <p:childTnLst>
                              <p:par>
                                <p:cTn id="89" presetID="2" presetClass="entr" presetSubtype="8" accel="50000" decel="50000" fill="hold" grpId="0" nodeType="afterEffect">
                                  <p:stCondLst>
                                    <p:cond delay="0"/>
                                  </p:stCondLst>
                                  <p:childTnLst>
                                    <p:set>
                                      <p:cBhvr>
                                        <p:cTn id="90" dur="1" fill="hold">
                                          <p:stCondLst>
                                            <p:cond delay="0"/>
                                          </p:stCondLst>
                                        </p:cTn>
                                        <p:tgtEl>
                                          <p:spTgt spid="22532">
                                            <p:txEl>
                                              <p:pRg st="7" end="7"/>
                                            </p:txEl>
                                          </p:spTgt>
                                        </p:tgtEl>
                                        <p:attrNameLst>
                                          <p:attrName>style.visibility</p:attrName>
                                        </p:attrNameLst>
                                      </p:cBhvr>
                                      <p:to>
                                        <p:strVal val="visible"/>
                                      </p:to>
                                    </p:set>
                                    <p:anim calcmode="lin" valueType="num">
                                      <p:cBhvr additive="base">
                                        <p:cTn id="91"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par>
                          <p:cTn id="93" fill="hold">
                            <p:stCondLst>
                              <p:cond delay="4000"/>
                            </p:stCondLst>
                            <p:childTnLst>
                              <p:par>
                                <p:cTn id="94" presetID="2" presetClass="entr" presetSubtype="8" accel="50000" decel="50000" fill="hold" grpId="0" nodeType="afterEffect">
                                  <p:stCondLst>
                                    <p:cond delay="0"/>
                                  </p:stCondLst>
                                  <p:childTnLst>
                                    <p:set>
                                      <p:cBhvr>
                                        <p:cTn id="95" dur="1" fill="hold">
                                          <p:stCondLst>
                                            <p:cond delay="0"/>
                                          </p:stCondLst>
                                        </p:cTn>
                                        <p:tgtEl>
                                          <p:spTgt spid="22532">
                                            <p:txEl>
                                              <p:pRg st="8" end="8"/>
                                            </p:txEl>
                                          </p:spTgt>
                                        </p:tgtEl>
                                        <p:attrNameLst>
                                          <p:attrName>style.visibility</p:attrName>
                                        </p:attrNameLst>
                                      </p:cBhvr>
                                      <p:to>
                                        <p:strVal val="visible"/>
                                      </p:to>
                                    </p:set>
                                    <p:anim calcmode="lin" valueType="num">
                                      <p:cBhvr additive="base">
                                        <p:cTn id="96"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par>
                          <p:cTn id="98" fill="hold">
                            <p:stCondLst>
                              <p:cond delay="4500"/>
                            </p:stCondLst>
                            <p:childTnLst>
                              <p:par>
                                <p:cTn id="99" presetID="2" presetClass="entr" presetSubtype="8" accel="50000" decel="50000" fill="hold" grpId="0" nodeType="afterEffect">
                                  <p:stCondLst>
                                    <p:cond delay="0"/>
                                  </p:stCondLst>
                                  <p:childTnLst>
                                    <p:set>
                                      <p:cBhvr>
                                        <p:cTn id="100" dur="1" fill="hold">
                                          <p:stCondLst>
                                            <p:cond delay="0"/>
                                          </p:stCondLst>
                                        </p:cTn>
                                        <p:tgtEl>
                                          <p:spTgt spid="22532">
                                            <p:txEl>
                                              <p:pRg st="9" end="9"/>
                                            </p:txEl>
                                          </p:spTgt>
                                        </p:tgtEl>
                                        <p:attrNameLst>
                                          <p:attrName>style.visibility</p:attrName>
                                        </p:attrNameLst>
                                      </p:cBhvr>
                                      <p:to>
                                        <p:strVal val="visible"/>
                                      </p:to>
                                    </p:set>
                                    <p:anim calcmode="lin" valueType="num">
                                      <p:cBhvr additive="base">
                                        <p:cTn id="101"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par>
                          <p:cTn id="103" fill="hold">
                            <p:stCondLst>
                              <p:cond delay="5000"/>
                            </p:stCondLst>
                            <p:childTnLst>
                              <p:par>
                                <p:cTn id="104" presetID="2" presetClass="entr" presetSubtype="8" accel="50000" decel="50000" fill="hold" grpId="0" nodeType="afterEffect">
                                  <p:stCondLst>
                                    <p:cond delay="0"/>
                                  </p:stCondLst>
                                  <p:childTnLst>
                                    <p:set>
                                      <p:cBhvr>
                                        <p:cTn id="105" dur="1" fill="hold">
                                          <p:stCondLst>
                                            <p:cond delay="0"/>
                                          </p:stCondLst>
                                        </p:cTn>
                                        <p:tgtEl>
                                          <p:spTgt spid="22532">
                                            <p:txEl>
                                              <p:pRg st="10" end="10"/>
                                            </p:txEl>
                                          </p:spTgt>
                                        </p:tgtEl>
                                        <p:attrNameLst>
                                          <p:attrName>style.visibility</p:attrName>
                                        </p:attrNameLst>
                                      </p:cBhvr>
                                      <p:to>
                                        <p:strVal val="visible"/>
                                      </p:to>
                                    </p:set>
                                    <p:anim calcmode="lin" valueType="num">
                                      <p:cBhvr additive="base">
                                        <p:cTn id="106"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107"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par>
                          <p:cTn id="108" fill="hold">
                            <p:stCondLst>
                              <p:cond delay="5500"/>
                            </p:stCondLst>
                            <p:childTnLst>
                              <p:par>
                                <p:cTn id="109" presetID="2" presetClass="entr" presetSubtype="8" accel="50000" decel="50000" fill="hold" grpId="0" nodeType="afterEffect">
                                  <p:stCondLst>
                                    <p:cond delay="0"/>
                                  </p:stCondLst>
                                  <p:childTnLst>
                                    <p:set>
                                      <p:cBhvr>
                                        <p:cTn id="110" dur="1" fill="hold">
                                          <p:stCondLst>
                                            <p:cond delay="0"/>
                                          </p:stCondLst>
                                        </p:cTn>
                                        <p:tgtEl>
                                          <p:spTgt spid="22532">
                                            <p:txEl>
                                              <p:pRg st="11" end="11"/>
                                            </p:txEl>
                                          </p:spTgt>
                                        </p:tgtEl>
                                        <p:attrNameLst>
                                          <p:attrName>style.visibility</p:attrName>
                                        </p:attrNameLst>
                                      </p:cBhvr>
                                      <p:to>
                                        <p:strVal val="visible"/>
                                      </p:to>
                                    </p:set>
                                    <p:anim calcmode="lin" valueType="num">
                                      <p:cBhvr additive="base">
                                        <p:cTn id="111" dur="500" fill="hold"/>
                                        <p:tgtEl>
                                          <p:spTgt spid="22532">
                                            <p:txEl>
                                              <p:pRg st="11" end="11"/>
                                            </p:txEl>
                                          </p:spTgt>
                                        </p:tgtEl>
                                        <p:attrNameLst>
                                          <p:attrName>ppt_x</p:attrName>
                                        </p:attrNameLst>
                                      </p:cBhvr>
                                      <p:tavLst>
                                        <p:tav tm="0">
                                          <p:val>
                                            <p:strVal val="0-#ppt_w/2"/>
                                          </p:val>
                                        </p:tav>
                                        <p:tav tm="100000">
                                          <p:val>
                                            <p:strVal val="#ppt_x"/>
                                          </p:val>
                                        </p:tav>
                                      </p:tavLst>
                                    </p:anim>
                                    <p:anim calcmode="lin" valueType="num">
                                      <p:cBhvr additive="base">
                                        <p:cTn id="112" dur="500" fill="hold"/>
                                        <p:tgtEl>
                                          <p:spTgt spid="22532">
                                            <p:txEl>
                                              <p:pRg st="11" end="11"/>
                                            </p:txEl>
                                          </p:spTgt>
                                        </p:tgtEl>
                                        <p:attrNameLst>
                                          <p:attrName>ppt_y</p:attrName>
                                        </p:attrNameLst>
                                      </p:cBhvr>
                                      <p:tavLst>
                                        <p:tav tm="0">
                                          <p:val>
                                            <p:strVal val="#ppt_y"/>
                                          </p:val>
                                        </p:tav>
                                        <p:tav tm="100000">
                                          <p:val>
                                            <p:strVal val="#ppt_y"/>
                                          </p:val>
                                        </p:tav>
                                      </p:tavLst>
                                    </p:anim>
                                  </p:childTnLst>
                                </p:cTn>
                              </p:par>
                              <p:par>
                                <p:cTn id="113" presetID="2" presetClass="entr" presetSubtype="2" accel="50000" decel="50000" fill="hold" grpId="0" nodeType="withEffect">
                                  <p:stCondLst>
                                    <p:cond delay="0"/>
                                  </p:stCondLst>
                                  <p:childTnLst>
                                    <p:set>
                                      <p:cBhvr>
                                        <p:cTn id="114" dur="1" fill="hold">
                                          <p:stCondLst>
                                            <p:cond delay="0"/>
                                          </p:stCondLst>
                                        </p:cTn>
                                        <p:tgtEl>
                                          <p:spTgt spid="7">
                                            <p:txEl>
                                              <p:pRg st="0" end="0"/>
                                            </p:txEl>
                                          </p:spTgt>
                                        </p:tgtEl>
                                        <p:attrNameLst>
                                          <p:attrName>style.visibility</p:attrName>
                                        </p:attrNameLst>
                                      </p:cBhvr>
                                      <p:to>
                                        <p:strVal val="visible"/>
                                      </p:to>
                                    </p:set>
                                    <p:anim calcmode="lin" valueType="num">
                                      <p:cBhvr additive="base">
                                        <p:cTn id="115"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17" fill="hold">
                            <p:stCondLst>
                              <p:cond delay="6000"/>
                            </p:stCondLst>
                            <p:childTnLst>
                              <p:par>
                                <p:cTn id="118" presetID="2" presetClass="entr" presetSubtype="2" accel="50000" decel="50000" fill="hold" grpId="0" nodeType="afterEffect">
                                  <p:stCondLst>
                                    <p:cond delay="0"/>
                                  </p:stCondLst>
                                  <p:childTnLst>
                                    <p:set>
                                      <p:cBhvr>
                                        <p:cTn id="119" dur="1" fill="hold">
                                          <p:stCondLst>
                                            <p:cond delay="0"/>
                                          </p:stCondLst>
                                        </p:cTn>
                                        <p:tgtEl>
                                          <p:spTgt spid="7">
                                            <p:txEl>
                                              <p:pRg st="1" end="1"/>
                                            </p:txEl>
                                          </p:spTgt>
                                        </p:tgtEl>
                                        <p:attrNameLst>
                                          <p:attrName>style.visibility</p:attrName>
                                        </p:attrNameLst>
                                      </p:cBhvr>
                                      <p:to>
                                        <p:strVal val="visible"/>
                                      </p:to>
                                    </p:set>
                                    <p:anim calcmode="lin" valueType="num">
                                      <p:cBhvr additive="base">
                                        <p:cTn id="120"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21"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 presetClass="entr" presetSubtype="2" accel="50000" decel="50000" fill="hold" grpId="0" nodeType="afterEffect">
                                  <p:stCondLst>
                                    <p:cond delay="0"/>
                                  </p:stCondLst>
                                  <p:childTnLst>
                                    <p:set>
                                      <p:cBhvr>
                                        <p:cTn id="124" dur="1" fill="hold">
                                          <p:stCondLst>
                                            <p:cond delay="0"/>
                                          </p:stCondLst>
                                        </p:cTn>
                                        <p:tgtEl>
                                          <p:spTgt spid="7">
                                            <p:txEl>
                                              <p:pRg st="2" end="2"/>
                                            </p:txEl>
                                          </p:spTgt>
                                        </p:tgtEl>
                                        <p:attrNameLst>
                                          <p:attrName>style.visibility</p:attrName>
                                        </p:attrNameLst>
                                      </p:cBhvr>
                                      <p:to>
                                        <p:strVal val="visible"/>
                                      </p:to>
                                    </p:set>
                                    <p:anim calcmode="lin" valueType="num">
                                      <p:cBhvr additive="base">
                                        <p:cTn id="125"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27" fill="hold">
                            <p:stCondLst>
                              <p:cond delay="7000"/>
                            </p:stCondLst>
                            <p:childTnLst>
                              <p:par>
                                <p:cTn id="128" presetID="2" presetClass="entr" presetSubtype="2" accel="50000" decel="50000" fill="hold" grpId="0" nodeType="afterEffect">
                                  <p:stCondLst>
                                    <p:cond delay="0"/>
                                  </p:stCondLst>
                                  <p:childTnLst>
                                    <p:set>
                                      <p:cBhvr>
                                        <p:cTn id="129" dur="1" fill="hold">
                                          <p:stCondLst>
                                            <p:cond delay="0"/>
                                          </p:stCondLst>
                                        </p:cTn>
                                        <p:tgtEl>
                                          <p:spTgt spid="7">
                                            <p:txEl>
                                              <p:pRg st="3" end="3"/>
                                            </p:txEl>
                                          </p:spTgt>
                                        </p:tgtEl>
                                        <p:attrNameLst>
                                          <p:attrName>style.visibility</p:attrName>
                                        </p:attrNameLst>
                                      </p:cBhvr>
                                      <p:to>
                                        <p:strVal val="visible"/>
                                      </p:to>
                                    </p:set>
                                    <p:anim calcmode="lin" valueType="num">
                                      <p:cBhvr additive="base">
                                        <p:cTn id="130"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132" fill="hold">
                            <p:stCondLst>
                              <p:cond delay="7500"/>
                            </p:stCondLst>
                            <p:childTnLst>
                              <p:par>
                                <p:cTn id="133" presetID="2" presetClass="entr" presetSubtype="2" accel="50000" decel="50000" fill="hold" grpId="0" nodeType="afterEffect">
                                  <p:stCondLst>
                                    <p:cond delay="0"/>
                                  </p:stCondLst>
                                  <p:childTnLst>
                                    <p:set>
                                      <p:cBhvr>
                                        <p:cTn id="134" dur="1" fill="hold">
                                          <p:stCondLst>
                                            <p:cond delay="0"/>
                                          </p:stCondLst>
                                        </p:cTn>
                                        <p:tgtEl>
                                          <p:spTgt spid="7">
                                            <p:txEl>
                                              <p:pRg st="4" end="4"/>
                                            </p:txEl>
                                          </p:spTgt>
                                        </p:tgtEl>
                                        <p:attrNameLst>
                                          <p:attrName>style.visibility</p:attrName>
                                        </p:attrNameLst>
                                      </p:cBhvr>
                                      <p:to>
                                        <p:strVal val="visible"/>
                                      </p:to>
                                    </p:set>
                                    <p:anim calcmode="lin" valueType="num">
                                      <p:cBhvr additive="base">
                                        <p:cTn id="135"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13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137" fill="hold">
                            <p:stCondLst>
                              <p:cond delay="8000"/>
                            </p:stCondLst>
                            <p:childTnLst>
                              <p:par>
                                <p:cTn id="138" presetID="2" presetClass="entr" presetSubtype="2" accel="50000" decel="50000" fill="hold" grpId="0" nodeType="afterEffect">
                                  <p:stCondLst>
                                    <p:cond delay="0"/>
                                  </p:stCondLst>
                                  <p:childTnLst>
                                    <p:set>
                                      <p:cBhvr>
                                        <p:cTn id="139" dur="1" fill="hold">
                                          <p:stCondLst>
                                            <p:cond delay="0"/>
                                          </p:stCondLst>
                                        </p:cTn>
                                        <p:tgtEl>
                                          <p:spTgt spid="7">
                                            <p:txEl>
                                              <p:pRg st="5" end="5"/>
                                            </p:txEl>
                                          </p:spTgt>
                                        </p:tgtEl>
                                        <p:attrNameLst>
                                          <p:attrName>style.visibility</p:attrName>
                                        </p:attrNameLst>
                                      </p:cBhvr>
                                      <p:to>
                                        <p:strVal val="visible"/>
                                      </p:to>
                                    </p:set>
                                    <p:anim calcmode="lin" valueType="num">
                                      <p:cBhvr additive="base">
                                        <p:cTn id="140"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142" fill="hold">
                            <p:stCondLst>
                              <p:cond delay="8500"/>
                            </p:stCondLst>
                            <p:childTnLst>
                              <p:par>
                                <p:cTn id="143" presetID="2" presetClass="entr" presetSubtype="2" accel="50000" decel="50000" fill="hold" grpId="0" nodeType="afterEffect">
                                  <p:stCondLst>
                                    <p:cond delay="0"/>
                                  </p:stCondLst>
                                  <p:childTnLst>
                                    <p:set>
                                      <p:cBhvr>
                                        <p:cTn id="144" dur="1" fill="hold">
                                          <p:stCondLst>
                                            <p:cond delay="0"/>
                                          </p:stCondLst>
                                        </p:cTn>
                                        <p:tgtEl>
                                          <p:spTgt spid="7">
                                            <p:txEl>
                                              <p:pRg st="6" end="6"/>
                                            </p:txEl>
                                          </p:spTgt>
                                        </p:tgtEl>
                                        <p:attrNameLst>
                                          <p:attrName>style.visibility</p:attrName>
                                        </p:attrNameLst>
                                      </p:cBhvr>
                                      <p:to>
                                        <p:strVal val="visible"/>
                                      </p:to>
                                    </p:set>
                                    <p:anim calcmode="lin" valueType="num">
                                      <p:cBhvr additive="base">
                                        <p:cTn id="145"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146"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147" fill="hold">
                            <p:stCondLst>
                              <p:cond delay="9000"/>
                            </p:stCondLst>
                            <p:childTnLst>
                              <p:par>
                                <p:cTn id="148" presetID="2" presetClass="entr" presetSubtype="2" accel="50000" decel="50000" fill="hold" grpId="0" nodeType="afterEffect">
                                  <p:stCondLst>
                                    <p:cond delay="0"/>
                                  </p:stCondLst>
                                  <p:childTnLst>
                                    <p:set>
                                      <p:cBhvr>
                                        <p:cTn id="149" dur="1" fill="hold">
                                          <p:stCondLst>
                                            <p:cond delay="0"/>
                                          </p:stCondLst>
                                        </p:cTn>
                                        <p:tgtEl>
                                          <p:spTgt spid="7">
                                            <p:txEl>
                                              <p:pRg st="7" end="7"/>
                                            </p:txEl>
                                          </p:spTgt>
                                        </p:tgtEl>
                                        <p:attrNameLst>
                                          <p:attrName>style.visibility</p:attrName>
                                        </p:attrNameLst>
                                      </p:cBhvr>
                                      <p:to>
                                        <p:strVal val="visible"/>
                                      </p:to>
                                    </p:set>
                                    <p:anim calcmode="lin" valueType="num">
                                      <p:cBhvr additive="base">
                                        <p:cTn id="150"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151"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par>
                          <p:cTn id="152" fill="hold">
                            <p:stCondLst>
                              <p:cond delay="9500"/>
                            </p:stCondLst>
                            <p:childTnLst>
                              <p:par>
                                <p:cTn id="153" presetID="2" presetClass="entr" presetSubtype="2" accel="50000" decel="50000" fill="hold" grpId="0" nodeType="afterEffect">
                                  <p:stCondLst>
                                    <p:cond delay="0"/>
                                  </p:stCondLst>
                                  <p:childTnLst>
                                    <p:set>
                                      <p:cBhvr>
                                        <p:cTn id="154" dur="1" fill="hold">
                                          <p:stCondLst>
                                            <p:cond delay="0"/>
                                          </p:stCondLst>
                                        </p:cTn>
                                        <p:tgtEl>
                                          <p:spTgt spid="7">
                                            <p:txEl>
                                              <p:pRg st="8" end="8"/>
                                            </p:txEl>
                                          </p:spTgt>
                                        </p:tgtEl>
                                        <p:attrNameLst>
                                          <p:attrName>style.visibility</p:attrName>
                                        </p:attrNameLst>
                                      </p:cBhvr>
                                      <p:to>
                                        <p:strVal val="visible"/>
                                      </p:to>
                                    </p:set>
                                    <p:anim calcmode="lin" valueType="num">
                                      <p:cBhvr additive="base">
                                        <p:cTn id="155" dur="5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156"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par>
                          <p:cTn id="157" fill="hold">
                            <p:stCondLst>
                              <p:cond delay="10000"/>
                            </p:stCondLst>
                            <p:childTnLst>
                              <p:par>
                                <p:cTn id="158" presetID="2" presetClass="entr" presetSubtype="2" accel="50000" decel="50000" fill="hold" grpId="0" nodeType="afterEffect">
                                  <p:stCondLst>
                                    <p:cond delay="0"/>
                                  </p:stCondLst>
                                  <p:childTnLst>
                                    <p:set>
                                      <p:cBhvr>
                                        <p:cTn id="159" dur="1" fill="hold">
                                          <p:stCondLst>
                                            <p:cond delay="0"/>
                                          </p:stCondLst>
                                        </p:cTn>
                                        <p:tgtEl>
                                          <p:spTgt spid="7">
                                            <p:txEl>
                                              <p:pRg st="9" end="9"/>
                                            </p:txEl>
                                          </p:spTgt>
                                        </p:tgtEl>
                                        <p:attrNameLst>
                                          <p:attrName>style.visibility</p:attrName>
                                        </p:attrNameLst>
                                      </p:cBhvr>
                                      <p:to>
                                        <p:strVal val="visible"/>
                                      </p:to>
                                    </p:set>
                                    <p:anim calcmode="lin" valueType="num">
                                      <p:cBhvr additive="base">
                                        <p:cTn id="160" dur="500" fill="hold"/>
                                        <p:tgtEl>
                                          <p:spTgt spid="7">
                                            <p:txEl>
                                              <p:pRg st="9" end="9"/>
                                            </p:txEl>
                                          </p:spTgt>
                                        </p:tgtEl>
                                        <p:attrNameLst>
                                          <p:attrName>ppt_x</p:attrName>
                                        </p:attrNameLst>
                                      </p:cBhvr>
                                      <p:tavLst>
                                        <p:tav tm="0">
                                          <p:val>
                                            <p:strVal val="1+#ppt_w/2"/>
                                          </p:val>
                                        </p:tav>
                                        <p:tav tm="100000">
                                          <p:val>
                                            <p:strVal val="#ppt_x"/>
                                          </p:val>
                                        </p:tav>
                                      </p:tavLst>
                                    </p:anim>
                                    <p:anim calcmode="lin" valueType="num">
                                      <p:cBhvr additive="base">
                                        <p:cTn id="161"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500"/>
                            </p:stCondLst>
                            <p:childTnLst>
                              <p:par>
                                <p:cTn id="163" presetID="2" presetClass="entr" presetSubtype="2" accel="50000" decel="50000" fill="hold" grpId="0" nodeType="afterEffect">
                                  <p:stCondLst>
                                    <p:cond delay="0"/>
                                  </p:stCondLst>
                                  <p:childTnLst>
                                    <p:set>
                                      <p:cBhvr>
                                        <p:cTn id="164" dur="1" fill="hold">
                                          <p:stCondLst>
                                            <p:cond delay="0"/>
                                          </p:stCondLst>
                                        </p:cTn>
                                        <p:tgtEl>
                                          <p:spTgt spid="7">
                                            <p:txEl>
                                              <p:pRg st="10" end="10"/>
                                            </p:txEl>
                                          </p:spTgt>
                                        </p:tgtEl>
                                        <p:attrNameLst>
                                          <p:attrName>style.visibility</p:attrName>
                                        </p:attrNameLst>
                                      </p:cBhvr>
                                      <p:to>
                                        <p:strVal val="visible"/>
                                      </p:to>
                                    </p:set>
                                    <p:anim calcmode="lin" valueType="num">
                                      <p:cBhvr additive="base">
                                        <p:cTn id="165" dur="500" fill="hold"/>
                                        <p:tgtEl>
                                          <p:spTgt spid="7">
                                            <p:txEl>
                                              <p:pRg st="10" end="10"/>
                                            </p:txEl>
                                          </p:spTgt>
                                        </p:tgtEl>
                                        <p:attrNameLst>
                                          <p:attrName>ppt_x</p:attrName>
                                        </p:attrNameLst>
                                      </p:cBhvr>
                                      <p:tavLst>
                                        <p:tav tm="0">
                                          <p:val>
                                            <p:strVal val="1+#ppt_w/2"/>
                                          </p:val>
                                        </p:tav>
                                        <p:tav tm="100000">
                                          <p:val>
                                            <p:strVal val="#ppt_x"/>
                                          </p:val>
                                        </p:tav>
                                      </p:tavLst>
                                    </p:anim>
                                    <p:anim calcmode="lin" valueType="num">
                                      <p:cBhvr additive="base">
                                        <p:cTn id="166" dur="5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par>
                          <p:cTn id="167" fill="hold">
                            <p:stCondLst>
                              <p:cond delay="11000"/>
                            </p:stCondLst>
                            <p:childTnLst>
                              <p:par>
                                <p:cTn id="168" presetID="2" presetClass="entr" presetSubtype="2" accel="50000" decel="50000" fill="hold" grpId="0" nodeType="afterEffect">
                                  <p:stCondLst>
                                    <p:cond delay="0"/>
                                  </p:stCondLst>
                                  <p:childTnLst>
                                    <p:set>
                                      <p:cBhvr>
                                        <p:cTn id="169" dur="1" fill="hold">
                                          <p:stCondLst>
                                            <p:cond delay="0"/>
                                          </p:stCondLst>
                                        </p:cTn>
                                        <p:tgtEl>
                                          <p:spTgt spid="7">
                                            <p:txEl>
                                              <p:pRg st="11" end="11"/>
                                            </p:txEl>
                                          </p:spTgt>
                                        </p:tgtEl>
                                        <p:attrNameLst>
                                          <p:attrName>style.visibility</p:attrName>
                                        </p:attrNameLst>
                                      </p:cBhvr>
                                      <p:to>
                                        <p:strVal val="visible"/>
                                      </p:to>
                                    </p:set>
                                    <p:anim calcmode="lin" valueType="num">
                                      <p:cBhvr additive="base">
                                        <p:cTn id="170" dur="500" fill="hold"/>
                                        <p:tgtEl>
                                          <p:spTgt spid="7">
                                            <p:txEl>
                                              <p:pRg st="11" end="11"/>
                                            </p:txEl>
                                          </p:spTgt>
                                        </p:tgtEl>
                                        <p:attrNameLst>
                                          <p:attrName>ppt_x</p:attrName>
                                        </p:attrNameLst>
                                      </p:cBhvr>
                                      <p:tavLst>
                                        <p:tav tm="0">
                                          <p:val>
                                            <p:strVal val="1+#ppt_w/2"/>
                                          </p:val>
                                        </p:tav>
                                        <p:tav tm="100000">
                                          <p:val>
                                            <p:strVal val="#ppt_x"/>
                                          </p:val>
                                        </p:tav>
                                      </p:tavLst>
                                    </p:anim>
                                    <p:anim calcmode="lin" valueType="num">
                                      <p:cBhvr additive="base">
                                        <p:cTn id="171" dur="500" fill="hold"/>
                                        <p:tgtEl>
                                          <p:spTgt spid="7">
                                            <p:txEl>
                                              <p:pRg st="11" end="11"/>
                                            </p:txEl>
                                          </p:spTgt>
                                        </p:tgtEl>
                                        <p:attrNameLst>
                                          <p:attrName>ppt_y</p:attrName>
                                        </p:attrNameLst>
                                      </p:cBhvr>
                                      <p:tavLst>
                                        <p:tav tm="0">
                                          <p:val>
                                            <p:strVal val="#ppt_y"/>
                                          </p:val>
                                        </p:tav>
                                        <p:tav tm="100000">
                                          <p:val>
                                            <p:strVal val="#ppt_y"/>
                                          </p:val>
                                        </p:tav>
                                      </p:tavLst>
                                    </p:anim>
                                  </p:childTnLst>
                                </p:cTn>
                              </p:par>
                            </p:childTnLst>
                          </p:cTn>
                        </p:par>
                        <p:par>
                          <p:cTn id="172" fill="hold">
                            <p:stCondLst>
                              <p:cond delay="11500"/>
                            </p:stCondLst>
                            <p:childTnLst>
                              <p:par>
                                <p:cTn id="173" presetID="2" presetClass="entr" presetSubtype="2" accel="50000" decel="50000" fill="hold" grpId="0" nodeType="afterEffect">
                                  <p:stCondLst>
                                    <p:cond delay="0"/>
                                  </p:stCondLst>
                                  <p:childTnLst>
                                    <p:set>
                                      <p:cBhvr>
                                        <p:cTn id="174" dur="1" fill="hold">
                                          <p:stCondLst>
                                            <p:cond delay="0"/>
                                          </p:stCondLst>
                                        </p:cTn>
                                        <p:tgtEl>
                                          <p:spTgt spid="7">
                                            <p:txEl>
                                              <p:pRg st="12" end="12"/>
                                            </p:txEl>
                                          </p:spTgt>
                                        </p:tgtEl>
                                        <p:attrNameLst>
                                          <p:attrName>style.visibility</p:attrName>
                                        </p:attrNameLst>
                                      </p:cBhvr>
                                      <p:to>
                                        <p:strVal val="visible"/>
                                      </p:to>
                                    </p:set>
                                    <p:anim calcmode="lin" valueType="num">
                                      <p:cBhvr additive="base">
                                        <p:cTn id="175" dur="500" fill="hold"/>
                                        <p:tgtEl>
                                          <p:spTgt spid="7">
                                            <p:txEl>
                                              <p:pRg st="12" end="12"/>
                                            </p:txEl>
                                          </p:spTgt>
                                        </p:tgtEl>
                                        <p:attrNameLst>
                                          <p:attrName>ppt_x</p:attrName>
                                        </p:attrNameLst>
                                      </p:cBhvr>
                                      <p:tavLst>
                                        <p:tav tm="0">
                                          <p:val>
                                            <p:strVal val="1+#ppt_w/2"/>
                                          </p:val>
                                        </p:tav>
                                        <p:tav tm="100000">
                                          <p:val>
                                            <p:strVal val="#ppt_x"/>
                                          </p:val>
                                        </p:tav>
                                      </p:tavLst>
                                    </p:anim>
                                    <p:anim calcmode="lin" valueType="num">
                                      <p:cBhvr additive="base">
                                        <p:cTn id="176" dur="500" fill="hold"/>
                                        <p:tgtEl>
                                          <p:spTgt spid="7">
                                            <p:txEl>
                                              <p:pRg st="12" end="12"/>
                                            </p:txEl>
                                          </p:spTgt>
                                        </p:tgtEl>
                                        <p:attrNameLst>
                                          <p:attrName>ppt_y</p:attrName>
                                        </p:attrNameLst>
                                      </p:cBhvr>
                                      <p:tavLst>
                                        <p:tav tm="0">
                                          <p:val>
                                            <p:strVal val="#ppt_y"/>
                                          </p:val>
                                        </p:tav>
                                        <p:tav tm="100000">
                                          <p:val>
                                            <p:strVal val="#ppt_y"/>
                                          </p:val>
                                        </p:tav>
                                      </p:tavLst>
                                    </p:anim>
                                  </p:childTnLst>
                                </p:cTn>
                              </p:par>
                              <p:par>
                                <p:cTn id="177" presetID="2" presetClass="entr" presetSubtype="2" accel="50000" decel="50000" fill="hold" grpId="0" nodeType="withEffect">
                                  <p:stCondLst>
                                    <p:cond delay="0"/>
                                  </p:stCondLst>
                                  <p:childTnLst>
                                    <p:set>
                                      <p:cBhvr>
                                        <p:cTn id="178" dur="1" fill="hold">
                                          <p:stCondLst>
                                            <p:cond delay="0"/>
                                          </p:stCondLst>
                                        </p:cTn>
                                        <p:tgtEl>
                                          <p:spTgt spid="8">
                                            <p:txEl>
                                              <p:pRg st="0" end="0"/>
                                            </p:txEl>
                                          </p:spTgt>
                                        </p:tgtEl>
                                        <p:attrNameLst>
                                          <p:attrName>style.visibility</p:attrName>
                                        </p:attrNameLst>
                                      </p:cBhvr>
                                      <p:to>
                                        <p:strVal val="visible"/>
                                      </p:to>
                                    </p:set>
                                    <p:anim calcmode="lin" valueType="num">
                                      <p:cBhvr additive="base">
                                        <p:cTn id="17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8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81" fill="hold">
                            <p:stCondLst>
                              <p:cond delay="12000"/>
                            </p:stCondLst>
                            <p:childTnLst>
                              <p:par>
                                <p:cTn id="182" presetID="2" presetClass="entr" presetSubtype="2" accel="50000" decel="50000" fill="hold" grpId="0" nodeType="afterEffect">
                                  <p:stCondLst>
                                    <p:cond delay="0"/>
                                  </p:stCondLst>
                                  <p:childTnLst>
                                    <p:set>
                                      <p:cBhvr>
                                        <p:cTn id="183" dur="1" fill="hold">
                                          <p:stCondLst>
                                            <p:cond delay="0"/>
                                          </p:stCondLst>
                                        </p:cTn>
                                        <p:tgtEl>
                                          <p:spTgt spid="8">
                                            <p:txEl>
                                              <p:pRg st="1" end="1"/>
                                            </p:txEl>
                                          </p:spTgt>
                                        </p:tgtEl>
                                        <p:attrNameLst>
                                          <p:attrName>style.visibility</p:attrName>
                                        </p:attrNameLst>
                                      </p:cBhvr>
                                      <p:to>
                                        <p:strVal val="visible"/>
                                      </p:to>
                                    </p:set>
                                    <p:anim calcmode="lin" valueType="num">
                                      <p:cBhvr additive="base">
                                        <p:cTn id="184"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85"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86" fill="hold">
                            <p:stCondLst>
                              <p:cond delay="12500"/>
                            </p:stCondLst>
                            <p:childTnLst>
                              <p:par>
                                <p:cTn id="187" presetID="2" presetClass="entr" presetSubtype="2" accel="50000" decel="50000" fill="hold" grpId="0" nodeType="afterEffect">
                                  <p:stCondLst>
                                    <p:cond delay="0"/>
                                  </p:stCondLst>
                                  <p:childTnLst>
                                    <p:set>
                                      <p:cBhvr>
                                        <p:cTn id="188" dur="1" fill="hold">
                                          <p:stCondLst>
                                            <p:cond delay="0"/>
                                          </p:stCondLst>
                                        </p:cTn>
                                        <p:tgtEl>
                                          <p:spTgt spid="8">
                                            <p:txEl>
                                              <p:pRg st="2" end="2"/>
                                            </p:txEl>
                                          </p:spTgt>
                                        </p:tgtEl>
                                        <p:attrNameLst>
                                          <p:attrName>style.visibility</p:attrName>
                                        </p:attrNameLst>
                                      </p:cBhvr>
                                      <p:to>
                                        <p:strVal val="visible"/>
                                      </p:to>
                                    </p:set>
                                    <p:anim calcmode="lin" valueType="num">
                                      <p:cBhvr additive="base">
                                        <p:cTn id="18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9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191" fill="hold">
                            <p:stCondLst>
                              <p:cond delay="13000"/>
                            </p:stCondLst>
                            <p:childTnLst>
                              <p:par>
                                <p:cTn id="192" presetID="2" presetClass="entr" presetSubtype="2" accel="50000" decel="50000" fill="hold" grpId="0" nodeType="afterEffect">
                                  <p:stCondLst>
                                    <p:cond delay="0"/>
                                  </p:stCondLst>
                                  <p:childTnLst>
                                    <p:set>
                                      <p:cBhvr>
                                        <p:cTn id="193" dur="1" fill="hold">
                                          <p:stCondLst>
                                            <p:cond delay="0"/>
                                          </p:stCondLst>
                                        </p:cTn>
                                        <p:tgtEl>
                                          <p:spTgt spid="8">
                                            <p:txEl>
                                              <p:pRg st="3" end="3"/>
                                            </p:txEl>
                                          </p:spTgt>
                                        </p:tgtEl>
                                        <p:attrNameLst>
                                          <p:attrName>style.visibility</p:attrName>
                                        </p:attrNameLst>
                                      </p:cBhvr>
                                      <p:to>
                                        <p:strVal val="visible"/>
                                      </p:to>
                                    </p:set>
                                    <p:anim calcmode="lin" valueType="num">
                                      <p:cBhvr additive="base">
                                        <p:cTn id="194"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196" fill="hold">
                            <p:stCondLst>
                              <p:cond delay="13500"/>
                            </p:stCondLst>
                            <p:childTnLst>
                              <p:par>
                                <p:cTn id="197" presetID="2" presetClass="entr" presetSubtype="2" accel="50000" decel="50000" fill="hold" grpId="0" nodeType="afterEffect">
                                  <p:stCondLst>
                                    <p:cond delay="0"/>
                                  </p:stCondLst>
                                  <p:childTnLst>
                                    <p:set>
                                      <p:cBhvr>
                                        <p:cTn id="198" dur="1" fill="hold">
                                          <p:stCondLst>
                                            <p:cond delay="0"/>
                                          </p:stCondLst>
                                        </p:cTn>
                                        <p:tgtEl>
                                          <p:spTgt spid="8">
                                            <p:txEl>
                                              <p:pRg st="4" end="4"/>
                                            </p:txEl>
                                          </p:spTgt>
                                        </p:tgtEl>
                                        <p:attrNameLst>
                                          <p:attrName>style.visibility</p:attrName>
                                        </p:attrNameLst>
                                      </p:cBhvr>
                                      <p:to>
                                        <p:strVal val="visible"/>
                                      </p:to>
                                    </p:set>
                                    <p:anim calcmode="lin" valueType="num">
                                      <p:cBhvr additive="base">
                                        <p:cTn id="199"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00"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37" presetClass="entr" presetSubtype="0" fill="hold" grpId="0" nodeType="clickEffect">
                                  <p:stCondLst>
                                    <p:cond delay="0"/>
                                  </p:stCondLst>
                                  <p:childTnLst>
                                    <p:set>
                                      <p:cBhvr>
                                        <p:cTn id="204" dur="1" fill="hold">
                                          <p:stCondLst>
                                            <p:cond delay="0"/>
                                          </p:stCondLst>
                                        </p:cTn>
                                        <p:tgtEl>
                                          <p:spTgt spid="13"/>
                                        </p:tgtEl>
                                        <p:attrNameLst>
                                          <p:attrName>style.visibility</p:attrName>
                                        </p:attrNameLst>
                                      </p:cBhvr>
                                      <p:to>
                                        <p:strVal val="visible"/>
                                      </p:to>
                                    </p:set>
                                    <p:animEffect transition="in" filter="fade">
                                      <p:cBhvr>
                                        <p:cTn id="205" dur="5000"/>
                                        <p:tgtEl>
                                          <p:spTgt spid="13"/>
                                        </p:tgtEl>
                                      </p:cBhvr>
                                    </p:animEffect>
                                    <p:anim calcmode="lin" valueType="num">
                                      <p:cBhvr>
                                        <p:cTn id="206" dur="5000" fill="hold"/>
                                        <p:tgtEl>
                                          <p:spTgt spid="13"/>
                                        </p:tgtEl>
                                        <p:attrNameLst>
                                          <p:attrName>ppt_x</p:attrName>
                                        </p:attrNameLst>
                                      </p:cBhvr>
                                      <p:tavLst>
                                        <p:tav tm="0">
                                          <p:val>
                                            <p:strVal val="#ppt_x"/>
                                          </p:val>
                                        </p:tav>
                                        <p:tav tm="100000">
                                          <p:val>
                                            <p:strVal val="#ppt_x"/>
                                          </p:val>
                                        </p:tav>
                                      </p:tavLst>
                                    </p:anim>
                                    <p:anim calcmode="lin" valueType="num">
                                      <p:cBhvr>
                                        <p:cTn id="207" dur="4500" decel="100000" fill="hold"/>
                                        <p:tgtEl>
                                          <p:spTgt spid="13"/>
                                        </p:tgtEl>
                                        <p:attrNameLst>
                                          <p:attrName>ppt_y</p:attrName>
                                        </p:attrNameLst>
                                      </p:cBhvr>
                                      <p:tavLst>
                                        <p:tav tm="0">
                                          <p:val>
                                            <p:strVal val="#ppt_y+1"/>
                                          </p:val>
                                        </p:tav>
                                        <p:tav tm="100000">
                                          <p:val>
                                            <p:strVal val="#ppt_y-.03"/>
                                          </p:val>
                                        </p:tav>
                                      </p:tavLst>
                                    </p:anim>
                                    <p:anim calcmode="lin" valueType="num">
                                      <p:cBhvr>
                                        <p:cTn id="208" dur="500" accel="100000" fill="hold">
                                          <p:stCondLst>
                                            <p:cond delay="45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nimBg="1"/>
      <p:bldP spid="22532" grpId="0" build="p"/>
      <p:bldP spid="7" grpId="0" build="p" bldLvl="3"/>
      <p:bldP spid="8" grpId="0" build="p" bldLvl="3"/>
      <p:bldP spid="12" grpId="0"/>
      <p:bldP spid="13"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smtClean="0"/>
              <a:t>July 28, 2014</a:t>
            </a:r>
            <a:endParaRPr lang="en-US"/>
          </a:p>
        </p:txBody>
      </p:sp>
      <p:sp>
        <p:nvSpPr>
          <p:cNvPr id="27651" name="Rectangle 1026"/>
          <p:cNvSpPr>
            <a:spLocks noGrp="1" noChangeArrowheads="1"/>
          </p:cNvSpPr>
          <p:nvPr>
            <p:ph type="title"/>
          </p:nvPr>
        </p:nvSpPr>
        <p:spPr>
          <a:xfrm>
            <a:off x="152400" y="0"/>
            <a:ext cx="7315200" cy="1066800"/>
          </a:xfrm>
        </p:spPr>
        <p:txBody>
          <a:bodyPr/>
          <a:lstStyle/>
          <a:p>
            <a:pPr eaLnBrk="1" hangingPunct="1"/>
            <a:r>
              <a:rPr lang="en-US"/>
              <a:t>What does an archive do</a:t>
            </a:r>
            <a:br>
              <a:rPr lang="en-US"/>
            </a:br>
            <a:r>
              <a:rPr lang="en-US"/>
              <a:t>for you and your data?</a:t>
            </a:r>
          </a:p>
        </p:txBody>
      </p:sp>
      <p:sp>
        <p:nvSpPr>
          <p:cNvPr id="27652" name="Rectangle 1027"/>
          <p:cNvSpPr>
            <a:spLocks noGrp="1" noChangeArrowheads="1"/>
          </p:cNvSpPr>
          <p:nvPr>
            <p:ph type="body" idx="1"/>
          </p:nvPr>
        </p:nvSpPr>
        <p:spPr>
          <a:xfrm>
            <a:off x="838200" y="1066800"/>
            <a:ext cx="8001000" cy="4114800"/>
          </a:xfrm>
        </p:spPr>
        <p:txBody>
          <a:bodyPr/>
          <a:lstStyle/>
          <a:p>
            <a:pPr eaLnBrk="1" hangingPunct="1">
              <a:lnSpc>
                <a:spcPct val="90000"/>
              </a:lnSpc>
            </a:pPr>
            <a:r>
              <a:rPr lang="en-US" sz="2400" dirty="0"/>
              <a:t>Backup/Protect data</a:t>
            </a:r>
          </a:p>
          <a:p>
            <a:pPr eaLnBrk="1" hangingPunct="1">
              <a:lnSpc>
                <a:spcPct val="90000"/>
              </a:lnSpc>
            </a:pPr>
            <a:r>
              <a:rPr lang="en-US" sz="2400" dirty="0"/>
              <a:t>Automatically QC data;</a:t>
            </a:r>
            <a:r>
              <a:rPr lang="en-US" sz="2400" dirty="0" smtClean="0"/>
              <a:t> </a:t>
            </a:r>
          </a:p>
          <a:p>
            <a:pPr eaLnBrk="1" hangingPunct="1">
              <a:lnSpc>
                <a:spcPct val="90000"/>
              </a:lnSpc>
            </a:pPr>
            <a:r>
              <a:rPr lang="en-US" sz="2400" dirty="0"/>
              <a:t>Sort data- since it arrives randomly in time/space</a:t>
            </a:r>
          </a:p>
          <a:p>
            <a:pPr eaLnBrk="1" hangingPunct="1">
              <a:lnSpc>
                <a:spcPct val="90000"/>
              </a:lnSpc>
            </a:pPr>
            <a:r>
              <a:rPr lang="en-US" sz="2400" dirty="0"/>
              <a:t>Seamlessly integrate it with other data</a:t>
            </a:r>
          </a:p>
          <a:p>
            <a:pPr lvl="2" eaLnBrk="1" hangingPunct="1">
              <a:lnSpc>
                <a:spcPct val="90000"/>
              </a:lnSpc>
            </a:pPr>
            <a:r>
              <a:rPr lang="en-US" sz="2000" dirty="0"/>
              <a:t>Events, phase picks, many catalogs, 23 different sensor types (strain, pressure, temp, etc)</a:t>
            </a:r>
          </a:p>
          <a:p>
            <a:pPr lvl="2" eaLnBrk="1" hangingPunct="1">
              <a:lnSpc>
                <a:spcPct val="90000"/>
              </a:lnSpc>
            </a:pPr>
            <a:r>
              <a:rPr lang="en-US" sz="2000" dirty="0"/>
              <a:t>Proximal networks, out to global</a:t>
            </a:r>
          </a:p>
          <a:p>
            <a:pPr lvl="2" eaLnBrk="1" hangingPunct="1">
              <a:lnSpc>
                <a:spcPct val="90000"/>
              </a:lnSpc>
            </a:pPr>
            <a:r>
              <a:rPr lang="en-US" sz="2000" dirty="0"/>
              <a:t>Virtual Networks</a:t>
            </a:r>
          </a:p>
          <a:p>
            <a:pPr eaLnBrk="1" hangingPunct="1">
              <a:lnSpc>
                <a:spcPct val="90000"/>
              </a:lnSpc>
            </a:pPr>
            <a:r>
              <a:rPr lang="en-US" sz="2400" dirty="0"/>
              <a:t>Make it readily available, serve in real-time (</a:t>
            </a:r>
            <a:r>
              <a:rPr lang="en-US" sz="2400" dirty="0" err="1"/>
              <a:t>Seedlink</a:t>
            </a:r>
            <a:r>
              <a:rPr lang="en-US" sz="2400" dirty="0"/>
              <a:t>)</a:t>
            </a:r>
          </a:p>
          <a:p>
            <a:pPr eaLnBrk="1" hangingPunct="1">
              <a:lnSpc>
                <a:spcPct val="90000"/>
              </a:lnSpc>
            </a:pPr>
            <a:r>
              <a:rPr lang="en-US" sz="2400" dirty="0"/>
              <a:t>Service customized requests for your data</a:t>
            </a:r>
          </a:p>
          <a:p>
            <a:pPr eaLnBrk="1" hangingPunct="1">
              <a:lnSpc>
                <a:spcPct val="90000"/>
              </a:lnSpc>
            </a:pPr>
            <a:r>
              <a:rPr lang="en-US" sz="2400" dirty="0"/>
              <a:t>Provide software and support</a:t>
            </a:r>
          </a:p>
          <a:p>
            <a:pPr eaLnBrk="1" hangingPunct="1">
              <a:lnSpc>
                <a:spcPct val="90000"/>
              </a:lnSpc>
            </a:pPr>
            <a:r>
              <a:rPr lang="en-US" sz="2400" dirty="0"/>
              <a:t>Synchronize holdings between disparate archives</a:t>
            </a:r>
          </a:p>
          <a:p>
            <a:pPr eaLnBrk="1" hangingPunct="1">
              <a:lnSpc>
                <a:spcPct val="90000"/>
              </a:lnSpc>
            </a:pPr>
            <a:r>
              <a:rPr lang="en-US" sz="2400" dirty="0"/>
              <a:t>Assist with metadata- hosting Nominal Response </a:t>
            </a:r>
            <a:r>
              <a:rPr lang="en-US" sz="2400" dirty="0" err="1"/>
              <a:t>LIbrary</a:t>
            </a:r>
            <a:endParaRPr lang="en-US" sz="2400" dirty="0"/>
          </a:p>
          <a:p>
            <a:pPr eaLnBrk="1" hangingPunct="1">
              <a:lnSpc>
                <a:spcPct val="90000"/>
              </a:lnSpc>
            </a:pPr>
            <a:endParaRPr lang="en-US" sz="2400" dirty="0"/>
          </a:p>
        </p:txBody>
      </p:sp>
      <p:sp>
        <p:nvSpPr>
          <p:cNvPr id="5" name="Footer Placeholder 4"/>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6096000" cy="1143000"/>
          </a:xfrm>
        </p:spPr>
        <p:txBody>
          <a:bodyPr/>
          <a:lstStyle/>
          <a:p>
            <a:r>
              <a:rPr lang="en-US" dirty="0" smtClean="0"/>
              <a:t>Giving credit for data</a:t>
            </a:r>
            <a:endParaRPr lang="en-US" dirty="0"/>
          </a:p>
        </p:txBody>
      </p:sp>
      <p:sp>
        <p:nvSpPr>
          <p:cNvPr id="5" name="Content Placeholder 4"/>
          <p:cNvSpPr>
            <a:spLocks noGrp="1"/>
          </p:cNvSpPr>
          <p:nvPr>
            <p:ph idx="1"/>
          </p:nvPr>
        </p:nvSpPr>
        <p:spPr>
          <a:xfrm>
            <a:off x="914400" y="1600200"/>
            <a:ext cx="8229600" cy="3225800"/>
          </a:xfrm>
        </p:spPr>
        <p:txBody>
          <a:bodyPr>
            <a:normAutofit/>
          </a:bodyPr>
          <a:lstStyle/>
          <a:p>
            <a:pPr marL="457200" lvl="1" indent="0">
              <a:buNone/>
            </a:pPr>
            <a:r>
              <a:rPr lang="en-US" dirty="0" err="1" smtClean="0"/>
              <a:t>www.fdsn.org</a:t>
            </a:r>
            <a:r>
              <a:rPr lang="en-US" dirty="0"/>
              <a:t>/</a:t>
            </a:r>
            <a:r>
              <a:rPr lang="en-US" dirty="0" err="1"/>
              <a:t>citation.htm</a:t>
            </a:r>
            <a:r>
              <a:rPr lang="en-US" dirty="0"/>
              <a:t> </a:t>
            </a:r>
          </a:p>
          <a:p>
            <a:endParaRPr lang="en-US" dirty="0"/>
          </a:p>
        </p:txBody>
      </p:sp>
      <p:sp>
        <p:nvSpPr>
          <p:cNvPr id="4" name="Rectangle 3"/>
          <p:cNvSpPr/>
          <p:nvPr/>
        </p:nvSpPr>
        <p:spPr>
          <a:xfrm>
            <a:off x="3513667" y="6488668"/>
            <a:ext cx="5630333" cy="369332"/>
          </a:xfrm>
          <a:prstGeom prst="rect">
            <a:avLst/>
          </a:prstGeom>
        </p:spPr>
        <p:txBody>
          <a:bodyPr wrap="square">
            <a:spAutoFit/>
          </a:bodyPr>
          <a:lstStyle/>
          <a:p>
            <a:pPr marL="0" lvl="1" algn="r"/>
            <a:r>
              <a:rPr lang="en-US" dirty="0" err="1" smtClean="0">
                <a:solidFill>
                  <a:schemeClr val="tx1">
                    <a:lumMod val="50000"/>
                    <a:lumOff val="50000"/>
                  </a:schemeClr>
                </a:solidFill>
              </a:rPr>
              <a:t>www.fdsn.org</a:t>
            </a:r>
            <a:r>
              <a:rPr lang="en-US" dirty="0">
                <a:solidFill>
                  <a:schemeClr val="tx1">
                    <a:lumMod val="50000"/>
                    <a:lumOff val="50000"/>
                  </a:schemeClr>
                </a:solidFill>
              </a:rPr>
              <a:t>/</a:t>
            </a:r>
            <a:r>
              <a:rPr lang="en-US" dirty="0" err="1" smtClean="0">
                <a:solidFill>
                  <a:schemeClr val="tx1">
                    <a:lumMod val="50000"/>
                    <a:lumOff val="50000"/>
                  </a:schemeClr>
                </a:solidFill>
              </a:rPr>
              <a:t>citation.htm</a:t>
            </a:r>
            <a:endParaRPr lang="en-US" dirty="0">
              <a:solidFill>
                <a:schemeClr val="tx1">
                  <a:lumMod val="50000"/>
                  <a:lumOff val="50000"/>
                </a:schemeClr>
              </a:solidFill>
            </a:endParaRPr>
          </a:p>
        </p:txBody>
      </p:sp>
      <p:pic>
        <p:nvPicPr>
          <p:cNvPr id="3" name="Picture 2"/>
          <p:cNvPicPr>
            <a:picLocks noChangeAspect="1"/>
          </p:cNvPicPr>
          <p:nvPr/>
        </p:nvPicPr>
        <p:blipFill>
          <a:blip r:embed="rId3"/>
          <a:stretch>
            <a:fillRect/>
          </a:stretch>
        </p:blipFill>
        <p:spPr>
          <a:xfrm>
            <a:off x="0" y="2845130"/>
            <a:ext cx="9144000" cy="3361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86078564"/>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p>
            <a:r>
              <a:rPr lang="en-US" smtClean="0"/>
              <a:t>July 28, 2014</a:t>
            </a:r>
            <a:endParaRPr lang="en-US"/>
          </a:p>
        </p:txBody>
      </p:sp>
      <p:sp>
        <p:nvSpPr>
          <p:cNvPr id="29699" name="Rectangle 2"/>
          <p:cNvSpPr>
            <a:spLocks noGrp="1" noChangeArrowheads="1"/>
          </p:cNvSpPr>
          <p:nvPr>
            <p:ph type="title" idx="4294967295"/>
          </p:nvPr>
        </p:nvSpPr>
        <p:spPr>
          <a:xfrm>
            <a:off x="228600" y="228600"/>
            <a:ext cx="7391400" cy="1143000"/>
          </a:xfrm>
        </p:spPr>
        <p:txBody>
          <a:bodyPr/>
          <a:lstStyle/>
          <a:p>
            <a:pPr eaLnBrk="1" hangingPunct="1"/>
            <a:r>
              <a:rPr lang="en-US" sz="3600"/>
              <a:t>An </a:t>
            </a:r>
            <a:r>
              <a:rPr lang="en-US" sz="3600" i="1"/>
              <a:t>Archive</a:t>
            </a:r>
            <a:r>
              <a:rPr lang="en-US" sz="3600"/>
              <a:t> is not just a </a:t>
            </a:r>
            <a:r>
              <a:rPr lang="en-US" sz="3600" i="1"/>
              <a:t>Backup</a:t>
            </a:r>
          </a:p>
        </p:txBody>
      </p:sp>
      <p:sp>
        <p:nvSpPr>
          <p:cNvPr id="29700" name="Rectangle 3"/>
          <p:cNvSpPr>
            <a:spLocks noChangeArrowheads="1"/>
          </p:cNvSpPr>
          <p:nvPr/>
        </p:nvSpPr>
        <p:spPr bwMode="auto">
          <a:xfrm>
            <a:off x="0" y="1752600"/>
            <a:ext cx="9144000" cy="4524375"/>
          </a:xfrm>
          <a:prstGeom prst="rect">
            <a:avLst/>
          </a:prstGeom>
          <a:noFill/>
          <a:ln w="9525">
            <a:noFill/>
            <a:miter lim="800000"/>
            <a:headEnd/>
            <a:tailEnd/>
          </a:ln>
        </p:spPr>
        <p:txBody>
          <a:bodyPr>
            <a:prstTxWarp prst="textNoShape">
              <a:avLst/>
            </a:prstTxWarp>
            <a:spAutoFit/>
          </a:bodyPr>
          <a:lstStyle/>
          <a:p>
            <a:pPr>
              <a:buFontTx/>
              <a:buChar char="•"/>
            </a:pPr>
            <a:r>
              <a:rPr lang="en-US"/>
              <a:t> Data should not be harder to get out than it was to put in, and 	now that data is real-time, it’s easier on both ends.</a:t>
            </a:r>
          </a:p>
          <a:p>
            <a:pPr>
              <a:buFontTx/>
              <a:buChar char="•"/>
            </a:pPr>
            <a:r>
              <a:rPr lang="en-US"/>
              <a:t> Data are migrated to new technologies on average every 4 years</a:t>
            </a:r>
          </a:p>
          <a:p>
            <a:pPr>
              <a:buFontTx/>
              <a:buChar char="•"/>
            </a:pPr>
            <a:r>
              <a:rPr lang="en-US"/>
              <a:t> Perpetually viable (format upgrades), sorted, redundant copies</a:t>
            </a:r>
          </a:p>
          <a:p>
            <a:pPr>
              <a:buFontTx/>
              <a:buChar char="•"/>
            </a:pPr>
            <a:r>
              <a:rPr lang="en-US"/>
              <a:t> Standardized interfaces ease access</a:t>
            </a:r>
          </a:p>
          <a:p>
            <a:pPr>
              <a:buFontTx/>
              <a:buChar char="•"/>
            </a:pPr>
            <a:r>
              <a:rPr lang="en-US"/>
              <a:t> Updatable, network operators modify/control the holdings</a:t>
            </a:r>
          </a:p>
          <a:p>
            <a:pPr>
              <a:buFontTx/>
              <a:buChar char="•"/>
            </a:pPr>
            <a:r>
              <a:rPr lang="en-US"/>
              <a:t> Provides seamless access across multiple domains in 4-D.</a:t>
            </a:r>
          </a:p>
          <a:p>
            <a:pPr>
              <a:buFontTx/>
              <a:buChar char="•"/>
            </a:pPr>
            <a:r>
              <a:rPr lang="en-US"/>
              <a:t> An active archive is dynamic, and interfaces should enable         	transparent discovery of “new” data</a:t>
            </a:r>
          </a:p>
          <a:p>
            <a:pPr lvl="1"/>
            <a:endParaRPr lang="en-US"/>
          </a:p>
          <a:p>
            <a:pPr lvl="1"/>
            <a:r>
              <a:rPr lang="en-US"/>
              <a:t>Without effective data management, it can become a landfill.</a:t>
            </a:r>
          </a:p>
          <a:p>
            <a:pPr>
              <a:buFontTx/>
              <a:buChar char="•"/>
            </a:pPr>
            <a:endParaRPr lang="en-US"/>
          </a:p>
        </p:txBody>
      </p:sp>
      <p:sp>
        <p:nvSpPr>
          <p:cNvPr id="5" name="Footer Placeholder 4"/>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 y="381000"/>
            <a:ext cx="7391400" cy="1143000"/>
          </a:xfrm>
        </p:spPr>
        <p:txBody>
          <a:bodyPr/>
          <a:lstStyle/>
          <a:p>
            <a:pPr algn="ctr"/>
            <a:r>
              <a:rPr lang="en-US" sz="3600" dirty="0" smtClean="0"/>
              <a:t>Auxiliary</a:t>
            </a:r>
            <a:r>
              <a:rPr lang="en-US" sz="3600" dirty="0" smtClean="0"/>
              <a:t> Data Center @ </a:t>
            </a:r>
            <a:r>
              <a:rPr lang="en-US" sz="3600" dirty="0" smtClean="0"/>
              <a:t>LLNL</a:t>
            </a:r>
            <a:br>
              <a:rPr lang="en-US" sz="3600" dirty="0" smtClean="0"/>
            </a:br>
            <a:r>
              <a:rPr lang="en-US" sz="3600" dirty="0" smtClean="0"/>
              <a:t>*</a:t>
            </a:r>
            <a:r>
              <a:rPr lang="en-US" sz="3200" dirty="0" smtClean="0"/>
              <a:t>1,300 Km from DMC</a:t>
            </a:r>
          </a:p>
        </p:txBody>
      </p:sp>
      <p:sp>
        <p:nvSpPr>
          <p:cNvPr id="33795" name="Date Placeholder 2"/>
          <p:cNvSpPr>
            <a:spLocks noGrp="1"/>
          </p:cNvSpPr>
          <p:nvPr>
            <p:ph type="dt" sz="quarter" idx="10"/>
          </p:nvPr>
        </p:nvSpPr>
        <p:spPr>
          <a:noFill/>
        </p:spPr>
        <p:txBody>
          <a:bodyPr/>
          <a:lstStyle/>
          <a:p>
            <a:r>
              <a:rPr lang="en-US" smtClean="0"/>
              <a:t>July 28, 2014</a:t>
            </a:r>
            <a:endParaRPr lang="en-US"/>
          </a:p>
        </p:txBody>
      </p:sp>
      <p:sp>
        <p:nvSpPr>
          <p:cNvPr id="6" name="TextBox 5"/>
          <p:cNvSpPr txBox="1"/>
          <p:nvPr/>
        </p:nvSpPr>
        <p:spPr>
          <a:xfrm>
            <a:off x="990600" y="1981200"/>
            <a:ext cx="6858000" cy="2862322"/>
          </a:xfrm>
          <a:prstGeom prst="rect">
            <a:avLst/>
          </a:prstGeom>
        </p:spPr>
        <p:style>
          <a:lnRef idx="2">
            <a:schemeClr val="accent2"/>
          </a:lnRef>
          <a:fillRef idx="1">
            <a:schemeClr val="lt1"/>
          </a:fillRef>
          <a:effectRef idx="0">
            <a:schemeClr val="accent2"/>
          </a:effectRef>
          <a:fontRef idx="minor">
            <a:schemeClr val="dk1"/>
          </a:fontRef>
        </p:style>
        <p:txBody>
          <a:bodyPr wrap="square">
            <a:prstTxWarp prst="textNoShape">
              <a:avLst/>
            </a:prstTxWarp>
            <a:spAutoFit/>
          </a:bodyPr>
          <a:lstStyle/>
          <a:p>
            <a:pPr algn="ctr">
              <a:defRPr/>
            </a:pPr>
            <a:r>
              <a:rPr lang="en-US" sz="4000" b="1" u="sng" dirty="0" smtClean="0">
                <a:solidFill>
                  <a:srgbClr val="800000"/>
                </a:solidFill>
              </a:rPr>
              <a:t>2013</a:t>
            </a:r>
          </a:p>
          <a:p>
            <a:pPr algn="ctr">
              <a:defRPr/>
            </a:pPr>
            <a:r>
              <a:rPr lang="en-US" sz="2000" dirty="0">
                <a:solidFill>
                  <a:srgbClr val="800000"/>
                </a:solidFill>
              </a:rPr>
              <a:t>Create and maintain a reliable, offsite “Active Backup”</a:t>
            </a:r>
          </a:p>
          <a:p>
            <a:pPr algn="ctr">
              <a:defRPr/>
            </a:pPr>
            <a:r>
              <a:rPr lang="en-US" sz="2000" dirty="0">
                <a:solidFill>
                  <a:srgbClr val="800000"/>
                </a:solidFill>
              </a:rPr>
              <a:t>for use as failover facility.</a:t>
            </a:r>
            <a:r>
              <a:rPr lang="en-US" sz="2000" dirty="0" smtClean="0">
                <a:solidFill>
                  <a:srgbClr val="800000"/>
                </a:solidFill>
              </a:rPr>
              <a:t> This is the third offsite loc and we always look ahead for improvement. The </a:t>
            </a:r>
            <a:r>
              <a:rPr lang="en-US" sz="2000" dirty="0">
                <a:solidFill>
                  <a:srgbClr val="800000"/>
                </a:solidFill>
              </a:rPr>
              <a:t>current one in use</a:t>
            </a:r>
          </a:p>
          <a:p>
            <a:pPr algn="ctr">
              <a:defRPr/>
            </a:pPr>
            <a:r>
              <a:rPr lang="en-US" sz="2000" dirty="0">
                <a:solidFill>
                  <a:srgbClr val="800000"/>
                </a:solidFill>
              </a:rPr>
              <a:t>Is located in</a:t>
            </a:r>
            <a:r>
              <a:rPr lang="en-US" sz="2000" dirty="0" smtClean="0">
                <a:solidFill>
                  <a:srgbClr val="800000"/>
                </a:solidFill>
              </a:rPr>
              <a:t> Livermore, CA </a:t>
            </a:r>
            <a:r>
              <a:rPr lang="en-US" sz="2000" dirty="0">
                <a:solidFill>
                  <a:srgbClr val="800000"/>
                </a:solidFill>
              </a:rPr>
              <a:t>at the</a:t>
            </a:r>
            <a:r>
              <a:rPr lang="en-US" sz="2000" dirty="0" smtClean="0">
                <a:solidFill>
                  <a:srgbClr val="800000"/>
                </a:solidFill>
              </a:rPr>
              <a:t> Lawrence Livermore National Lab Facility, which has HPC infrastructure.</a:t>
            </a:r>
          </a:p>
          <a:p>
            <a:pPr algn="ctr">
              <a:defRPr/>
            </a:pPr>
            <a:r>
              <a:rPr lang="en-US" sz="2000" b="1" i="1" dirty="0">
                <a:solidFill>
                  <a:srgbClr val="800000"/>
                </a:solidFill>
              </a:rPr>
              <a:t>All data is </a:t>
            </a:r>
            <a:r>
              <a:rPr lang="en-US" sz="2000" b="1" i="1" dirty="0" err="1">
                <a:solidFill>
                  <a:srgbClr val="800000"/>
                </a:solidFill>
              </a:rPr>
              <a:t>rsync’d</a:t>
            </a:r>
            <a:r>
              <a:rPr lang="en-US" sz="2000" b="1" i="1" dirty="0">
                <a:solidFill>
                  <a:srgbClr val="800000"/>
                </a:solidFill>
              </a:rPr>
              <a:t> and capable of servicing requests</a:t>
            </a:r>
          </a:p>
          <a:p>
            <a:pPr algn="ctr">
              <a:defRPr/>
            </a:pPr>
            <a:r>
              <a:rPr lang="en-US" sz="2000" b="1" i="1" dirty="0">
                <a:solidFill>
                  <a:srgbClr val="800000"/>
                </a:solidFill>
              </a:rPr>
              <a:t>and archiving data</a:t>
            </a:r>
          </a:p>
        </p:txBody>
      </p:sp>
      <p:sp>
        <p:nvSpPr>
          <p:cNvPr id="7" name="Footer Placeholder 6"/>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en-US" smtClean="0">
                <a:latin typeface="Arial" pitchFamily="-106" charset="0"/>
              </a:rPr>
              <a:t>12/09/2013</a:t>
            </a:r>
            <a:endParaRPr lang="en-US" dirty="0" smtClean="0">
              <a:latin typeface="Arial" pitchFamily="-106" charset="0"/>
            </a:endParaRPr>
          </a:p>
        </p:txBody>
      </p:sp>
      <p:sp>
        <p:nvSpPr>
          <p:cNvPr id="20483" name="Rectangle 2"/>
          <p:cNvSpPr>
            <a:spLocks noGrp="1" noChangeArrowheads="1"/>
          </p:cNvSpPr>
          <p:nvPr>
            <p:ph type="ctrTitle"/>
          </p:nvPr>
        </p:nvSpPr>
        <p:spPr>
          <a:xfrm>
            <a:off x="228600" y="228600"/>
            <a:ext cx="6477000" cy="1189038"/>
          </a:xfrm>
        </p:spPr>
        <p:txBody>
          <a:bodyPr/>
          <a:lstStyle/>
          <a:p>
            <a:pPr algn="ctr" eaLnBrk="1" hangingPunct="1"/>
            <a:r>
              <a:rPr lang="en-US" sz="4000" dirty="0" smtClean="0">
                <a:ea typeface="ＭＳ Ｐゴシック" charset="-128"/>
                <a:cs typeface="ＭＳ Ｐゴシック" charset="-128"/>
              </a:rPr>
              <a:t/>
            </a:r>
            <a:br>
              <a:rPr lang="en-US" sz="4000" dirty="0" smtClean="0">
                <a:ea typeface="ＭＳ Ｐゴシック" charset="-128"/>
                <a:cs typeface="ＭＳ Ｐゴシック" charset="-128"/>
              </a:rPr>
            </a:br>
            <a:r>
              <a:rPr lang="en-US" sz="4000" dirty="0" smtClean="0">
                <a:ea typeface="ＭＳ Ｐゴシック" charset="-128"/>
                <a:cs typeface="ＭＳ Ｐゴシック" charset="-128"/>
              </a:rPr>
              <a:t/>
            </a:r>
            <a:br>
              <a:rPr lang="en-US" sz="4000" dirty="0" smtClean="0">
                <a:ea typeface="ＭＳ Ｐゴシック" charset="-128"/>
                <a:cs typeface="ＭＳ Ｐゴシック" charset="-128"/>
              </a:rPr>
            </a:br>
            <a:r>
              <a:rPr lang="en-US" sz="4000" dirty="0" smtClean="0">
                <a:ea typeface="ＭＳ Ｐゴシック" charset="-128"/>
                <a:cs typeface="ＭＳ Ｐゴシック" charset="-128"/>
              </a:rPr>
              <a:t> </a:t>
            </a:r>
            <a:r>
              <a:rPr lang="en-US" sz="4000" b="0" i="1" dirty="0" smtClean="0">
                <a:ea typeface="ＭＳ Ｐゴシック" charset="-128"/>
                <a:cs typeface="ＭＳ Ｐゴシック" charset="-128"/>
              </a:rPr>
              <a:t>Overview of the</a:t>
            </a:r>
            <a:br>
              <a:rPr lang="en-US" sz="4000" b="0" i="1" dirty="0" smtClean="0">
                <a:ea typeface="ＭＳ Ｐゴシック" charset="-128"/>
                <a:cs typeface="ＭＳ Ｐゴシック" charset="-128"/>
              </a:rPr>
            </a:br>
            <a:r>
              <a:rPr lang="en-US" sz="4000" b="0" i="1" dirty="0" smtClean="0">
                <a:ea typeface="ＭＳ Ｐゴシック" charset="-128"/>
                <a:cs typeface="ＭＳ Ｐゴシック" charset="-128"/>
              </a:rPr>
              <a:t/>
            </a:r>
            <a:br>
              <a:rPr lang="en-US" sz="4000" b="0" i="1" dirty="0" smtClean="0">
                <a:ea typeface="ＭＳ Ｐゴシック" charset="-128"/>
                <a:cs typeface="ＭＳ Ｐゴシック" charset="-128"/>
              </a:rPr>
            </a:br>
            <a:r>
              <a:rPr lang="en-US" sz="4000" b="0" i="1" dirty="0" smtClean="0">
                <a:ea typeface="ＭＳ Ｐゴシック" charset="-128"/>
                <a:cs typeface="ＭＳ Ｐゴシック" charset="-128"/>
              </a:rPr>
              <a:t>-Auxiliary Data Center-</a:t>
            </a:r>
            <a:endParaRPr lang="en-US" sz="4000" dirty="0" smtClean="0">
              <a:ea typeface="ＭＳ Ｐゴシック" charset="-128"/>
              <a:cs typeface="ＭＳ Ｐゴシック" charset="-128"/>
            </a:endParaRPr>
          </a:p>
        </p:txBody>
      </p:sp>
      <p:sp>
        <p:nvSpPr>
          <p:cNvPr id="7" name="Footer Placeholder 6"/>
          <p:cNvSpPr>
            <a:spLocks noGrp="1"/>
          </p:cNvSpPr>
          <p:nvPr>
            <p:ph type="ftr" sz="quarter" idx="11"/>
          </p:nvPr>
        </p:nvSpPr>
        <p:spPr/>
        <p:txBody>
          <a:bodyPr/>
          <a:lstStyle/>
          <a:p>
            <a:r>
              <a:rPr lang="en-US" sz="1400" dirty="0" smtClean="0"/>
              <a:t>Metadata Workshop, </a:t>
            </a:r>
            <a:r>
              <a:rPr lang="en-US" sz="1400" dirty="0" err="1" smtClean="0"/>
              <a:t>Bogotå</a:t>
            </a:r>
            <a:endParaRPr lang="en-US" sz="1400" dirty="0"/>
          </a:p>
        </p:txBody>
      </p:sp>
      <p:sp>
        <p:nvSpPr>
          <p:cNvPr id="8" name="Slide Number Placeholder 7"/>
          <p:cNvSpPr>
            <a:spLocks noGrp="1"/>
          </p:cNvSpPr>
          <p:nvPr>
            <p:ph type="sldNum" sz="quarter" idx="12"/>
          </p:nvPr>
        </p:nvSpPr>
        <p:spPr/>
        <p:txBody>
          <a:bodyPr/>
          <a:lstStyle/>
          <a:p>
            <a:pPr>
              <a:defRPr/>
            </a:pPr>
            <a:fld id="{7CDAE4D6-725E-D349-B7C9-62E970635204}" type="slidenum">
              <a:rPr lang="en-US" smtClean="0"/>
              <a:pPr>
                <a:defRPr/>
              </a:pPr>
              <a:t>9</a:t>
            </a:fld>
            <a:endParaRPr lang="en-US"/>
          </a:p>
        </p:txBody>
      </p:sp>
      <p:pic>
        <p:nvPicPr>
          <p:cNvPr id="10" name="Picture 9" descr="Screen Shot 2013-12-03 at 5.54.32 AM.png"/>
          <p:cNvPicPr>
            <a:picLocks noChangeAspect="1"/>
          </p:cNvPicPr>
          <p:nvPr/>
        </p:nvPicPr>
        <p:blipFill>
          <a:blip r:embed="rId3"/>
          <a:stretch>
            <a:fillRect/>
          </a:stretch>
        </p:blipFill>
        <p:spPr>
          <a:xfrm>
            <a:off x="990600" y="2133600"/>
            <a:ext cx="6921661" cy="3962400"/>
          </a:xfrm>
          <a:prstGeom prst="rect">
            <a:avLst/>
          </a:prstGeom>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Main:Applications:Microsoft Office X:Templates:Presentations:Content:Generic</Template>
  <TotalTime>14290</TotalTime>
  <Words>2672</Words>
  <Application>Microsoft Macintosh PowerPoint</Application>
  <PresentationFormat>On-screen Show (4:3)</PresentationFormat>
  <Paragraphs>418</Paragraphs>
  <Slides>34</Slides>
  <Notes>25</Notes>
  <HiddenSlides>1</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Generic</vt:lpstr>
      <vt:lpstr>The IRIS Data Management System     Operations Overview   &amp; Data Curation </vt:lpstr>
      <vt:lpstr>IRIS DMS Mission Statement</vt:lpstr>
      <vt:lpstr>Slide 3</vt:lpstr>
      <vt:lpstr>Types of Sensor Data IRIS manages </vt:lpstr>
      <vt:lpstr>What does an archive do for you and your data?</vt:lpstr>
      <vt:lpstr>Giving credit for data</vt:lpstr>
      <vt:lpstr>An Archive is not just a Backup</vt:lpstr>
      <vt:lpstr>Auxiliary Data Center @ LLNL *1,300 Km from DMC</vt:lpstr>
      <vt:lpstr>   Overview of the  -Auxiliary Data Center-</vt:lpstr>
      <vt:lpstr>Why an Auxiliary Data Center?</vt:lpstr>
      <vt:lpstr>Taking Advantage of a New Opportunity: LVOC</vt:lpstr>
      <vt:lpstr>What Will Be Available Functionally?</vt:lpstr>
      <vt:lpstr>Lastly- A Connection to High Performance Computing</vt:lpstr>
      <vt:lpstr>Email Based Data Requesting:   2 examples to show you   </vt:lpstr>
      <vt:lpstr>Email Based Data Requesting:   2 examples to show you   </vt:lpstr>
      <vt:lpstr>Slide 16</vt:lpstr>
      <vt:lpstr>Batch REQuest FAST (BREQ_FAST)</vt:lpstr>
      <vt:lpstr>Order SEED now, process later-  using BREQ_FAST</vt:lpstr>
      <vt:lpstr>BREQ_FAST via SeismiQuery</vt:lpstr>
      <vt:lpstr>BREQ_FAST via SeismiQuery</vt:lpstr>
      <vt:lpstr>BREQ_FAST via SeismiQuiery</vt:lpstr>
      <vt:lpstr>BREQ_FAST via SeismiQuiery      Results in a new popup window:</vt:lpstr>
      <vt:lpstr>Request from BREQ_FAST Via Email</vt:lpstr>
      <vt:lpstr>WILBER3, for Event-related waveforms</vt:lpstr>
      <vt:lpstr>WILBER3- Let’s demo</vt:lpstr>
      <vt:lpstr>El Fin</vt:lpstr>
      <vt:lpstr>Slide 27</vt:lpstr>
      <vt:lpstr>Summary</vt:lpstr>
      <vt:lpstr>BREQ_FAST via SeismiQuiery</vt:lpstr>
      <vt:lpstr>MDA: MetaData Aggregator http://www.iris.edu/mda/ </vt:lpstr>
      <vt:lpstr>GMap: Google Map Service http://www.iris.edu/gmap/ </vt:lpstr>
      <vt:lpstr>MDA: MetaData Aggregator http://www.iris.edu/mda/ </vt:lpstr>
      <vt:lpstr>Accessing Restricted Data</vt:lpstr>
      <vt:lpstr>Available from IRIS…</vt:lpstr>
    </vt:vector>
  </TitlesOfParts>
  <Manager/>
  <Company>IRIS DMC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dc:title>
  <dc:subject/>
  <dc:creator>Rick Benson</dc:creator>
  <cp:keywords/>
  <dc:description/>
  <cp:lastModifiedBy>Tim Ahern</cp:lastModifiedBy>
  <cp:revision>103</cp:revision>
  <dcterms:created xsi:type="dcterms:W3CDTF">2014-07-14T18:08:55Z</dcterms:created>
  <dcterms:modified xsi:type="dcterms:W3CDTF">2014-07-14T18:12:02Z</dcterms:modified>
  <cp:category/>
</cp:coreProperties>
</file>