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5" r:id="rId3"/>
    <p:sldId id="277" r:id="rId4"/>
    <p:sldId id="276" r:id="rId5"/>
    <p:sldId id="294" r:id="rId6"/>
    <p:sldId id="274" r:id="rId7"/>
    <p:sldId id="292" r:id="rId8"/>
    <p:sldId id="263" r:id="rId9"/>
    <p:sldId id="264" r:id="rId10"/>
    <p:sldId id="296" r:id="rId11"/>
    <p:sldId id="287" r:id="rId12"/>
    <p:sldId id="269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544C9-A56E-4B08-A938-1F69C89805C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25AA0-95AF-481D-BBD3-2A66C448638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Risk assessment of geo-hazards</a:t>
          </a:r>
          <a:endParaRPr lang="en-US" dirty="0">
            <a:solidFill>
              <a:srgbClr val="FF0000"/>
            </a:solidFill>
          </a:endParaRPr>
        </a:p>
      </dgm:t>
    </dgm:pt>
    <dgm:pt modelId="{9FD8D4DB-EA63-42A1-8FB9-70DFC6E578A1}" type="parTrans" cxnId="{C6D4BFD0-1A9B-4C40-8755-60540FDCF156}">
      <dgm:prSet/>
      <dgm:spPr/>
      <dgm:t>
        <a:bodyPr/>
        <a:lstStyle/>
        <a:p>
          <a:endParaRPr lang="en-US"/>
        </a:p>
      </dgm:t>
    </dgm:pt>
    <dgm:pt modelId="{0B808FD7-5E08-4E2C-8847-5F9781308D7C}" type="sibTrans" cxnId="{C6D4BFD0-1A9B-4C40-8755-60540FDCF156}">
      <dgm:prSet/>
      <dgm:spPr/>
      <dgm:t>
        <a:bodyPr/>
        <a:lstStyle/>
        <a:p>
          <a:endParaRPr lang="en-US"/>
        </a:p>
      </dgm:t>
    </dgm:pt>
    <dgm:pt modelId="{C4CDDA2A-AC72-4802-8AB2-154C7CD63143}">
      <dgm:prSet phldrT="[Text]"/>
      <dgm:spPr/>
      <dgm:t>
        <a:bodyPr/>
        <a:lstStyle/>
        <a:p>
          <a:r>
            <a:rPr lang="en-US" dirty="0" smtClean="0"/>
            <a:t>Installation of Earthquake Monitoring system</a:t>
          </a:r>
        </a:p>
      </dgm:t>
    </dgm:pt>
    <dgm:pt modelId="{10ED480C-0A2F-4B82-A127-2FE485A5D5B0}" type="parTrans" cxnId="{F3F863AF-FD8C-462E-B98D-FFB9D2516845}">
      <dgm:prSet/>
      <dgm:spPr/>
      <dgm:t>
        <a:bodyPr/>
        <a:lstStyle/>
        <a:p>
          <a:endParaRPr lang="en-US"/>
        </a:p>
      </dgm:t>
    </dgm:pt>
    <dgm:pt modelId="{32B9BFEF-E981-44B2-89D2-F71845A2D8BB}" type="sibTrans" cxnId="{F3F863AF-FD8C-462E-B98D-FFB9D2516845}">
      <dgm:prSet/>
      <dgm:spPr/>
      <dgm:t>
        <a:bodyPr/>
        <a:lstStyle/>
        <a:p>
          <a:endParaRPr lang="en-US"/>
        </a:p>
      </dgm:t>
    </dgm:pt>
    <dgm:pt modelId="{27E6C116-E9E7-4DD2-A6D2-9483A0671028}">
      <dgm:prSet phldrT="[Text]"/>
      <dgm:spPr/>
      <dgm:t>
        <a:bodyPr/>
        <a:lstStyle/>
        <a:p>
          <a:r>
            <a:rPr lang="en-US" dirty="0" smtClean="0"/>
            <a:t>Geophysical mapping of Main Frontal Thrust (MFT) in southern Bhutan</a:t>
          </a:r>
          <a:endParaRPr lang="en-US" dirty="0"/>
        </a:p>
      </dgm:t>
    </dgm:pt>
    <dgm:pt modelId="{23587B33-189E-4B8B-84F7-1FDE402D2C84}" type="parTrans" cxnId="{E42645A3-C22A-458B-927E-41893E2724FC}">
      <dgm:prSet/>
      <dgm:spPr/>
      <dgm:t>
        <a:bodyPr/>
        <a:lstStyle/>
        <a:p>
          <a:endParaRPr lang="en-US"/>
        </a:p>
      </dgm:t>
    </dgm:pt>
    <dgm:pt modelId="{509FF009-EECA-4B84-A434-4BD2F8B8628F}" type="sibTrans" cxnId="{E42645A3-C22A-458B-927E-41893E2724FC}">
      <dgm:prSet/>
      <dgm:spPr/>
      <dgm:t>
        <a:bodyPr/>
        <a:lstStyle/>
        <a:p>
          <a:endParaRPr lang="en-US"/>
        </a:p>
      </dgm:t>
    </dgm:pt>
    <dgm:pt modelId="{4BDC8C77-D191-4B46-A7A8-022457499667}">
      <dgm:prSet phldrT="[Text]"/>
      <dgm:spPr/>
      <dgm:t>
        <a:bodyPr/>
        <a:lstStyle/>
        <a:p>
          <a:r>
            <a:rPr lang="en-US" dirty="0" smtClean="0"/>
            <a:t>GPS  study to determine the characteristics of under thrusting Indian plate</a:t>
          </a:r>
          <a:endParaRPr lang="en-US" dirty="0"/>
        </a:p>
      </dgm:t>
    </dgm:pt>
    <dgm:pt modelId="{DE9FEAC0-0B7A-4F34-8C0C-EC89DBFF5173}" type="parTrans" cxnId="{4431354B-9236-4673-81E4-875CE4EAEE37}">
      <dgm:prSet/>
      <dgm:spPr/>
      <dgm:t>
        <a:bodyPr/>
        <a:lstStyle/>
        <a:p>
          <a:endParaRPr lang="en-US"/>
        </a:p>
      </dgm:t>
    </dgm:pt>
    <dgm:pt modelId="{3AE4F1B6-7EF2-4163-BA08-BE55D21CC96B}" type="sibTrans" cxnId="{4431354B-9236-4673-81E4-875CE4EAEE37}">
      <dgm:prSet/>
      <dgm:spPr/>
      <dgm:t>
        <a:bodyPr/>
        <a:lstStyle/>
        <a:p>
          <a:endParaRPr lang="en-US"/>
        </a:p>
      </dgm:t>
    </dgm:pt>
    <dgm:pt modelId="{3426F35C-7E7E-471D-91FD-42CA52C90CA6}">
      <dgm:prSet phldrT="[Text]"/>
      <dgm:spPr/>
      <dgm:t>
        <a:bodyPr/>
        <a:lstStyle/>
        <a:p>
          <a:r>
            <a:rPr lang="en-US" dirty="0" smtClean="0"/>
            <a:t>Marco-seismic hazard mapping of Bhutan; Micro-</a:t>
          </a:r>
          <a:r>
            <a:rPr lang="en-US" dirty="0" err="1" smtClean="0"/>
            <a:t>zonation</a:t>
          </a:r>
          <a:r>
            <a:rPr lang="en-US" dirty="0" smtClean="0"/>
            <a:t> of 1 pilot area</a:t>
          </a:r>
          <a:endParaRPr lang="en-US" dirty="0"/>
        </a:p>
      </dgm:t>
    </dgm:pt>
    <dgm:pt modelId="{1E0AA60E-7B74-48EF-A50B-28D543FF3FAA}" type="parTrans" cxnId="{2C048126-5DBB-441A-BEF6-67E52656D6E4}">
      <dgm:prSet/>
      <dgm:spPr/>
      <dgm:t>
        <a:bodyPr/>
        <a:lstStyle/>
        <a:p>
          <a:endParaRPr lang="en-US"/>
        </a:p>
      </dgm:t>
    </dgm:pt>
    <dgm:pt modelId="{362D15E9-42EE-4A04-B353-48A6D5F0DF7D}" type="sibTrans" cxnId="{2C048126-5DBB-441A-BEF6-67E52656D6E4}">
      <dgm:prSet/>
      <dgm:spPr/>
      <dgm:t>
        <a:bodyPr/>
        <a:lstStyle/>
        <a:p>
          <a:endParaRPr lang="en-US"/>
        </a:p>
      </dgm:t>
    </dgm:pt>
    <dgm:pt modelId="{5F42FE6C-9EEA-4665-B806-74E3F5F4890D}" type="pres">
      <dgm:prSet presAssocID="{A8C544C9-A56E-4B08-A938-1F69C89805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D88D8-2603-4FEF-ABC9-833C902A0B93}" type="pres">
      <dgm:prSet presAssocID="{A8C544C9-A56E-4B08-A938-1F69C89805CA}" presName="matrix" presStyleCnt="0"/>
      <dgm:spPr/>
    </dgm:pt>
    <dgm:pt modelId="{852EA1EA-4532-40D2-919A-60785A83AF97}" type="pres">
      <dgm:prSet presAssocID="{A8C544C9-A56E-4B08-A938-1F69C89805CA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A00D4EE7-F959-4B56-9542-BDA0517BE237}" type="pres">
      <dgm:prSet presAssocID="{A8C544C9-A56E-4B08-A938-1F69C89805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0D4C2-BCB3-4D5B-99C3-73ABDD9C0A3C}" type="pres">
      <dgm:prSet presAssocID="{A8C544C9-A56E-4B08-A938-1F69C89805CA}" presName="tile2" presStyleLbl="node1" presStyleIdx="1" presStyleCnt="4"/>
      <dgm:spPr/>
      <dgm:t>
        <a:bodyPr/>
        <a:lstStyle/>
        <a:p>
          <a:endParaRPr lang="en-US"/>
        </a:p>
      </dgm:t>
    </dgm:pt>
    <dgm:pt modelId="{04FBE90E-9280-4809-BB14-F65C5C89EAD4}" type="pres">
      <dgm:prSet presAssocID="{A8C544C9-A56E-4B08-A938-1F69C89805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8F61C-D99B-494E-B254-87D6B86276E0}" type="pres">
      <dgm:prSet presAssocID="{A8C544C9-A56E-4B08-A938-1F69C89805CA}" presName="tile3" presStyleLbl="node1" presStyleIdx="2" presStyleCnt="4"/>
      <dgm:spPr/>
      <dgm:t>
        <a:bodyPr/>
        <a:lstStyle/>
        <a:p>
          <a:endParaRPr lang="en-US"/>
        </a:p>
      </dgm:t>
    </dgm:pt>
    <dgm:pt modelId="{E4B407C7-7DE1-4AA2-81DF-D95B5FA919D2}" type="pres">
      <dgm:prSet presAssocID="{A8C544C9-A56E-4B08-A938-1F69C89805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7CAF-B824-4D63-A5AB-AB53E3BC8314}" type="pres">
      <dgm:prSet presAssocID="{A8C544C9-A56E-4B08-A938-1F69C89805CA}" presName="tile4" presStyleLbl="node1" presStyleIdx="3" presStyleCnt="4"/>
      <dgm:spPr/>
      <dgm:t>
        <a:bodyPr/>
        <a:lstStyle/>
        <a:p>
          <a:endParaRPr lang="en-US"/>
        </a:p>
      </dgm:t>
    </dgm:pt>
    <dgm:pt modelId="{0AE97B21-6632-478E-94D7-7B623A335361}" type="pres">
      <dgm:prSet presAssocID="{A8C544C9-A56E-4B08-A938-1F69C89805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3009D-E2BA-4A55-87D2-180E094F0BFD}" type="pres">
      <dgm:prSet presAssocID="{A8C544C9-A56E-4B08-A938-1F69C89805C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699F180-AB32-4B5E-BFA9-EC4D633831B4}" type="presOf" srcId="{27E6C116-E9E7-4DD2-A6D2-9483A0671028}" destId="{3F90D4C2-BCB3-4D5B-99C3-73ABDD9C0A3C}" srcOrd="0" destOrd="0" presId="urn:microsoft.com/office/officeart/2005/8/layout/matrix1"/>
    <dgm:cxn modelId="{7B834778-6B76-4669-8460-8B38345C8DFA}" type="presOf" srcId="{A8C544C9-A56E-4B08-A938-1F69C89805CA}" destId="{5F42FE6C-9EEA-4665-B806-74E3F5F4890D}" srcOrd="0" destOrd="0" presId="urn:microsoft.com/office/officeart/2005/8/layout/matrix1"/>
    <dgm:cxn modelId="{4431354B-9236-4673-81E4-875CE4EAEE37}" srcId="{6C825AA0-95AF-481D-BBD3-2A66C4486380}" destId="{4BDC8C77-D191-4B46-A7A8-022457499667}" srcOrd="2" destOrd="0" parTransId="{DE9FEAC0-0B7A-4F34-8C0C-EC89DBFF5173}" sibTransId="{3AE4F1B6-7EF2-4163-BA08-BE55D21CC96B}"/>
    <dgm:cxn modelId="{0B5A39C9-F71A-4BFB-A6E5-963E90354693}" type="presOf" srcId="{3426F35C-7E7E-471D-91FD-42CA52C90CA6}" destId="{0AE97B21-6632-478E-94D7-7B623A335361}" srcOrd="1" destOrd="0" presId="urn:microsoft.com/office/officeart/2005/8/layout/matrix1"/>
    <dgm:cxn modelId="{E33F9739-867E-4B15-A52F-1812F3D62D17}" type="presOf" srcId="{C4CDDA2A-AC72-4802-8AB2-154C7CD63143}" destId="{A00D4EE7-F959-4B56-9542-BDA0517BE237}" srcOrd="1" destOrd="0" presId="urn:microsoft.com/office/officeart/2005/8/layout/matrix1"/>
    <dgm:cxn modelId="{C6D4BFD0-1A9B-4C40-8755-60540FDCF156}" srcId="{A8C544C9-A56E-4B08-A938-1F69C89805CA}" destId="{6C825AA0-95AF-481D-BBD3-2A66C4486380}" srcOrd="0" destOrd="0" parTransId="{9FD8D4DB-EA63-42A1-8FB9-70DFC6E578A1}" sibTransId="{0B808FD7-5E08-4E2C-8847-5F9781308D7C}"/>
    <dgm:cxn modelId="{E16CA733-C15B-41E9-9EB6-47C66FBF2FE5}" type="presOf" srcId="{6C825AA0-95AF-481D-BBD3-2A66C4486380}" destId="{4FE3009D-E2BA-4A55-87D2-180E094F0BFD}" srcOrd="0" destOrd="0" presId="urn:microsoft.com/office/officeart/2005/8/layout/matrix1"/>
    <dgm:cxn modelId="{BF13511E-BAD4-4F70-841B-EE54F134241F}" type="presOf" srcId="{3426F35C-7E7E-471D-91FD-42CA52C90CA6}" destId="{46DE7CAF-B824-4D63-A5AB-AB53E3BC8314}" srcOrd="0" destOrd="0" presId="urn:microsoft.com/office/officeart/2005/8/layout/matrix1"/>
    <dgm:cxn modelId="{69EE108C-B6C3-4BAA-80E2-7CA4A4F04BE4}" type="presOf" srcId="{27E6C116-E9E7-4DD2-A6D2-9483A0671028}" destId="{04FBE90E-9280-4809-BB14-F65C5C89EAD4}" srcOrd="1" destOrd="0" presId="urn:microsoft.com/office/officeart/2005/8/layout/matrix1"/>
    <dgm:cxn modelId="{E42645A3-C22A-458B-927E-41893E2724FC}" srcId="{6C825AA0-95AF-481D-BBD3-2A66C4486380}" destId="{27E6C116-E9E7-4DD2-A6D2-9483A0671028}" srcOrd="1" destOrd="0" parTransId="{23587B33-189E-4B8B-84F7-1FDE402D2C84}" sibTransId="{509FF009-EECA-4B84-A434-4BD2F8B8628F}"/>
    <dgm:cxn modelId="{2C048126-5DBB-441A-BEF6-67E52656D6E4}" srcId="{6C825AA0-95AF-481D-BBD3-2A66C4486380}" destId="{3426F35C-7E7E-471D-91FD-42CA52C90CA6}" srcOrd="3" destOrd="0" parTransId="{1E0AA60E-7B74-48EF-A50B-28D543FF3FAA}" sibTransId="{362D15E9-42EE-4A04-B353-48A6D5F0DF7D}"/>
    <dgm:cxn modelId="{BDF78640-1496-4EAA-BCBD-7E829DE53472}" type="presOf" srcId="{4BDC8C77-D191-4B46-A7A8-022457499667}" destId="{D8F8F61C-D99B-494E-B254-87D6B86276E0}" srcOrd="0" destOrd="0" presId="urn:microsoft.com/office/officeart/2005/8/layout/matrix1"/>
    <dgm:cxn modelId="{F3F863AF-FD8C-462E-B98D-FFB9D2516845}" srcId="{6C825AA0-95AF-481D-BBD3-2A66C4486380}" destId="{C4CDDA2A-AC72-4802-8AB2-154C7CD63143}" srcOrd="0" destOrd="0" parTransId="{10ED480C-0A2F-4B82-A127-2FE485A5D5B0}" sibTransId="{32B9BFEF-E981-44B2-89D2-F71845A2D8BB}"/>
    <dgm:cxn modelId="{E0DEBBC7-C678-4F96-B48B-42CB35C88C33}" type="presOf" srcId="{4BDC8C77-D191-4B46-A7A8-022457499667}" destId="{E4B407C7-7DE1-4AA2-81DF-D95B5FA919D2}" srcOrd="1" destOrd="0" presId="urn:microsoft.com/office/officeart/2005/8/layout/matrix1"/>
    <dgm:cxn modelId="{DB364526-B4B7-4716-9C47-E8B016AC4773}" type="presOf" srcId="{C4CDDA2A-AC72-4802-8AB2-154C7CD63143}" destId="{852EA1EA-4532-40D2-919A-60785A83AF97}" srcOrd="0" destOrd="0" presId="urn:microsoft.com/office/officeart/2005/8/layout/matrix1"/>
    <dgm:cxn modelId="{73EDBCC8-5046-4095-B3CF-149267BF60BC}" type="presParOf" srcId="{5F42FE6C-9EEA-4665-B806-74E3F5F4890D}" destId="{95AD88D8-2603-4FEF-ABC9-833C902A0B93}" srcOrd="0" destOrd="0" presId="urn:microsoft.com/office/officeart/2005/8/layout/matrix1"/>
    <dgm:cxn modelId="{1456B08F-0D32-4E7C-89C0-3BE315363C9A}" type="presParOf" srcId="{95AD88D8-2603-4FEF-ABC9-833C902A0B93}" destId="{852EA1EA-4532-40D2-919A-60785A83AF97}" srcOrd="0" destOrd="0" presId="urn:microsoft.com/office/officeart/2005/8/layout/matrix1"/>
    <dgm:cxn modelId="{245AB600-25C6-42B2-AFAB-D89864BCD0A4}" type="presParOf" srcId="{95AD88D8-2603-4FEF-ABC9-833C902A0B93}" destId="{A00D4EE7-F959-4B56-9542-BDA0517BE237}" srcOrd="1" destOrd="0" presId="urn:microsoft.com/office/officeart/2005/8/layout/matrix1"/>
    <dgm:cxn modelId="{139423A8-B9B8-42FA-A7E7-D94A34397DB4}" type="presParOf" srcId="{95AD88D8-2603-4FEF-ABC9-833C902A0B93}" destId="{3F90D4C2-BCB3-4D5B-99C3-73ABDD9C0A3C}" srcOrd="2" destOrd="0" presId="urn:microsoft.com/office/officeart/2005/8/layout/matrix1"/>
    <dgm:cxn modelId="{E0B09266-DC21-442D-82C4-F652A605B3BF}" type="presParOf" srcId="{95AD88D8-2603-4FEF-ABC9-833C902A0B93}" destId="{04FBE90E-9280-4809-BB14-F65C5C89EAD4}" srcOrd="3" destOrd="0" presId="urn:microsoft.com/office/officeart/2005/8/layout/matrix1"/>
    <dgm:cxn modelId="{BC82E012-DC0D-45CE-82C8-5B37472AAFF2}" type="presParOf" srcId="{95AD88D8-2603-4FEF-ABC9-833C902A0B93}" destId="{D8F8F61C-D99B-494E-B254-87D6B86276E0}" srcOrd="4" destOrd="0" presId="urn:microsoft.com/office/officeart/2005/8/layout/matrix1"/>
    <dgm:cxn modelId="{58D16F60-FC5E-4F14-90C4-3AD135A0AA4D}" type="presParOf" srcId="{95AD88D8-2603-4FEF-ABC9-833C902A0B93}" destId="{E4B407C7-7DE1-4AA2-81DF-D95B5FA919D2}" srcOrd="5" destOrd="0" presId="urn:microsoft.com/office/officeart/2005/8/layout/matrix1"/>
    <dgm:cxn modelId="{31929DAE-1E3C-4796-B578-BF9FCE7F87C4}" type="presParOf" srcId="{95AD88D8-2603-4FEF-ABC9-833C902A0B93}" destId="{46DE7CAF-B824-4D63-A5AB-AB53E3BC8314}" srcOrd="6" destOrd="0" presId="urn:microsoft.com/office/officeart/2005/8/layout/matrix1"/>
    <dgm:cxn modelId="{F1A6AAEB-5EF6-4BF6-B738-E400D9A4DEC8}" type="presParOf" srcId="{95AD88D8-2603-4FEF-ABC9-833C902A0B93}" destId="{0AE97B21-6632-478E-94D7-7B623A335361}" srcOrd="7" destOrd="0" presId="urn:microsoft.com/office/officeart/2005/8/layout/matrix1"/>
    <dgm:cxn modelId="{E1DDA60E-FD12-4AF8-957B-0CC14B4B8731}" type="presParOf" srcId="{5F42FE6C-9EEA-4665-B806-74E3F5F4890D}" destId="{4FE3009D-E2BA-4A55-87D2-180E094F0B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C882-EAF2-4A0D-8FE6-D22575CCCB8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D228-62F4-4B9D-AD5D-E0C4CF26D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2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D228-62F4-4B9D-AD5D-E0C4CF26D2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4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72E1-C980-419D-B740-9D766FF7CC6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843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C5B8-43AC-42DE-BED2-E6EB57895FE8}" type="datetimeFigureOut">
              <a:rPr lang="en-US" smtClean="0"/>
              <a:pPr/>
              <a:t>14-Jul-15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179-947F-4753-8026-08BFB96DF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Presentation on Bhutan’s Seismic Network System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2" y="130175"/>
            <a:ext cx="8639175" cy="490538"/>
          </a:xfrm>
        </p:spPr>
        <p:txBody>
          <a:bodyPr>
            <a:normAutofit fontScale="90000"/>
          </a:bodyPr>
          <a:lstStyle/>
          <a:p>
            <a:r>
              <a:rPr lang="en-US" altLang="ja-JP" b="0" dirty="0" smtClean="0"/>
              <a:t>Datalink between observation site and DGM</a:t>
            </a:r>
            <a:endParaRPr kumimoji="1" lang="ja-JP" altLang="en-US" b="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438" y="1020763"/>
            <a:ext cx="6263123" cy="5145087"/>
          </a:xfr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04800" y="6248400"/>
            <a:ext cx="8639175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LS7000: Data logger</a:t>
            </a:r>
            <a:r>
              <a:rPr kumimoji="0" lang="en-US" altLang="ja-JP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weak and strong motion seismometer, DM24: Data logger of broadband seismometer and GPS: Data logger of GPS</a:t>
            </a:r>
            <a:r>
              <a:rPr kumimoji="0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8453"/>
            <a:ext cx="7886700" cy="1325563"/>
          </a:xfrm>
        </p:spPr>
        <p:txBody>
          <a:bodyPr/>
          <a:lstStyle/>
          <a:p>
            <a:r>
              <a:rPr kumimoji="1" lang="en-US" altLang="ja-JP" b="0" dirty="0" smtClean="0"/>
              <a:t>Schematic of Data Merge System</a:t>
            </a:r>
            <a:endParaRPr kumimoji="1" lang="ja-JP" altLang="en-US" b="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609" y="1020765"/>
            <a:ext cx="5686783" cy="5145087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601670" y="4293098"/>
            <a:ext cx="2072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@Bhutan Telecom </a:t>
            </a:r>
            <a:r>
              <a:rPr kumimoji="1" lang="en-US" altLang="ja-JP" sz="1400" dirty="0"/>
              <a:t>Office?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96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Future Plans </a:t>
            </a:r>
            <a:endParaRPr 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ja-JP" dirty="0" smtClean="0"/>
              <a:t>Real time seismic monitoring system</a:t>
            </a:r>
          </a:p>
          <a:p>
            <a:pPr marL="914400" lvl="1" indent="-514350">
              <a:buFontTx/>
              <a:buChar char="-"/>
            </a:pPr>
            <a:r>
              <a:rPr lang="en-US" altLang="ja-JP" dirty="0" smtClean="0"/>
              <a:t>Development of damage/shake simulation for rapid response during emergency</a:t>
            </a:r>
          </a:p>
          <a:p>
            <a:pPr marL="914400" lvl="1" indent="-514350">
              <a:buFontTx/>
              <a:buChar char="-"/>
            </a:pPr>
            <a:r>
              <a:rPr lang="en-US" altLang="ja-JP" dirty="0" smtClean="0"/>
              <a:t>Modeling crustal activity and prediction</a:t>
            </a:r>
          </a:p>
          <a:p>
            <a:pPr marL="914400" lvl="1" indent="-514350">
              <a:buFontTx/>
              <a:buChar char="-"/>
            </a:pPr>
            <a:r>
              <a:rPr lang="en-US" altLang="ja-JP" dirty="0" smtClean="0"/>
              <a:t>Feasibility of Earthquake Early Warning</a:t>
            </a:r>
          </a:p>
          <a:p>
            <a:pPr marL="914400" lvl="1" indent="-514350">
              <a:buFontTx/>
              <a:buChar char="-"/>
            </a:pPr>
            <a:r>
              <a:rPr lang="en-US" altLang="ja-JP" dirty="0" smtClean="0"/>
              <a:t>Triggering GLOF and landslides</a:t>
            </a:r>
          </a:p>
          <a:p>
            <a:pPr marL="514350" indent="-514350"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THANK YOU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Presentation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Location of Bhutan </a:t>
            </a:r>
          </a:p>
          <a:p>
            <a:r>
              <a:rPr lang="en-US" sz="3000" dirty="0" smtClean="0"/>
              <a:t> Background  </a:t>
            </a:r>
          </a:p>
          <a:p>
            <a:r>
              <a:rPr lang="en-US" sz="3000" dirty="0" smtClean="0"/>
              <a:t> About Seismology Division</a:t>
            </a:r>
          </a:p>
          <a:p>
            <a:r>
              <a:rPr lang="en-US" sz="3000" dirty="0" smtClean="0"/>
              <a:t>Ongoing programs and projects</a:t>
            </a:r>
          </a:p>
          <a:p>
            <a:r>
              <a:rPr lang="en-US" sz="3000" dirty="0" smtClean="0"/>
              <a:t>National Seismic monitoring system</a:t>
            </a:r>
          </a:p>
          <a:p>
            <a:r>
              <a:rPr lang="en-US" sz="3000" dirty="0" smtClean="0"/>
              <a:t>Systematic Data Merge System</a:t>
            </a:r>
          </a:p>
          <a:p>
            <a:r>
              <a:rPr lang="en-US" sz="3000" dirty="0" smtClean="0"/>
              <a:t>Future Plans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"/>
            <a:ext cx="7924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/>
          <p:cNvSpPr txBox="1"/>
          <p:nvPr/>
        </p:nvSpPr>
        <p:spPr>
          <a:xfrm>
            <a:off x="838200" y="5791200"/>
            <a:ext cx="737743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Lo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t(China)in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nort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6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South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10"/>
              </a:spcBef>
            </a:pP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Asian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Map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Showing</a:t>
            </a:r>
            <a:r>
              <a:rPr sz="20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Lo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tion</a:t>
            </a:r>
            <a:r>
              <a:rPr sz="20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Bh</a:t>
            </a:r>
            <a:r>
              <a:rPr sz="2000" b="1" spc="5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000" b="1" spc="-2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an(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oogle</a:t>
            </a:r>
            <a:r>
              <a:rPr sz="20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map)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48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5160">
              <a:lnSpc>
                <a:spcPct val="100000"/>
              </a:lnSpc>
            </a:pPr>
            <a:r>
              <a:rPr sz="4000" u="heavy" spc="-95" dirty="0">
                <a:solidFill>
                  <a:srgbClr val="0066FF"/>
                </a:solidFill>
                <a:latin typeface="Arial Narrow" pitchFamily="34" charset="0"/>
              </a:rPr>
              <a:t>F</a:t>
            </a:r>
            <a:r>
              <a:rPr sz="4000" u="heavy" spc="-70" dirty="0">
                <a:solidFill>
                  <a:srgbClr val="0066FF"/>
                </a:solidFill>
                <a:latin typeface="Arial Narrow" pitchFamily="34" charset="0"/>
              </a:rPr>
              <a:t>a</a:t>
            </a:r>
            <a:r>
              <a:rPr sz="4000" u="heavy" spc="-5" dirty="0">
                <a:solidFill>
                  <a:srgbClr val="0066FF"/>
                </a:solidFill>
                <a:latin typeface="Arial Narrow" pitchFamily="34" charset="0"/>
              </a:rPr>
              <a:t>ct</a:t>
            </a:r>
            <a:r>
              <a:rPr sz="4000" u="heavy" spc="150" dirty="0">
                <a:solidFill>
                  <a:srgbClr val="0066FF"/>
                </a:solidFill>
                <a:latin typeface="Arial Narrow" pitchFamily="34" charset="0"/>
              </a:rPr>
              <a:t>s</a:t>
            </a:r>
            <a:r>
              <a:rPr sz="4000" u="heavy" spc="-5" dirty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sz="4000" u="heavy" dirty="0">
                <a:solidFill>
                  <a:srgbClr val="0066FF"/>
                </a:solidFill>
                <a:latin typeface="Arial Narrow" pitchFamily="34" charset="0"/>
              </a:rPr>
              <a:t>a</a:t>
            </a:r>
            <a:r>
              <a:rPr sz="4000" u="heavy" spc="150" dirty="0">
                <a:solidFill>
                  <a:srgbClr val="0066FF"/>
                </a:solidFill>
                <a:latin typeface="Arial Narrow" pitchFamily="34" charset="0"/>
              </a:rPr>
              <a:t>bou</a:t>
            </a:r>
            <a:r>
              <a:rPr sz="4000" u="heavy" spc="-5" dirty="0">
                <a:solidFill>
                  <a:srgbClr val="0066FF"/>
                </a:solidFill>
                <a:latin typeface="Arial Narrow" pitchFamily="34" charset="0"/>
              </a:rPr>
              <a:t>t</a:t>
            </a:r>
            <a:r>
              <a:rPr sz="4000" u="heavy" spc="5" dirty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sz="4000" u="heavy" spc="100" dirty="0">
                <a:solidFill>
                  <a:srgbClr val="0066FF"/>
                </a:solidFill>
                <a:latin typeface="Arial Narrow" pitchFamily="34" charset="0"/>
              </a:rPr>
              <a:t>Bh</a:t>
            </a:r>
            <a:r>
              <a:rPr sz="4000" u="heavy" spc="75" dirty="0">
                <a:solidFill>
                  <a:srgbClr val="0066FF"/>
                </a:solidFill>
                <a:latin typeface="Arial Narrow" pitchFamily="34" charset="0"/>
              </a:rPr>
              <a:t>u</a:t>
            </a:r>
            <a:r>
              <a:rPr sz="4000" u="heavy" spc="-5" dirty="0">
                <a:solidFill>
                  <a:srgbClr val="0066FF"/>
                </a:solidFill>
                <a:latin typeface="Arial Narrow" pitchFamily="34" charset="0"/>
              </a:rPr>
              <a:t>t</a:t>
            </a:r>
            <a:r>
              <a:rPr sz="4000" u="heavy" dirty="0">
                <a:solidFill>
                  <a:srgbClr val="0066FF"/>
                </a:solidFill>
                <a:latin typeface="Arial Narrow" pitchFamily="34" charset="0"/>
              </a:rPr>
              <a:t>a</a:t>
            </a:r>
            <a:r>
              <a:rPr sz="4000" u="heavy" spc="150" dirty="0">
                <a:solidFill>
                  <a:srgbClr val="0066FF"/>
                </a:solidFill>
                <a:latin typeface="Arial Narrow" pitchFamily="34" charset="0"/>
              </a:rPr>
              <a:t>n</a:t>
            </a:r>
            <a:endParaRPr sz="4000">
              <a:latin typeface="Arial Narrow" pitchFamily="34" charset="0"/>
            </a:endParaRPr>
          </a:p>
        </p:txBody>
      </p:sp>
      <p:sp>
        <p:nvSpPr>
          <p:cNvPr id="6" name="object 2"/>
          <p:cNvSpPr>
            <a:spLocks noGrp="1"/>
          </p:cNvSpPr>
          <p:nvPr>
            <p:ph idx="1"/>
          </p:nvPr>
        </p:nvSpPr>
        <p:spPr>
          <a:xfrm>
            <a:off x="381000" y="1676400"/>
            <a:ext cx="4419600" cy="2895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3"/>
          <p:cNvSpPr txBox="1"/>
          <p:nvPr/>
        </p:nvSpPr>
        <p:spPr>
          <a:xfrm>
            <a:off x="5105400" y="1524000"/>
            <a:ext cx="3671570" cy="4271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30" dirty="0">
                <a:solidFill>
                  <a:srgbClr val="001F5F"/>
                </a:solidFill>
                <a:cs typeface="Times New Roman"/>
              </a:rPr>
              <a:t>Area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35" dirty="0">
                <a:cs typeface="Cambria"/>
              </a:rPr>
              <a:t>:</a:t>
            </a:r>
            <a:r>
              <a:rPr sz="2000" spc="70" dirty="0">
                <a:cs typeface="Cambria"/>
              </a:rPr>
              <a:t> </a:t>
            </a:r>
            <a:r>
              <a:rPr sz="2000" spc="-90" dirty="0">
                <a:cs typeface="Cambria"/>
              </a:rPr>
              <a:t>38,394</a:t>
            </a:r>
            <a:r>
              <a:rPr sz="2000" spc="70" dirty="0">
                <a:cs typeface="Cambria"/>
              </a:rPr>
              <a:t> </a:t>
            </a:r>
            <a:r>
              <a:rPr sz="2000" spc="40" dirty="0">
                <a:cs typeface="Cambria"/>
              </a:rPr>
              <a:t>sq.</a:t>
            </a:r>
            <a:r>
              <a:rPr sz="2000" spc="70" dirty="0">
                <a:cs typeface="Cambria"/>
              </a:rPr>
              <a:t> </a:t>
            </a:r>
            <a:r>
              <a:rPr sz="2000" spc="170" dirty="0">
                <a:cs typeface="Cambria"/>
              </a:rPr>
              <a:t>Km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1780539" algn="l"/>
              </a:tabLst>
            </a:pPr>
            <a:r>
              <a:rPr sz="2000" b="1" spc="85" dirty="0">
                <a:solidFill>
                  <a:srgbClr val="001F5F"/>
                </a:solidFill>
                <a:cs typeface="Times New Roman"/>
              </a:rPr>
              <a:t>Po</a:t>
            </a:r>
            <a:r>
              <a:rPr sz="2000" b="1" spc="75" dirty="0">
                <a:solidFill>
                  <a:srgbClr val="001F5F"/>
                </a:solidFill>
                <a:cs typeface="Times New Roman"/>
              </a:rPr>
              <a:t>p</a:t>
            </a:r>
            <a:r>
              <a:rPr sz="2000" b="1" spc="65" dirty="0">
                <a:solidFill>
                  <a:srgbClr val="001F5F"/>
                </a:solidFill>
                <a:cs typeface="Times New Roman"/>
              </a:rPr>
              <a:t>ulat</a:t>
            </a:r>
            <a:r>
              <a:rPr sz="2000" b="1" spc="114" dirty="0">
                <a:solidFill>
                  <a:srgbClr val="001F5F"/>
                </a:solidFill>
                <a:cs typeface="Times New Roman"/>
              </a:rPr>
              <a:t>io</a:t>
            </a:r>
            <a:r>
              <a:rPr sz="2000" b="1" spc="170" dirty="0">
                <a:solidFill>
                  <a:srgbClr val="001F5F"/>
                </a:solidFill>
                <a:cs typeface="Times New Roman"/>
              </a:rPr>
              <a:t>n</a:t>
            </a:r>
            <a:r>
              <a:rPr sz="2000" b="1" spc="-200" dirty="0">
                <a:solidFill>
                  <a:srgbClr val="212168"/>
                </a:solidFill>
                <a:cs typeface="Times New Roman"/>
              </a:rPr>
              <a:t>:</a:t>
            </a:r>
            <a:r>
              <a:rPr sz="2000" b="1" dirty="0">
                <a:solidFill>
                  <a:srgbClr val="212168"/>
                </a:solidFill>
                <a:cs typeface="Times New Roman"/>
              </a:rPr>
              <a:t>	</a:t>
            </a:r>
            <a:r>
              <a:rPr sz="2000" spc="45" dirty="0">
                <a:cs typeface="Cambria"/>
              </a:rPr>
              <a:t>appr</a:t>
            </a:r>
            <a:r>
              <a:rPr sz="2000" spc="35" dirty="0">
                <a:cs typeface="Cambria"/>
              </a:rPr>
              <a:t>o</a:t>
            </a:r>
            <a:r>
              <a:rPr sz="2000" spc="85" dirty="0">
                <a:cs typeface="Cambria"/>
              </a:rPr>
              <a:t>x.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Times New Roman"/>
              </a:rPr>
              <a:t>720679</a:t>
            </a:r>
            <a:r>
              <a:rPr lang="en-US" sz="2000" b="1" dirty="0" smtClean="0">
                <a:cs typeface="Times New Roman"/>
              </a:rPr>
              <a:t> </a:t>
            </a:r>
            <a:r>
              <a:rPr sz="2000" spc="75" smtClean="0">
                <a:cs typeface="Cambria"/>
              </a:rPr>
              <a:t>(</a:t>
            </a:r>
            <a:r>
              <a:rPr sz="2000" spc="75" dirty="0">
                <a:cs typeface="Cambria"/>
              </a:rPr>
              <a:t>NSB</a:t>
            </a:r>
            <a:r>
              <a:rPr sz="2000" spc="70" dirty="0">
                <a:cs typeface="Cambria"/>
              </a:rPr>
              <a:t> </a:t>
            </a:r>
            <a:r>
              <a:rPr sz="2000" spc="-130" dirty="0">
                <a:cs typeface="Cambria"/>
              </a:rPr>
              <a:t>2012)</a:t>
            </a:r>
            <a:r>
              <a:rPr sz="2000" spc="75" dirty="0">
                <a:cs typeface="Cambria"/>
              </a:rPr>
              <a:t> </a:t>
            </a:r>
            <a:r>
              <a:rPr sz="2000" spc="50" dirty="0">
                <a:cs typeface="Cambria"/>
              </a:rPr>
              <a:t>with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25">
                <a:cs typeface="Cambria"/>
              </a:rPr>
              <a:t>densi</a:t>
            </a:r>
            <a:r>
              <a:rPr sz="2000" spc="10">
                <a:cs typeface="Cambria"/>
              </a:rPr>
              <a:t>t</a:t>
            </a:r>
            <a:r>
              <a:rPr sz="2000" spc="125">
                <a:cs typeface="Cambria"/>
              </a:rPr>
              <a:t>y</a:t>
            </a:r>
            <a:r>
              <a:rPr sz="2000" spc="80">
                <a:cs typeface="Cambria"/>
              </a:rPr>
              <a:t> </a:t>
            </a:r>
            <a:r>
              <a:rPr sz="2000" spc="-10" smtClean="0">
                <a:cs typeface="Cambria"/>
              </a:rPr>
              <a:t>18.8</a:t>
            </a:r>
            <a:r>
              <a:rPr lang="en-US" sz="2000" spc="-10" dirty="0" smtClean="0">
                <a:cs typeface="Cambria"/>
              </a:rPr>
              <a:t> </a:t>
            </a:r>
            <a:r>
              <a:rPr sz="2000" spc="-10" smtClean="0">
                <a:cs typeface="Cambria"/>
              </a:rPr>
              <a:t>Square</a:t>
            </a:r>
            <a:r>
              <a:rPr sz="2000" spc="90" smtClean="0">
                <a:cs typeface="Cambria"/>
              </a:rPr>
              <a:t> </a:t>
            </a:r>
            <a:r>
              <a:rPr sz="2000" spc="90" dirty="0">
                <a:cs typeface="Cambria"/>
              </a:rPr>
              <a:t>km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spc="55" dirty="0">
                <a:solidFill>
                  <a:srgbClr val="001F5F"/>
                </a:solidFill>
                <a:cs typeface="Times New Roman"/>
              </a:rPr>
              <a:t>Capita</a:t>
            </a:r>
            <a:r>
              <a:rPr sz="2000" b="1" spc="30" dirty="0">
                <a:solidFill>
                  <a:srgbClr val="001F5F"/>
                </a:solidFill>
                <a:cs typeface="Times New Roman"/>
              </a:rPr>
              <a:t>l</a:t>
            </a:r>
            <a:r>
              <a:rPr sz="2000" b="1" spc="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35" dirty="0">
                <a:cs typeface="Cambria"/>
              </a:rPr>
              <a:t>:</a:t>
            </a:r>
            <a:r>
              <a:rPr sz="2000" spc="80" dirty="0">
                <a:cs typeface="Cambria"/>
              </a:rPr>
              <a:t>Thimphu</a:t>
            </a:r>
            <a:endParaRPr sz="2000">
              <a:cs typeface="Cambria"/>
            </a:endParaRPr>
          </a:p>
          <a:p>
            <a:pPr marL="12700" marR="241300">
              <a:lnSpc>
                <a:spcPct val="100000"/>
              </a:lnSpc>
              <a:spcBef>
                <a:spcPts val="1440"/>
              </a:spcBef>
              <a:tabLst>
                <a:tab pos="1484630" algn="l"/>
              </a:tabLst>
            </a:pPr>
            <a:r>
              <a:rPr sz="2000" b="1" spc="100">
                <a:solidFill>
                  <a:srgbClr val="001F5F"/>
                </a:solidFill>
                <a:cs typeface="Times New Roman"/>
              </a:rPr>
              <a:t>Al</a:t>
            </a:r>
            <a:r>
              <a:rPr sz="2000" b="1" spc="70">
                <a:solidFill>
                  <a:srgbClr val="001F5F"/>
                </a:solidFill>
                <a:cs typeface="Times New Roman"/>
              </a:rPr>
              <a:t>t</a:t>
            </a:r>
            <a:r>
              <a:rPr sz="2000" b="1" spc="65">
                <a:solidFill>
                  <a:srgbClr val="001F5F"/>
                </a:solidFill>
                <a:cs typeface="Times New Roman"/>
              </a:rPr>
              <a:t>it</a:t>
            </a:r>
            <a:r>
              <a:rPr sz="2000" b="1" spc="130">
                <a:solidFill>
                  <a:srgbClr val="001F5F"/>
                </a:solidFill>
                <a:cs typeface="Times New Roman"/>
              </a:rPr>
              <a:t>u</a:t>
            </a:r>
            <a:r>
              <a:rPr sz="2000" b="1" spc="120">
                <a:solidFill>
                  <a:srgbClr val="001F5F"/>
                </a:solidFill>
                <a:cs typeface="Times New Roman"/>
              </a:rPr>
              <a:t>d</a:t>
            </a:r>
            <a:r>
              <a:rPr sz="2000" b="1" spc="135">
                <a:solidFill>
                  <a:srgbClr val="001F5F"/>
                </a:solidFill>
                <a:cs typeface="Times New Roman"/>
              </a:rPr>
              <a:t>e</a:t>
            </a:r>
            <a:r>
              <a:rPr sz="2000" b="1" spc="-3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spc="-200" smtClean="0">
                <a:solidFill>
                  <a:srgbClr val="001F5F"/>
                </a:solidFill>
                <a:cs typeface="Times New Roman"/>
              </a:rPr>
              <a:t>:</a:t>
            </a:r>
            <a:r>
              <a:rPr lang="en-US" sz="2000" b="1" spc="-20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165" smtClean="0">
                <a:cs typeface="Cambria"/>
              </a:rPr>
              <a:t>V</a:t>
            </a:r>
            <a:r>
              <a:rPr sz="2000" spc="130" smtClean="0">
                <a:cs typeface="Cambria"/>
              </a:rPr>
              <a:t>a</a:t>
            </a:r>
            <a:r>
              <a:rPr sz="2000" spc="-15" smtClean="0">
                <a:cs typeface="Cambria"/>
              </a:rPr>
              <a:t>ries</a:t>
            </a:r>
            <a:r>
              <a:rPr sz="2000" spc="70" smtClean="0">
                <a:cs typeface="Cambria"/>
              </a:rPr>
              <a:t> </a:t>
            </a:r>
            <a:r>
              <a:rPr sz="2000" spc="45" dirty="0">
                <a:cs typeface="Cambria"/>
              </a:rPr>
              <a:t>from</a:t>
            </a:r>
            <a:r>
              <a:rPr sz="2000" spc="20" dirty="0">
                <a:cs typeface="Cambria"/>
              </a:rPr>
              <a:t> </a:t>
            </a:r>
            <a:r>
              <a:rPr sz="2000" spc="-70" dirty="0">
                <a:cs typeface="Cambria"/>
              </a:rPr>
              <a:t>150m</a:t>
            </a:r>
            <a:r>
              <a:rPr sz="2000" spc="70" dirty="0">
                <a:cs typeface="Cambria"/>
              </a:rPr>
              <a:t> </a:t>
            </a:r>
            <a:r>
              <a:rPr sz="2000" spc="-5" dirty="0">
                <a:cs typeface="Cambria"/>
              </a:rPr>
              <a:t>t</a:t>
            </a:r>
            <a:r>
              <a:rPr sz="2000" dirty="0">
                <a:cs typeface="Cambria"/>
              </a:rPr>
              <a:t>o</a:t>
            </a:r>
            <a:r>
              <a:rPr sz="2000" spc="80" dirty="0">
                <a:cs typeface="Cambria"/>
              </a:rPr>
              <a:t> </a:t>
            </a:r>
            <a:r>
              <a:rPr sz="2000" spc="-80" dirty="0">
                <a:cs typeface="Cambria"/>
              </a:rPr>
              <a:t>7570m</a:t>
            </a:r>
            <a:r>
              <a:rPr sz="2000" spc="70" dirty="0">
                <a:cs typeface="Cambria"/>
              </a:rPr>
              <a:t> </a:t>
            </a:r>
            <a:r>
              <a:rPr sz="2000" spc="20" dirty="0">
                <a:cs typeface="Cambria"/>
              </a:rPr>
              <a:t>a</a:t>
            </a:r>
            <a:r>
              <a:rPr sz="2000" spc="25" dirty="0">
                <a:cs typeface="Cambria"/>
              </a:rPr>
              <a:t>b</a:t>
            </a:r>
            <a:r>
              <a:rPr sz="2000" spc="50" dirty="0">
                <a:cs typeface="Cambria"/>
              </a:rPr>
              <a:t>ove</a:t>
            </a:r>
            <a:r>
              <a:rPr sz="2000" spc="55" dirty="0">
                <a:cs typeface="Cambria"/>
              </a:rPr>
              <a:t> </a:t>
            </a:r>
            <a:r>
              <a:rPr sz="2000" spc="-5" dirty="0">
                <a:cs typeface="Cambria"/>
              </a:rPr>
              <a:t>sea </a:t>
            </a:r>
            <a:r>
              <a:rPr sz="2000" spc="35" dirty="0">
                <a:cs typeface="Cambria"/>
              </a:rPr>
              <a:t>level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spc="110" dirty="0">
                <a:solidFill>
                  <a:srgbClr val="001F5F"/>
                </a:solidFill>
                <a:cs typeface="Times New Roman"/>
              </a:rPr>
              <a:t>Nat</a:t>
            </a:r>
            <a:r>
              <a:rPr sz="2000" b="1" spc="65" dirty="0">
                <a:solidFill>
                  <a:srgbClr val="001F5F"/>
                </a:solidFill>
                <a:cs typeface="Times New Roman"/>
              </a:rPr>
              <a:t>i</a:t>
            </a:r>
            <a:r>
              <a:rPr sz="2000" b="1" spc="120" dirty="0">
                <a:solidFill>
                  <a:srgbClr val="001F5F"/>
                </a:solidFill>
                <a:cs typeface="Times New Roman"/>
              </a:rPr>
              <a:t>o</a:t>
            </a:r>
            <a:r>
              <a:rPr sz="2000" b="1" spc="130" dirty="0">
                <a:solidFill>
                  <a:srgbClr val="001F5F"/>
                </a:solidFill>
                <a:cs typeface="Times New Roman"/>
              </a:rPr>
              <a:t>n</a:t>
            </a:r>
            <a:r>
              <a:rPr sz="2000" b="1" spc="65" dirty="0">
                <a:solidFill>
                  <a:srgbClr val="001F5F"/>
                </a:solidFill>
                <a:cs typeface="Times New Roman"/>
              </a:rPr>
              <a:t>al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cs typeface="Times New Roman"/>
              </a:rPr>
              <a:t>La</a:t>
            </a:r>
            <a:r>
              <a:rPr sz="2000" b="1" spc="-10" dirty="0">
                <a:solidFill>
                  <a:srgbClr val="001F5F"/>
                </a:solidFill>
                <a:cs typeface="Times New Roman"/>
              </a:rPr>
              <a:t>n</a:t>
            </a:r>
            <a:r>
              <a:rPr sz="2000" b="1" spc="120" dirty="0">
                <a:solidFill>
                  <a:srgbClr val="001F5F"/>
                </a:solidFill>
                <a:cs typeface="Times New Roman"/>
              </a:rPr>
              <a:t>g</a:t>
            </a:r>
            <a:r>
              <a:rPr sz="2000" b="1" spc="130" dirty="0">
                <a:solidFill>
                  <a:srgbClr val="001F5F"/>
                </a:solidFill>
                <a:cs typeface="Times New Roman"/>
              </a:rPr>
              <a:t>u</a:t>
            </a:r>
            <a:r>
              <a:rPr sz="2000" b="1" spc="90" dirty="0">
                <a:solidFill>
                  <a:srgbClr val="001F5F"/>
                </a:solidFill>
                <a:cs typeface="Times New Roman"/>
              </a:rPr>
              <a:t>age</a:t>
            </a:r>
            <a:r>
              <a:rPr sz="2000" b="1" spc="-10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cs typeface="Cambria"/>
              </a:rPr>
              <a:t>:</a:t>
            </a:r>
            <a:endParaRPr sz="200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85" dirty="0">
                <a:cs typeface="Cambria"/>
              </a:rPr>
              <a:t>Dzongkha</a:t>
            </a:r>
            <a:endParaRPr sz="2000">
              <a:cs typeface="Cambria"/>
            </a:endParaRPr>
          </a:p>
          <a:p>
            <a:pPr marL="12700" marR="5080">
              <a:lnSpc>
                <a:spcPct val="101099"/>
              </a:lnSpc>
              <a:spcBef>
                <a:spcPts val="1380"/>
              </a:spcBef>
            </a:pPr>
            <a:r>
              <a:rPr sz="2000" b="1" spc="75" dirty="0">
                <a:solidFill>
                  <a:srgbClr val="001F5F"/>
                </a:solidFill>
                <a:cs typeface="Times New Roman"/>
              </a:rPr>
              <a:t>Cli</a:t>
            </a:r>
            <a:r>
              <a:rPr sz="2000" b="1" spc="160" dirty="0">
                <a:solidFill>
                  <a:srgbClr val="001F5F"/>
                </a:solidFill>
                <a:cs typeface="Times New Roman"/>
              </a:rPr>
              <a:t>m</a:t>
            </a:r>
            <a:r>
              <a:rPr sz="2000" b="1" spc="40" dirty="0">
                <a:solidFill>
                  <a:srgbClr val="001F5F"/>
                </a:solidFill>
                <a:cs typeface="Times New Roman"/>
              </a:rPr>
              <a:t>at</a:t>
            </a:r>
            <a:r>
              <a:rPr sz="2000" b="1" spc="50" dirty="0">
                <a:solidFill>
                  <a:srgbClr val="001F5F"/>
                </a:solidFill>
                <a:cs typeface="Times New Roman"/>
              </a:rPr>
              <a:t>e</a:t>
            </a:r>
            <a:r>
              <a:rPr sz="2000" spc="-30" dirty="0">
                <a:cs typeface="Cambria"/>
              </a:rPr>
              <a:t>:</a:t>
            </a:r>
            <a:r>
              <a:rPr sz="2000" spc="60" dirty="0">
                <a:cs typeface="Cambria"/>
              </a:rPr>
              <a:t> </a:t>
            </a:r>
            <a:r>
              <a:rPr sz="2000" spc="30" dirty="0">
                <a:cs typeface="Cambria"/>
              </a:rPr>
              <a:t>F</a:t>
            </a:r>
            <a:r>
              <a:rPr sz="2000" spc="25" dirty="0">
                <a:cs typeface="Cambria"/>
              </a:rPr>
              <a:t>o</a:t>
            </a:r>
            <a:r>
              <a:rPr sz="2000" spc="30" dirty="0">
                <a:cs typeface="Cambria"/>
              </a:rPr>
              <a:t>u</a:t>
            </a:r>
            <a:r>
              <a:rPr sz="2000" spc="25" dirty="0">
                <a:cs typeface="Cambria"/>
              </a:rPr>
              <a:t>r</a:t>
            </a:r>
            <a:r>
              <a:rPr sz="2000" spc="45" dirty="0">
                <a:cs typeface="Cambria"/>
              </a:rPr>
              <a:t> </a:t>
            </a:r>
            <a:r>
              <a:rPr sz="2000" spc="-5" dirty="0">
                <a:cs typeface="Cambria"/>
              </a:rPr>
              <a:t>se</a:t>
            </a:r>
            <a:r>
              <a:rPr sz="2000" dirty="0">
                <a:cs typeface="Cambria"/>
              </a:rPr>
              <a:t>a</a:t>
            </a:r>
            <a:r>
              <a:rPr sz="2000" spc="15" dirty="0">
                <a:cs typeface="Cambria"/>
              </a:rPr>
              <a:t>sons</a:t>
            </a:r>
            <a:r>
              <a:rPr sz="2000" spc="35" dirty="0">
                <a:cs typeface="Cambria"/>
              </a:rPr>
              <a:t> </a:t>
            </a:r>
            <a:r>
              <a:rPr sz="2000" spc="-20" dirty="0">
                <a:cs typeface="Cambria"/>
              </a:rPr>
              <a:t>(S</a:t>
            </a:r>
            <a:r>
              <a:rPr sz="2000" spc="50" dirty="0">
                <a:cs typeface="Cambria"/>
              </a:rPr>
              <a:t>pring,</a:t>
            </a:r>
            <a:r>
              <a:rPr sz="2000" spc="25" dirty="0">
                <a:cs typeface="Cambria"/>
              </a:rPr>
              <a:t> </a:t>
            </a:r>
            <a:r>
              <a:rPr sz="2000" spc="45" dirty="0">
                <a:cs typeface="Cambria"/>
              </a:rPr>
              <a:t>summer,</a:t>
            </a:r>
            <a:r>
              <a:rPr sz="2000" spc="35" dirty="0">
                <a:cs typeface="Cambria"/>
              </a:rPr>
              <a:t> </a:t>
            </a:r>
            <a:r>
              <a:rPr sz="2000" spc="90" dirty="0">
                <a:cs typeface="Times New Roman"/>
              </a:rPr>
              <a:t>Autumn</a:t>
            </a:r>
            <a:r>
              <a:rPr sz="2000" spc="-20" dirty="0">
                <a:cs typeface="Times New Roman"/>
              </a:rPr>
              <a:t> </a:t>
            </a:r>
            <a:r>
              <a:rPr sz="2000" spc="180" dirty="0">
                <a:cs typeface="Cambria"/>
              </a:rPr>
              <a:t>&amp;</a:t>
            </a:r>
            <a:r>
              <a:rPr sz="2000" spc="50" dirty="0">
                <a:cs typeface="Cambria"/>
              </a:rPr>
              <a:t> </a:t>
            </a:r>
            <a:r>
              <a:rPr sz="2000" spc="5" dirty="0">
                <a:cs typeface="Cambria"/>
              </a:rPr>
              <a:t>Winter)</a:t>
            </a:r>
            <a:endParaRPr sz="2000">
              <a:cs typeface="Cambri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609600" y="4648200"/>
            <a:ext cx="40697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20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</a:t>
            </a:r>
            <a:r>
              <a:rPr sz="2000" b="1" spc="-2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tricts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5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Sou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ce:</a:t>
            </a:r>
            <a:r>
              <a:rPr sz="2000" b="1" spc="-2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ue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sz="3000" spc="40" dirty="0" smtClean="0">
                <a:cs typeface="Cambria"/>
              </a:rPr>
              <a:t>Bhut</a:t>
            </a:r>
            <a:r>
              <a:rPr lang="en-US" sz="3000" spc="45" dirty="0" smtClean="0">
                <a:cs typeface="Cambria"/>
              </a:rPr>
              <a:t>a</a:t>
            </a:r>
            <a:r>
              <a:rPr lang="en-US" sz="3000" spc="60" dirty="0" smtClean="0">
                <a:cs typeface="Cambria"/>
              </a:rPr>
              <a:t>n</a:t>
            </a:r>
            <a:r>
              <a:rPr lang="en-US" sz="3000" spc="50" dirty="0" smtClean="0">
                <a:cs typeface="Cambria"/>
              </a:rPr>
              <a:t> </a:t>
            </a:r>
            <a:r>
              <a:rPr lang="en-US" sz="3000" spc="10" dirty="0" smtClean="0">
                <a:cs typeface="Cambria"/>
              </a:rPr>
              <a:t>lies</a:t>
            </a:r>
            <a:r>
              <a:rPr lang="en-US" sz="3000" spc="85" dirty="0" smtClean="0">
                <a:cs typeface="Cambria"/>
              </a:rPr>
              <a:t> </a:t>
            </a:r>
            <a:r>
              <a:rPr lang="en-US" sz="3000" spc="25" dirty="0" smtClean="0">
                <a:cs typeface="Cambria"/>
              </a:rPr>
              <a:t>i</a:t>
            </a:r>
            <a:r>
              <a:rPr lang="en-US" sz="3000" spc="65" dirty="0" smtClean="0">
                <a:cs typeface="Cambria"/>
              </a:rPr>
              <a:t>n</a:t>
            </a:r>
            <a:r>
              <a:rPr lang="en-US" sz="3000" spc="85" dirty="0" smtClean="0">
                <a:cs typeface="Cambria"/>
              </a:rPr>
              <a:t> </a:t>
            </a:r>
            <a:r>
              <a:rPr lang="en-US" sz="3000" spc="30" dirty="0" smtClean="0">
                <a:cs typeface="Cambria"/>
              </a:rPr>
              <a:t>a</a:t>
            </a:r>
            <a:r>
              <a:rPr lang="en-US" sz="3000" spc="70" dirty="0" smtClean="0">
                <a:cs typeface="Cambria"/>
              </a:rPr>
              <a:t> </a:t>
            </a:r>
            <a:r>
              <a:rPr lang="en-US" sz="3000" spc="30" dirty="0" smtClean="0">
                <a:cs typeface="Cambria"/>
              </a:rPr>
              <a:t>reg</a:t>
            </a:r>
            <a:r>
              <a:rPr lang="en-US" sz="3000" spc="45" dirty="0" smtClean="0">
                <a:cs typeface="Cambria"/>
              </a:rPr>
              <a:t>ion</a:t>
            </a:r>
            <a:r>
              <a:rPr lang="en-US" sz="3000" spc="80" dirty="0" smtClean="0">
                <a:cs typeface="Cambria"/>
              </a:rPr>
              <a:t> </a:t>
            </a:r>
            <a:r>
              <a:rPr lang="en-US" sz="3000" spc="60" dirty="0" smtClean="0">
                <a:cs typeface="Cambria"/>
              </a:rPr>
              <a:t>of</a:t>
            </a:r>
            <a:r>
              <a:rPr lang="en-US" sz="3000" spc="75" dirty="0" smtClean="0">
                <a:cs typeface="Cambria"/>
              </a:rPr>
              <a:t> </a:t>
            </a:r>
            <a:r>
              <a:rPr lang="en-US" sz="3000" spc="20" dirty="0" smtClean="0">
                <a:cs typeface="Cambria"/>
              </a:rPr>
              <a:t>seismically active zone.</a:t>
            </a:r>
          </a:p>
          <a:p>
            <a:r>
              <a:rPr lang="en-US" sz="3000" spc="50" dirty="0" smtClean="0">
                <a:cs typeface="Cambria"/>
              </a:rPr>
              <a:t>Histori</a:t>
            </a:r>
            <a:r>
              <a:rPr lang="en-US" sz="3000" spc="40" dirty="0" smtClean="0">
                <a:cs typeface="Cambria"/>
              </a:rPr>
              <a:t>c</a:t>
            </a:r>
            <a:r>
              <a:rPr lang="en-US" sz="3000" spc="80" dirty="0" smtClean="0">
                <a:cs typeface="Cambria"/>
              </a:rPr>
              <a:t>ally, </a:t>
            </a:r>
            <a:r>
              <a:rPr lang="en-US" sz="3000" spc="200" dirty="0" smtClean="0">
                <a:cs typeface="Cambria"/>
              </a:rPr>
              <a:t>Bhutan has experienced </a:t>
            </a:r>
            <a:r>
              <a:rPr lang="en-US" sz="3000" spc="-20" dirty="0" smtClean="0">
                <a:cs typeface="Cambria"/>
              </a:rPr>
              <a:t>eart</a:t>
            </a:r>
            <a:r>
              <a:rPr lang="en-US" sz="3000" spc="60" dirty="0" smtClean="0">
                <a:cs typeface="Cambria"/>
              </a:rPr>
              <a:t>h</a:t>
            </a:r>
            <a:r>
              <a:rPr lang="en-US" sz="3000" spc="65" dirty="0" smtClean="0">
                <a:cs typeface="Cambria"/>
              </a:rPr>
              <a:t>qu</a:t>
            </a:r>
            <a:r>
              <a:rPr lang="en-US" sz="3000" spc="40" dirty="0" smtClean="0">
                <a:cs typeface="Cambria"/>
              </a:rPr>
              <a:t>a</a:t>
            </a:r>
            <a:r>
              <a:rPr lang="en-US" sz="3000" spc="10" dirty="0" smtClean="0">
                <a:cs typeface="Cambria"/>
              </a:rPr>
              <a:t>ke</a:t>
            </a:r>
            <a:r>
              <a:rPr lang="en-US" sz="3000" spc="15" dirty="0" smtClean="0">
                <a:cs typeface="Cambria"/>
              </a:rPr>
              <a:t>s of varying magnitude.</a:t>
            </a:r>
            <a:endParaRPr lang="en-US" sz="3000" dirty="0" smtClean="0">
              <a:cs typeface="Calibri"/>
            </a:endParaRPr>
          </a:p>
          <a:p>
            <a:r>
              <a:rPr lang="en-US" sz="3000" dirty="0" smtClean="0"/>
              <a:t>Some of the Past events</a:t>
            </a:r>
          </a:p>
          <a:p>
            <a:pPr lvl="1"/>
            <a:r>
              <a:rPr lang="en-US" sz="3000" dirty="0" smtClean="0"/>
              <a:t>1713 somewhere in western Bhutan (Magnitude??---major quake reportedly)</a:t>
            </a:r>
          </a:p>
          <a:p>
            <a:pPr lvl="1"/>
            <a:r>
              <a:rPr lang="en-US" sz="3000" dirty="0" smtClean="0"/>
              <a:t>Assam Earthquake in 1950 (magnitude; 8.6)</a:t>
            </a:r>
          </a:p>
          <a:p>
            <a:pPr lvl="1"/>
            <a:r>
              <a:rPr lang="en-US" sz="3000" dirty="0" smtClean="0"/>
              <a:t>Nepal-Bihar earthquake in 1934 (mag. 8.1)</a:t>
            </a:r>
          </a:p>
          <a:p>
            <a:pPr lvl="1"/>
            <a:r>
              <a:rPr lang="en-US" sz="3000" dirty="0" smtClean="0"/>
              <a:t>Eastern Bhutan in 2009 (mag. 6.1)</a:t>
            </a:r>
          </a:p>
          <a:p>
            <a:pPr lvl="1"/>
            <a:r>
              <a:rPr lang="en-US" sz="3000" dirty="0" smtClean="0"/>
              <a:t>Sikkim, India in 2011 (Mag. 6.8)</a:t>
            </a:r>
          </a:p>
          <a:p>
            <a:endParaRPr lang="en-US" sz="3000" spc="20" dirty="0" smtClean="0">
              <a:cs typeface="Cambria"/>
            </a:endParaRP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/>
          </a:bodyPr>
          <a:lstStyle/>
          <a:p>
            <a:pPr marL="355600">
              <a:buFont typeface="Arial"/>
              <a:buChar char="•"/>
              <a:tabLst>
                <a:tab pos="356235" algn="l"/>
              </a:tabLst>
            </a:pPr>
            <a:r>
              <a:rPr lang="en-US" sz="3000" spc="65" dirty="0" smtClean="0">
                <a:cs typeface="Cambria"/>
              </a:rPr>
              <a:t>Seismology</a:t>
            </a:r>
            <a:r>
              <a:rPr lang="en-US" sz="3000" spc="90" dirty="0" smtClean="0">
                <a:cs typeface="Cambria"/>
              </a:rPr>
              <a:t> </a:t>
            </a:r>
            <a:r>
              <a:rPr lang="en-US" sz="3000" spc="80" dirty="0" smtClean="0">
                <a:cs typeface="Cambria"/>
              </a:rPr>
              <a:t>and </a:t>
            </a:r>
            <a:r>
              <a:rPr lang="en-US" sz="3000" spc="-10" dirty="0" smtClean="0">
                <a:cs typeface="Cambria"/>
              </a:rPr>
              <a:t>relat</a:t>
            </a:r>
            <a:r>
              <a:rPr lang="en-US" sz="3000" spc="-5" dirty="0" smtClean="0">
                <a:cs typeface="Cambria"/>
              </a:rPr>
              <a:t>e</a:t>
            </a:r>
            <a:r>
              <a:rPr lang="en-US" sz="3000" spc="155" dirty="0" smtClean="0">
                <a:cs typeface="Cambria"/>
              </a:rPr>
              <a:t>d</a:t>
            </a:r>
            <a:r>
              <a:rPr lang="en-US" sz="3000" spc="60" dirty="0" smtClean="0">
                <a:cs typeface="Cambria"/>
              </a:rPr>
              <a:t> </a:t>
            </a:r>
            <a:r>
              <a:rPr lang="en-US" sz="3000" spc="30" dirty="0" smtClean="0">
                <a:cs typeface="Cambria"/>
              </a:rPr>
              <a:t>studies</a:t>
            </a:r>
            <a:r>
              <a:rPr lang="en-US" sz="3000" spc="75" dirty="0" smtClean="0">
                <a:cs typeface="Cambria"/>
              </a:rPr>
              <a:t> </a:t>
            </a:r>
            <a:r>
              <a:rPr lang="en-US" sz="3000" spc="-10" dirty="0" smtClean="0">
                <a:cs typeface="Cambria"/>
              </a:rPr>
              <a:t>sta</a:t>
            </a:r>
            <a:r>
              <a:rPr lang="en-US" sz="3000" dirty="0" smtClean="0">
                <a:cs typeface="Cambria"/>
              </a:rPr>
              <a:t>rte</a:t>
            </a:r>
            <a:r>
              <a:rPr lang="en-US" sz="3000" spc="10" dirty="0" smtClean="0">
                <a:cs typeface="Cambria"/>
              </a:rPr>
              <a:t>d</a:t>
            </a:r>
            <a:r>
              <a:rPr lang="en-US" sz="3000" spc="80" dirty="0" smtClean="0">
                <a:cs typeface="Cambria"/>
              </a:rPr>
              <a:t> </a:t>
            </a:r>
            <a:r>
              <a:rPr lang="en-US" sz="3000" spc="55" dirty="0" smtClean="0">
                <a:cs typeface="Cambria"/>
              </a:rPr>
              <a:t>very </a:t>
            </a:r>
            <a:r>
              <a:rPr lang="en-US" sz="3000" spc="-15" dirty="0" smtClean="0">
                <a:cs typeface="Cambria"/>
              </a:rPr>
              <a:t>recen</a:t>
            </a:r>
            <a:r>
              <a:rPr lang="en-US" sz="3000" spc="-5" dirty="0" smtClean="0">
                <a:cs typeface="Cambria"/>
              </a:rPr>
              <a:t>t</a:t>
            </a:r>
            <a:r>
              <a:rPr lang="en-US" sz="3000" spc="95" dirty="0" smtClean="0">
                <a:cs typeface="Cambria"/>
              </a:rPr>
              <a:t>ly</a:t>
            </a:r>
            <a:r>
              <a:rPr lang="en-US" sz="3000" spc="60" dirty="0" smtClean="0">
                <a:cs typeface="Cambria"/>
              </a:rPr>
              <a:t> </a:t>
            </a:r>
            <a:r>
              <a:rPr lang="en-US" sz="3000" spc="50" dirty="0" smtClean="0">
                <a:cs typeface="Cambria"/>
              </a:rPr>
              <a:t>in</a:t>
            </a:r>
            <a:r>
              <a:rPr lang="en-US" sz="3000" spc="80" dirty="0" smtClean="0">
                <a:cs typeface="Cambria"/>
              </a:rPr>
              <a:t> </a:t>
            </a:r>
            <a:r>
              <a:rPr lang="en-US" sz="3000" spc="70" dirty="0" smtClean="0">
                <a:cs typeface="Cambria"/>
              </a:rPr>
              <a:t>Bh</a:t>
            </a:r>
            <a:r>
              <a:rPr lang="en-US" sz="3000" spc="75" dirty="0" smtClean="0">
                <a:cs typeface="Cambria"/>
              </a:rPr>
              <a:t>u</a:t>
            </a:r>
            <a:r>
              <a:rPr lang="en-US" sz="3000" spc="15" dirty="0" smtClean="0">
                <a:cs typeface="Cambria"/>
              </a:rPr>
              <a:t>tan</a:t>
            </a:r>
            <a:endParaRPr lang="en-US" sz="3000" dirty="0" smtClean="0">
              <a:cs typeface="Cambria"/>
            </a:endParaRPr>
          </a:p>
          <a:p>
            <a:r>
              <a:rPr lang="en-US" sz="3000" dirty="0" smtClean="0"/>
              <a:t>Seismology Division created in 2011</a:t>
            </a:r>
          </a:p>
          <a:p>
            <a:endParaRPr lang="en-US" dirty="0"/>
          </a:p>
        </p:txBody>
      </p:sp>
      <p:pic>
        <p:nvPicPr>
          <p:cNvPr id="4" name="Picture 2" descr="http://www.moea.gov.bt/userfiles/ooo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5791200" cy="3200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572000" y="3276600"/>
            <a:ext cx="1066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About Seismology Division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Programs/Projects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Seismic Monitoring System</a:t>
            </a:r>
            <a:endParaRPr lang="en-US" dirty="0"/>
          </a:p>
        </p:txBody>
      </p:sp>
      <p:pic>
        <p:nvPicPr>
          <p:cNvPr id="26" name="Picture 25" descr="http://www.travelbhutan.com.bt/images/bhutan-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96200" cy="5257800"/>
          </a:xfrm>
          <a:prstGeom prst="rect">
            <a:avLst/>
          </a:prstGeom>
          <a:ln w="6350" cap="sq">
            <a:solidFill>
              <a:srgbClr val="000000">
                <a:alpha val="58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Flowchart: Extract 26"/>
          <p:cNvSpPr/>
          <p:nvPr/>
        </p:nvSpPr>
        <p:spPr>
          <a:xfrm>
            <a:off x="1219200" y="53340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Extract 27"/>
          <p:cNvSpPr/>
          <p:nvPr/>
        </p:nvSpPr>
        <p:spPr>
          <a:xfrm>
            <a:off x="5029200" y="32004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Extract 28"/>
          <p:cNvSpPr/>
          <p:nvPr/>
        </p:nvSpPr>
        <p:spPr>
          <a:xfrm>
            <a:off x="4495800" y="54864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Extract 29"/>
          <p:cNvSpPr/>
          <p:nvPr/>
        </p:nvSpPr>
        <p:spPr>
          <a:xfrm>
            <a:off x="7239000" y="42672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Extract 30"/>
          <p:cNvSpPr/>
          <p:nvPr/>
        </p:nvSpPr>
        <p:spPr>
          <a:xfrm>
            <a:off x="7239000" y="55626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Extract 31"/>
          <p:cNvSpPr/>
          <p:nvPr/>
        </p:nvSpPr>
        <p:spPr>
          <a:xfrm>
            <a:off x="2286000" y="32766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Extract 32"/>
          <p:cNvSpPr/>
          <p:nvPr/>
        </p:nvSpPr>
        <p:spPr>
          <a:xfrm>
            <a:off x="2971800" y="22860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Extract 33"/>
          <p:cNvSpPr/>
          <p:nvPr/>
        </p:nvSpPr>
        <p:spPr>
          <a:xfrm>
            <a:off x="1371600" y="40386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Extract 34"/>
          <p:cNvSpPr/>
          <p:nvPr/>
        </p:nvSpPr>
        <p:spPr>
          <a:xfrm>
            <a:off x="2286000" y="50292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Extract 35"/>
          <p:cNvSpPr/>
          <p:nvPr/>
        </p:nvSpPr>
        <p:spPr>
          <a:xfrm>
            <a:off x="4343400" y="38100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Extract 36"/>
          <p:cNvSpPr/>
          <p:nvPr/>
        </p:nvSpPr>
        <p:spPr>
          <a:xfrm>
            <a:off x="5257800" y="48768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Extract 37"/>
          <p:cNvSpPr/>
          <p:nvPr/>
        </p:nvSpPr>
        <p:spPr>
          <a:xfrm>
            <a:off x="5867400" y="30480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Extract 38"/>
          <p:cNvSpPr/>
          <p:nvPr/>
        </p:nvSpPr>
        <p:spPr>
          <a:xfrm>
            <a:off x="6096000" y="42672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Extract 39"/>
          <p:cNvSpPr/>
          <p:nvPr/>
        </p:nvSpPr>
        <p:spPr>
          <a:xfrm>
            <a:off x="609600" y="1676400"/>
            <a:ext cx="137160" cy="13716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0" y="1600200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World Bank/DPRI Stations</a:t>
            </a:r>
            <a:endParaRPr lang="en-US" sz="1000" dirty="0"/>
          </a:p>
        </p:txBody>
      </p:sp>
      <p:sp>
        <p:nvSpPr>
          <p:cNvPr id="42" name="Flowchart: Extract 41"/>
          <p:cNvSpPr/>
          <p:nvPr/>
        </p:nvSpPr>
        <p:spPr>
          <a:xfrm>
            <a:off x="609600" y="19812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70842" y="1905000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Proposed station location</a:t>
            </a:r>
          </a:p>
          <a:p>
            <a:r>
              <a:rPr lang="en-US" sz="1000" dirty="0" smtClean="0"/>
              <a:t>under RIMES support</a:t>
            </a:r>
            <a:endParaRPr lang="en-US" sz="1000" dirty="0"/>
          </a:p>
        </p:txBody>
      </p:sp>
      <p:sp>
        <p:nvSpPr>
          <p:cNvPr id="44" name="5-Point Star 43"/>
          <p:cNvSpPr/>
          <p:nvPr/>
        </p:nvSpPr>
        <p:spPr>
          <a:xfrm>
            <a:off x="2362200" y="3581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609600" y="2362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62000" y="228600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Control Center in </a:t>
            </a:r>
          </a:p>
          <a:p>
            <a:r>
              <a:rPr lang="en-US" sz="1000" dirty="0" smtClean="0"/>
              <a:t>DGM Office, </a:t>
            </a:r>
            <a:r>
              <a:rPr lang="en-US" sz="1000" dirty="0" err="1" smtClean="0"/>
              <a:t>Thimphu</a:t>
            </a:r>
            <a:endParaRPr lang="en-US" sz="1000" dirty="0"/>
          </a:p>
        </p:txBody>
      </p:sp>
      <p:sp>
        <p:nvSpPr>
          <p:cNvPr id="47" name="Flowchart: Extract 46"/>
          <p:cNvSpPr/>
          <p:nvPr/>
        </p:nvSpPr>
        <p:spPr>
          <a:xfrm>
            <a:off x="1905000" y="3657600"/>
            <a:ext cx="137160" cy="13716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1676400"/>
            <a:ext cx="38100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Phase-I</a:t>
            </a:r>
          </a:p>
          <a:p>
            <a:pPr algn="ctr"/>
            <a:r>
              <a:rPr lang="en-US" dirty="0" smtClean="0"/>
              <a:t>Installation of 6 numbers of earthquake monitoring stations with support from World Bank, Disaster Prevention Research Institute (DPRI), Kyoto University and National Research Institute for Earth Science and Disaster Prevention (NIED), Tsukuba, Japan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181600" y="4267200"/>
            <a:ext cx="3810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Phase-II</a:t>
            </a:r>
          </a:p>
          <a:p>
            <a:pPr algn="ctr"/>
            <a:r>
              <a:rPr lang="en-US" dirty="0" smtClean="0"/>
              <a:t>Installation of 8 numbers of earthquake monitoring stations with support from RIMES (Regional Integrated Multi-hazard Early Warning System), based in Bangkok Thailand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Station in Samdrup Jongkhar</a:t>
            </a:r>
            <a:endParaRPr lang="en-US" dirty="0"/>
          </a:p>
        </p:txBody>
      </p:sp>
      <p:pic>
        <p:nvPicPr>
          <p:cNvPr id="7" name="Picture 6" descr="SAM_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372</Words>
  <Application>Microsoft Office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Presentation Outline</vt:lpstr>
      <vt:lpstr>Slide 3</vt:lpstr>
      <vt:lpstr>Facts about Bhutan</vt:lpstr>
      <vt:lpstr>Background</vt:lpstr>
      <vt:lpstr>About Seismology Division</vt:lpstr>
      <vt:lpstr>Ongoing Programs/Projects</vt:lpstr>
      <vt:lpstr>National Seismic Monitoring System</vt:lpstr>
      <vt:lpstr>Seismic Station in Samdrup Jongkhar</vt:lpstr>
      <vt:lpstr>Datalink between observation site and DGM</vt:lpstr>
      <vt:lpstr>Schematic of Data Merge System</vt:lpstr>
      <vt:lpstr>Future Plans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Seismology &amp; Geophysics Division, Department of Geology &amp; Mines, MoEA</dc:title>
  <dc:creator>dowchu</dc:creator>
  <cp:lastModifiedBy>user</cp:lastModifiedBy>
  <cp:revision>133</cp:revision>
  <dcterms:created xsi:type="dcterms:W3CDTF">2015-06-05T05:10:54Z</dcterms:created>
  <dcterms:modified xsi:type="dcterms:W3CDTF">2015-07-14T05:44:13Z</dcterms:modified>
</cp:coreProperties>
</file>