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332" r:id="rId3"/>
    <p:sldId id="302" r:id="rId4"/>
    <p:sldId id="314" r:id="rId5"/>
    <p:sldId id="320" r:id="rId6"/>
    <p:sldId id="325" r:id="rId7"/>
    <p:sldId id="327" r:id="rId8"/>
    <p:sldId id="328" r:id="rId9"/>
    <p:sldId id="330" r:id="rId10"/>
    <p:sldId id="331" r:id="rId11"/>
    <p:sldId id="30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05" autoAdjust="0"/>
  </p:normalViewPr>
  <p:slideViewPr>
    <p:cSldViewPr>
      <p:cViewPr varScale="1">
        <p:scale>
          <a:sx n="82" d="100"/>
          <a:sy n="82" d="100"/>
        </p:scale>
        <p:origin x="8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2BCB2C-28B0-49A7-9B43-0ABBE7940980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0CA63EE-6565-46AD-94EF-AA73D5AC19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95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A63EE-6565-46AD-94EF-AA73D5AC195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7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A63EE-6565-46AD-94EF-AA73D5AC19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68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A63EE-6565-46AD-94EF-AA73D5AC19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4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BE70-7E14-4268-A6A8-8F64AB470E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4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BF361-1906-4313-A3DF-62137EAC199A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29A40-89C9-49BE-8373-AD6966FEFC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2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531DA-D5DA-4DA3-A40D-FBE356BA74A6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F07A9-6CDE-456D-833C-7C2DB70F63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9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954F-09B0-4977-980E-EABDA10B276B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096B1-376A-48A6-9DAA-34F8489B7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4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4AC7-4980-41D8-A479-E2C44CD0B0CA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2423-D2F7-4FCC-8CD4-ECB58EB23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8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5051-2ADC-4EF0-9BED-15C4AEB54437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6B0A8-7F37-41B7-925D-CDF5DA51D0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798A8-1BBA-450C-AC5E-FB972CEC95B4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89015-B535-4F84-9C5A-7CA337CF0F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3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3F1A3-2703-46C3-B1B6-BDF8DB843C6D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987D5-CBB4-4248-8448-D3846EEB79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9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E498-CE5B-4C26-BC91-B1105BDBF444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75568-E72E-4869-AE9A-0D5770E654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FB84-18C2-49C9-A876-9CD5FB606145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28C4-54E0-4E4E-A29F-3CC62A25E5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5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37995-BEF0-44AB-A908-04D6C7950AFF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400EB-3B4D-421F-87D4-E14836BCDE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8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CCE05-CA76-4EF2-AB1A-2AE8AF1C91AF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B3A4F-BB5F-407D-A456-9FA7C343B2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7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C57F3A-4744-4311-83BF-A3B082ACFB1C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B64864B-544D-4560-A260-1B1CD0E1BE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pogempa.bmkg.go.id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epogempa.bmkg.go.id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atews.bmkg.go.id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atews.bmkg.go.id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>
          <a:xfrm>
            <a:off x="-398276" y="908720"/>
            <a:ext cx="9940552" cy="2160239"/>
          </a:xfrm>
          <a:prstGeom prst="rect">
            <a:avLst/>
          </a:prstGeom>
          <a:effectLst/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id-ID" sz="3200" dirty="0" smtClean="0"/>
              <a:t>SEISMIC MONITORING FOR INDONESIA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d-ID" sz="3200" dirty="0" smtClean="0"/>
              <a:t>TSUNAMI EARLY WARNING SYSTEM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d-ID" sz="3200" dirty="0" smtClean="0"/>
              <a:t>(</a:t>
            </a:r>
            <a:r>
              <a:rPr lang="id-ID" sz="3200" dirty="0" err="1" smtClean="0"/>
              <a:t>InaTEWS</a:t>
            </a:r>
            <a:r>
              <a:rPr lang="id-ID" sz="3200" dirty="0" smtClean="0"/>
              <a:t>)</a:t>
            </a:r>
            <a:endParaRPr lang="en-US" sz="3200" dirty="0" smtClean="0"/>
          </a:p>
        </p:txBody>
      </p:sp>
      <p:pic>
        <p:nvPicPr>
          <p:cNvPr id="6148" name="Picture 5" descr="jajal logo bmkg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142875"/>
            <a:ext cx="18097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751431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Presented by:</a:t>
            </a:r>
          </a:p>
          <a:p>
            <a:r>
              <a:rPr lang="en-US" dirty="0" smtClean="0">
                <a:solidFill>
                  <a:srgbClr val="760000"/>
                </a:solidFill>
              </a:rPr>
              <a:t/>
            </a:r>
            <a:br>
              <a:rPr lang="en-US" dirty="0" smtClean="0">
                <a:solidFill>
                  <a:srgbClr val="760000"/>
                </a:solidFill>
              </a:rPr>
            </a:br>
            <a:r>
              <a:rPr lang="en-US" dirty="0" smtClean="0">
                <a:solidFill>
                  <a:srgbClr val="760000"/>
                </a:solidFill>
              </a:rPr>
              <a:t>Setyoajie Prayoedhie</a:t>
            </a:r>
          </a:p>
        </p:txBody>
      </p:sp>
      <p:sp>
        <p:nvSpPr>
          <p:cNvPr id="2" name="Rectangle 1"/>
          <p:cNvSpPr/>
          <p:nvPr/>
        </p:nvSpPr>
        <p:spPr>
          <a:xfrm>
            <a:off x="991580" y="5446965"/>
            <a:ext cx="7396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Indonesian Agency for Meteorology, Climatology and Geophysics (BMKG)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643192" cy="778098"/>
          </a:xfrm>
        </p:spPr>
        <p:txBody>
          <a:bodyPr/>
          <a:lstStyle/>
          <a:p>
            <a:r>
              <a:rPr lang="id-ID" dirty="0" err="1" smtClean="0"/>
              <a:t>Priority</a:t>
            </a:r>
            <a:r>
              <a:rPr lang="id-ID" dirty="0" smtClean="0"/>
              <a:t> </a:t>
            </a:r>
            <a:r>
              <a:rPr lang="id-ID" dirty="0" err="1" smtClean="0"/>
              <a:t>Strategic</a:t>
            </a:r>
            <a:r>
              <a:rPr lang="id-ID" dirty="0" smtClean="0"/>
              <a:t> Plan for TEWS (2015-2019)</a:t>
            </a:r>
            <a:endParaRPr lang="en-US" dirty="0"/>
          </a:p>
        </p:txBody>
      </p:sp>
      <p:graphicFrame>
        <p:nvGraphicFramePr>
          <p:cNvPr id="4" name="Tampungan Konten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021106"/>
              </p:ext>
            </p:extLst>
          </p:nvPr>
        </p:nvGraphicFramePr>
        <p:xfrm>
          <a:off x="-1" y="1600200"/>
          <a:ext cx="91440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096"/>
                <a:gridCol w="1788637"/>
                <a:gridCol w="923268"/>
                <a:gridCol w="961315"/>
                <a:gridCol w="961315"/>
                <a:gridCol w="961315"/>
                <a:gridCol w="983778"/>
                <a:gridCol w="1980276"/>
              </a:tblGrid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id-ID" dirty="0" err="1" smtClean="0"/>
                        <a:t>No</a:t>
                      </a:r>
                      <a:r>
                        <a:rPr lang="id-ID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DEVICE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TOTAL</a:t>
                      </a:r>
                      <a:endParaRPr lang="en-US" dirty="0"/>
                    </a:p>
                  </a:txBody>
                  <a:tcPr anchor="ctr"/>
                </a:tc>
              </a:tr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BB</a:t>
                      </a:r>
                      <a:r>
                        <a:rPr lang="id-ID" baseline="0" dirty="0" smtClean="0"/>
                        <a:t> </a:t>
                      </a:r>
                      <a:r>
                        <a:rPr lang="id-ID" baseline="0" dirty="0" err="1" smtClean="0"/>
                        <a:t>Seismograph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26</a:t>
                      </a:r>
                      <a:endParaRPr lang="en-US" dirty="0"/>
                    </a:p>
                  </a:txBody>
                  <a:tcPr anchor="ctr"/>
                </a:tc>
              </a:tr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err="1" smtClean="0"/>
                        <a:t>Accelerograph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141</a:t>
                      </a:r>
                      <a:endParaRPr lang="en-US" dirty="0"/>
                    </a:p>
                  </a:txBody>
                  <a:tcPr anchor="ctr"/>
                </a:tc>
              </a:tr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err="1" smtClean="0"/>
                        <a:t>Intensity</a:t>
                      </a:r>
                      <a:r>
                        <a:rPr lang="id-ID" baseline="0" dirty="0" smtClean="0"/>
                        <a:t> 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44</a:t>
                      </a:r>
                      <a:endParaRPr lang="en-US" dirty="0"/>
                    </a:p>
                  </a:txBody>
                  <a:tcPr anchor="ctr"/>
                </a:tc>
              </a:tr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Tsunami </a:t>
                      </a:r>
                      <a:r>
                        <a:rPr lang="id-ID" dirty="0" err="1" smtClean="0"/>
                        <a:t>Gauge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2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61018EC-43EB-4703-A8B4-C98B42A72E43}" type="slidenum">
              <a:rPr lang="en-US" sz="1800">
                <a:solidFill>
                  <a:srgbClr val="000000"/>
                </a:solidFill>
              </a:rPr>
              <a:pPr/>
              <a:t>11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8246" y="5301208"/>
            <a:ext cx="8858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kern="0" dirty="0">
                <a:latin typeface="+mn-lt"/>
                <a:cs typeface="+mn-cs"/>
              </a:rPr>
              <a:t>JL. ANGKASA I NO. 2 KEMAYORAN JAKARTA PUSAT – INDONESIA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kern="0" dirty="0">
                <a:latin typeface="+mn-lt"/>
                <a:cs typeface="+mn-cs"/>
              </a:rPr>
              <a:t>TEL/ FAX. 62 21 4246321/ 4246703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kern="0" dirty="0">
                <a:latin typeface="+mn-lt"/>
                <a:cs typeface="+mn-cs"/>
              </a:rPr>
              <a:t>http://www.bmkg.go.id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43042" y="1643050"/>
            <a:ext cx="6143652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b="1" dirty="0">
                <a:ln w="1143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Thank You</a:t>
            </a:r>
          </a:p>
        </p:txBody>
      </p:sp>
      <p:pic>
        <p:nvPicPr>
          <p:cNvPr id="47110" name="Picture 13" descr="jajal logo bmkg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16192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4" descr="jajal logo bmkg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566" y="2996952"/>
            <a:ext cx="2214562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229600" cy="1143000"/>
          </a:xfrm>
        </p:spPr>
        <p:txBody>
          <a:bodyPr/>
          <a:lstStyle/>
          <a:p>
            <a:r>
              <a:rPr lang="id-ID" dirty="0" err="1" smtClean="0"/>
              <a:t>Outline</a:t>
            </a:r>
            <a:endParaRPr lang="en-US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600" dirty="0" smtClean="0"/>
              <a:t>Indonesia Digital </a:t>
            </a:r>
            <a:r>
              <a:rPr lang="id-ID" sz="3600" dirty="0" err="1" smtClean="0"/>
              <a:t>Seismic</a:t>
            </a:r>
            <a:r>
              <a:rPr lang="id-ID" sz="3600" dirty="0" smtClean="0"/>
              <a:t> </a:t>
            </a:r>
            <a:r>
              <a:rPr lang="id-ID" sz="3600" dirty="0" err="1" smtClean="0"/>
              <a:t>Network</a:t>
            </a:r>
            <a:endParaRPr lang="id-ID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3600" dirty="0" err="1" smtClean="0"/>
              <a:t>Station</a:t>
            </a:r>
            <a:r>
              <a:rPr lang="id-ID" sz="3600" dirty="0" smtClean="0"/>
              <a:t> </a:t>
            </a:r>
            <a:r>
              <a:rPr lang="id-ID" sz="3600" dirty="0" err="1" smtClean="0"/>
              <a:t>Metadata</a:t>
            </a:r>
            <a:endParaRPr lang="id-ID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3600" dirty="0" err="1" smtClean="0"/>
              <a:t>Seismic</a:t>
            </a:r>
            <a:r>
              <a:rPr lang="id-ID" sz="3600" dirty="0" smtClean="0"/>
              <a:t> </a:t>
            </a:r>
            <a:r>
              <a:rPr lang="id-ID" sz="3600" dirty="0" err="1" smtClean="0"/>
              <a:t>Integration</a:t>
            </a:r>
            <a:r>
              <a:rPr lang="id-ID" sz="3600" dirty="0" smtClean="0"/>
              <a:t> System of </a:t>
            </a:r>
            <a:r>
              <a:rPr lang="id-ID" sz="3600" dirty="0" err="1" smtClean="0"/>
              <a:t>InaTEWS</a:t>
            </a:r>
            <a:endParaRPr lang="id-ID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3600" dirty="0" err="1" smtClean="0"/>
              <a:t>Example</a:t>
            </a:r>
            <a:r>
              <a:rPr lang="id-ID" sz="3600" dirty="0" smtClean="0"/>
              <a:t> of </a:t>
            </a:r>
            <a:r>
              <a:rPr lang="id-ID" sz="3600" dirty="0" err="1" smtClean="0"/>
              <a:t>InaTEWS</a:t>
            </a:r>
            <a:r>
              <a:rPr lang="id-ID" sz="3600" dirty="0" smtClean="0"/>
              <a:t> Products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dirty="0" err="1" smtClean="0"/>
              <a:t>Priority</a:t>
            </a:r>
            <a:r>
              <a:rPr lang="id-ID" sz="3600" dirty="0" smtClean="0"/>
              <a:t> </a:t>
            </a:r>
            <a:r>
              <a:rPr lang="id-ID" sz="3600" dirty="0" err="1" smtClean="0"/>
              <a:t>Strategic</a:t>
            </a:r>
            <a:r>
              <a:rPr lang="id-ID" sz="3600" dirty="0" smtClean="0"/>
              <a:t> Plan for TEWS </a:t>
            </a:r>
            <a:endParaRPr lang="en-US" dirty="0"/>
          </a:p>
        </p:txBody>
      </p:sp>
      <p:pic>
        <p:nvPicPr>
          <p:cNvPr id="4" name="Picture 5" descr="jajal logo bmkg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142875"/>
            <a:ext cx="18097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9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44624"/>
            <a:ext cx="8229600" cy="1143000"/>
          </a:xfrm>
        </p:spPr>
        <p:txBody>
          <a:bodyPr/>
          <a:lstStyle/>
          <a:p>
            <a:r>
              <a:rPr lang="en-US" sz="4000" dirty="0" smtClean="0"/>
              <a:t>INDONESIA Digital Seismic Network</a:t>
            </a:r>
            <a:br>
              <a:rPr lang="en-US" sz="4000" dirty="0" smtClean="0"/>
            </a:br>
            <a:r>
              <a:rPr lang="en-US" sz="2400" dirty="0" smtClean="0"/>
              <a:t>(Total: 164 stations)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96549" cy="499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877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536950"/>
              </p:ext>
            </p:extLst>
          </p:nvPr>
        </p:nvGraphicFramePr>
        <p:xfrm>
          <a:off x="284152" y="1340768"/>
          <a:ext cx="8608328" cy="39759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3821"/>
                <a:gridCol w="493821"/>
                <a:gridCol w="963193"/>
                <a:gridCol w="749937"/>
                <a:gridCol w="687441"/>
                <a:gridCol w="791599"/>
                <a:gridCol w="854094"/>
                <a:gridCol w="754871"/>
                <a:gridCol w="1796744"/>
                <a:gridCol w="1022807"/>
              </a:tblGrid>
              <a:tr h="267141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No.</a:t>
                      </a:r>
                      <a:endParaRPr lang="en-US" sz="900" b="1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Code</a:t>
                      </a:r>
                      <a:endParaRPr lang="en-US" sz="900" b="1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Station</a:t>
                      </a:r>
                    </a:p>
                    <a:p>
                      <a:pPr algn="ctr"/>
                      <a:r>
                        <a:rPr lang="en-US" sz="900" dirty="0" smtClean="0">
                          <a:effectLst/>
                        </a:rPr>
                        <a:t> Name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Installation Date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Location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Status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Digitizer/Sensor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Communication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</a:tr>
              <a:tr h="414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Lat 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Lon 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Elevations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(m)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684405">
                <a:tc>
                  <a:txBody>
                    <a:bodyPr/>
                    <a:lstStyle/>
                    <a:p>
                      <a:pPr algn="ctr"/>
                      <a:r>
                        <a:rPr lang="en-US" sz="900" u="none" dirty="0" smtClean="0">
                          <a:effectLst/>
                        </a:rPr>
                        <a:t>1</a:t>
                      </a:r>
                      <a:endParaRPr lang="en-US" sz="900" b="1" u="none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u="none" dirty="0" smtClean="0">
                          <a:effectLst/>
                        </a:rPr>
                        <a:t>PSI</a:t>
                      </a:r>
                      <a:endParaRPr lang="en-US" sz="900" b="1" u="none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u="none" dirty="0" err="1" smtClean="0">
                          <a:effectLst/>
                        </a:rPr>
                        <a:t>Parapat</a:t>
                      </a:r>
                      <a:r>
                        <a:rPr lang="en-US" sz="900" u="none" dirty="0" smtClean="0">
                          <a:effectLst/>
                        </a:rPr>
                        <a:t>, North Sumatera</a:t>
                      </a:r>
                      <a:endParaRPr lang="en-US" sz="900" u="none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</a:t>
                      </a:r>
                      <a:r>
                        <a:rPr lang="en-US" sz="900" dirty="0" smtClean="0">
                          <a:effectLst/>
                        </a:rPr>
                        <a:t>2006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2.6952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98.9240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1076.90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Used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dirty="0" smtClean="0"/>
                        <a:t>Europa-GPS-T-1C</a:t>
                      </a:r>
                      <a:r>
                        <a:rPr lang="id-ID" sz="900" baseline="0" dirty="0" smtClean="0"/>
                        <a:t> </a:t>
                      </a:r>
                      <a:r>
                        <a:rPr lang="en-US" sz="900" baseline="0" dirty="0" smtClean="0"/>
                        <a:t>S</a:t>
                      </a:r>
                      <a:r>
                        <a:rPr lang="id-ID" sz="900" dirty="0" smtClean="0"/>
                        <a:t>/</a:t>
                      </a:r>
                      <a:r>
                        <a:rPr lang="en-US" sz="900" dirty="0" smtClean="0"/>
                        <a:t>N</a:t>
                      </a:r>
                      <a:r>
                        <a:rPr lang="id-ID" sz="900" dirty="0" smtClean="0"/>
                        <a:t>: </a:t>
                      </a:r>
                      <a:r>
                        <a:rPr lang="en-US" sz="900" dirty="0" smtClean="0"/>
                        <a:t>779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STS-2 1500 V/m/s</a:t>
                      </a:r>
                      <a:r>
                        <a:rPr lang="id-ID" sz="900" baseline="0" dirty="0" smtClean="0"/>
                        <a:t> </a:t>
                      </a:r>
                      <a:r>
                        <a:rPr lang="pt-BR" sz="900" baseline="0" dirty="0" smtClean="0"/>
                        <a:t>S</a:t>
                      </a:r>
                      <a:r>
                        <a:rPr lang="pt-BR" sz="900" dirty="0" smtClean="0"/>
                        <a:t>/N:</a:t>
                      </a:r>
                      <a:r>
                        <a:rPr lang="id-ID" sz="900" baseline="0" dirty="0" smtClean="0"/>
                        <a:t> </a:t>
                      </a:r>
                      <a:r>
                        <a:rPr lang="pt-BR" sz="900" dirty="0" smtClean="0"/>
                        <a:t>90322</a:t>
                      </a:r>
                      <a:endParaRPr lang="id-ID" sz="900" dirty="0" smtClean="0"/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LIBRA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</a:tr>
              <a:tr h="414928">
                <a:tc>
                  <a:txBody>
                    <a:bodyPr/>
                    <a:lstStyle/>
                    <a:p>
                      <a:pPr algn="ctr"/>
                      <a:r>
                        <a:rPr lang="en-US" sz="900" u="none" dirty="0" smtClean="0">
                          <a:effectLst/>
                        </a:rPr>
                        <a:t>2</a:t>
                      </a:r>
                      <a:endParaRPr lang="en-US" sz="900" b="1" u="none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u="none" dirty="0" smtClean="0">
                          <a:effectLst/>
                        </a:rPr>
                        <a:t>LEM</a:t>
                      </a:r>
                      <a:endParaRPr lang="en-US" sz="900" b="1" u="none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u="none" dirty="0" err="1" smtClean="0">
                          <a:effectLst/>
                        </a:rPr>
                        <a:t>Lembang</a:t>
                      </a:r>
                      <a:r>
                        <a:rPr lang="en-US" sz="900" u="none" dirty="0" smtClean="0">
                          <a:effectLst/>
                        </a:rPr>
                        <a:t>,</a:t>
                      </a:r>
                      <a:r>
                        <a:rPr lang="en-US" sz="900" u="none" baseline="0" dirty="0" smtClean="0">
                          <a:effectLst/>
                        </a:rPr>
                        <a:t> West Java</a:t>
                      </a:r>
                      <a:endParaRPr lang="en-US" sz="900" u="none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2006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-6.8266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107.6175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1293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Used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dirty="0" smtClean="0"/>
                        <a:t>Europa-GPS-T-1C</a:t>
                      </a:r>
                      <a:r>
                        <a:rPr lang="id-ID" sz="900" baseline="0" dirty="0" smtClean="0"/>
                        <a:t> </a:t>
                      </a:r>
                      <a:r>
                        <a:rPr lang="en-US" sz="900" baseline="0" dirty="0" smtClean="0"/>
                        <a:t>S</a:t>
                      </a:r>
                      <a:r>
                        <a:rPr lang="id-ID" sz="900" dirty="0" smtClean="0"/>
                        <a:t>/</a:t>
                      </a:r>
                      <a:r>
                        <a:rPr lang="en-US" sz="900" dirty="0" smtClean="0"/>
                        <a:t>N</a:t>
                      </a:r>
                      <a:r>
                        <a:rPr lang="id-ID" sz="900" dirty="0" smtClean="0"/>
                        <a:t>: </a:t>
                      </a:r>
                      <a:r>
                        <a:rPr lang="en-US" sz="900" dirty="0" smtClean="0"/>
                        <a:t>05100006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STS-2 1500</a:t>
                      </a:r>
                      <a:r>
                        <a:rPr lang="en-US" sz="900" baseline="0" dirty="0" smtClean="0"/>
                        <a:t> V/m/s  </a:t>
                      </a:r>
                      <a:r>
                        <a:rPr lang="en-US" sz="900" baseline="0" dirty="0" err="1" smtClean="0"/>
                        <a:t>S</a:t>
                      </a:r>
                      <a:r>
                        <a:rPr lang="en-US" sz="900" baseline="0" dirty="0" smtClean="0"/>
                        <a:t>/N: 90314</a:t>
                      </a:r>
                      <a:endParaRPr lang="id-ID" sz="900" dirty="0" smtClean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900" u="none" dirty="0" smtClean="0">
                          <a:effectLst/>
                        </a:rPr>
                        <a:t>3</a:t>
                      </a:r>
                      <a:endParaRPr lang="en-US" sz="900" b="1" u="none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u="none" dirty="0" smtClean="0">
                          <a:effectLst/>
                        </a:rPr>
                        <a:t>KAPI</a:t>
                      </a:r>
                      <a:endParaRPr lang="en-US" sz="900" b="1" u="none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u="none" dirty="0">
                          <a:effectLst/>
                        </a:rPr>
                        <a:t>  </a:t>
                      </a:r>
                      <a:r>
                        <a:rPr lang="en-US" sz="900" u="none" dirty="0" err="1" smtClean="0">
                          <a:effectLst/>
                        </a:rPr>
                        <a:t>Kappang</a:t>
                      </a:r>
                      <a:r>
                        <a:rPr lang="en-US" sz="900" u="none" dirty="0" smtClean="0">
                          <a:effectLst/>
                        </a:rPr>
                        <a:t>, South Sulawesi</a:t>
                      </a:r>
                      <a:endParaRPr lang="en-US" sz="900" u="none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</a:t>
                      </a:r>
                      <a:r>
                        <a:rPr lang="en-US" sz="900" dirty="0" smtClean="0">
                          <a:effectLst/>
                        </a:rPr>
                        <a:t>1999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-5.0142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119.7517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300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Used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dirty="0" smtClean="0"/>
                        <a:t>Q330</a:t>
                      </a:r>
                      <a:r>
                        <a:rPr lang="id-ID" sz="900" baseline="0" dirty="0" smtClean="0"/>
                        <a:t> </a:t>
                      </a:r>
                      <a:r>
                        <a:rPr lang="en-US" sz="900" baseline="0" dirty="0" smtClean="0"/>
                        <a:t>S</a:t>
                      </a:r>
                      <a:r>
                        <a:rPr lang="id-ID" sz="900" dirty="0" smtClean="0"/>
                        <a:t>/</a:t>
                      </a:r>
                      <a:r>
                        <a:rPr lang="en-US" sz="900" dirty="0" smtClean="0"/>
                        <a:t>N</a:t>
                      </a:r>
                      <a:r>
                        <a:rPr lang="id-ID" sz="900" dirty="0" smtClean="0"/>
                        <a:t>: 3186 </a:t>
                      </a:r>
                      <a:r>
                        <a:rPr lang="en-US" sz="900" dirty="0" smtClean="0"/>
                        <a:t>and</a:t>
                      </a:r>
                      <a:r>
                        <a:rPr lang="id-ID" sz="900" dirty="0" smtClean="0"/>
                        <a:t> 3185</a:t>
                      </a:r>
                      <a:endParaRPr lang="en-US" sz="9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dirty="0" smtClean="0"/>
                        <a:t>CMG3T 1500</a:t>
                      </a:r>
                      <a:r>
                        <a:rPr lang="en-US" sz="900" dirty="0" smtClean="0"/>
                        <a:t> </a:t>
                      </a:r>
                      <a:r>
                        <a:rPr lang="id-ID" sz="900" dirty="0" smtClean="0"/>
                        <a:t>V/m/s</a:t>
                      </a:r>
                      <a:r>
                        <a:rPr lang="id-ID" sz="900" baseline="0" dirty="0" smtClean="0"/>
                        <a:t> </a:t>
                      </a:r>
                      <a:r>
                        <a:rPr lang="en-US" sz="900" dirty="0" smtClean="0"/>
                        <a:t>S</a:t>
                      </a:r>
                      <a:r>
                        <a:rPr lang="id-ID" sz="900" dirty="0" smtClean="0"/>
                        <a:t>/</a:t>
                      </a:r>
                      <a:r>
                        <a:rPr lang="en-US" sz="900" dirty="0" smtClean="0"/>
                        <a:t>N</a:t>
                      </a:r>
                      <a:r>
                        <a:rPr lang="id-ID" sz="900" dirty="0" smtClean="0"/>
                        <a:t>:</a:t>
                      </a:r>
                      <a:r>
                        <a:rPr lang="id-ID" sz="900" baseline="0" dirty="0" smtClean="0"/>
                        <a:t> </a:t>
                      </a:r>
                      <a:r>
                        <a:rPr lang="id-ID" sz="900" dirty="0" smtClean="0"/>
                        <a:t>T3F55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900" u="none" dirty="0" smtClean="0">
                          <a:effectLst/>
                        </a:rPr>
                        <a:t>4</a:t>
                      </a:r>
                      <a:endParaRPr lang="en-US" sz="900" b="1" u="none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u="none" dirty="0" smtClean="0">
                          <a:effectLst/>
                        </a:rPr>
                        <a:t>BATI</a:t>
                      </a:r>
                      <a:endParaRPr lang="en-US" sz="900" b="1" u="none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u="none" dirty="0" err="1" smtClean="0">
                          <a:effectLst/>
                        </a:rPr>
                        <a:t>Baumata</a:t>
                      </a:r>
                      <a:r>
                        <a:rPr lang="en-US" sz="900" u="none" dirty="0" smtClean="0">
                          <a:effectLst/>
                        </a:rPr>
                        <a:t>, NTT</a:t>
                      </a:r>
                      <a:endParaRPr lang="en-US" sz="900" u="none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2006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-10.2065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123.6633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344.81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effectLst/>
                        </a:rPr>
                        <a:t>Used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dirty="0" smtClean="0"/>
                        <a:t>Europa-GPS-T-1C</a:t>
                      </a:r>
                      <a:r>
                        <a:rPr lang="id-ID" sz="900" baseline="0" dirty="0" smtClean="0"/>
                        <a:t> </a:t>
                      </a:r>
                      <a:r>
                        <a:rPr lang="en-US" sz="900" baseline="0" dirty="0" smtClean="0"/>
                        <a:t>S</a:t>
                      </a:r>
                      <a:r>
                        <a:rPr lang="id-ID" sz="900" dirty="0" smtClean="0"/>
                        <a:t>/</a:t>
                      </a:r>
                      <a:r>
                        <a:rPr lang="en-US" sz="900" dirty="0" smtClean="0"/>
                        <a:t>N</a:t>
                      </a:r>
                      <a:r>
                        <a:rPr lang="id-ID" sz="900" dirty="0" smtClean="0"/>
                        <a:t>: 364</a:t>
                      </a:r>
                      <a:endParaRPr lang="en-US" sz="9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Trilium 120P</a:t>
                      </a:r>
                      <a:r>
                        <a:rPr lang="id-ID" sz="900" baseline="0" dirty="0" smtClean="0"/>
                        <a:t> </a:t>
                      </a:r>
                      <a:r>
                        <a:rPr lang="pt-BR" sz="900" dirty="0" smtClean="0"/>
                        <a:t>S/N: 1085</a:t>
                      </a:r>
                      <a:endParaRPr lang="id-ID" sz="900" dirty="0" smtClean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SG" sz="900" dirty="0" smtClean="0"/>
                        <a:t>5</a:t>
                      </a:r>
                      <a:endParaRPr lang="en-SG" sz="900" b="1" dirty="0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SIJI</a:t>
                      </a:r>
                      <a:endParaRPr lang="en-SG" sz="900" b="1" dirty="0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/>
                        <a:t>Sorong</a:t>
                      </a:r>
                      <a:r>
                        <a:rPr lang="en-US" sz="900" dirty="0" smtClean="0"/>
                        <a:t>, West Papua</a:t>
                      </a:r>
                      <a:endParaRPr lang="en-SG" sz="900" dirty="0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2010</a:t>
                      </a:r>
                      <a:endParaRPr lang="en-SG" sz="900" dirty="0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-0.86912</a:t>
                      </a:r>
                      <a:endParaRPr lang="en-SG" sz="900" dirty="0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131.26605</a:t>
                      </a:r>
                      <a:endParaRPr lang="en-SG" sz="900" dirty="0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200.91</a:t>
                      </a:r>
                      <a:endParaRPr lang="en-SG" sz="900" dirty="0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Used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Europa-GPS-T-1C  S/N: 644</a:t>
                      </a:r>
                    </a:p>
                    <a:p>
                      <a:pPr algn="ctr"/>
                      <a:r>
                        <a:rPr lang="en-US" sz="900" dirty="0" err="1" smtClean="0"/>
                        <a:t>Trilium</a:t>
                      </a:r>
                      <a:r>
                        <a:rPr lang="en-US" sz="900" dirty="0" smtClean="0"/>
                        <a:t> 120P  S/N: 1073</a:t>
                      </a:r>
                      <a:endParaRPr lang="id-ID" sz="900" dirty="0" smtClean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900" u="none" dirty="0" smtClean="0">
                          <a:effectLst/>
                        </a:rPr>
                        <a:t>6</a:t>
                      </a:r>
                      <a:endParaRPr lang="en-US" sz="900" b="1" u="none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u="none" dirty="0" smtClean="0">
                          <a:effectLst/>
                        </a:rPr>
                        <a:t>JAY</a:t>
                      </a:r>
                      <a:endParaRPr lang="en-US" sz="900" b="1" u="none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u="none" dirty="0" err="1" smtClean="0">
                          <a:effectLst/>
                        </a:rPr>
                        <a:t>Jayapura</a:t>
                      </a:r>
                      <a:r>
                        <a:rPr lang="en-US" sz="900" u="none" dirty="0" smtClean="0">
                          <a:effectLst/>
                        </a:rPr>
                        <a:t>, Papua</a:t>
                      </a:r>
                      <a:endParaRPr lang="en-US" sz="900" u="none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2010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-2.51447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140.70433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458.76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effectLst/>
                        </a:rPr>
                        <a:t>Used</a:t>
                      </a:r>
                      <a:endParaRPr lang="en-US" sz="900" dirty="0"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dirty="0" smtClean="0"/>
                        <a:t>Europa-GPS-T-1C</a:t>
                      </a:r>
                      <a:r>
                        <a:rPr lang="id-ID" sz="900" baseline="0" dirty="0" smtClean="0"/>
                        <a:t> </a:t>
                      </a:r>
                      <a:r>
                        <a:rPr lang="en-US" sz="900" baseline="0" dirty="0" smtClean="0"/>
                        <a:t>S</a:t>
                      </a:r>
                      <a:r>
                        <a:rPr lang="id-ID" sz="900" dirty="0" smtClean="0"/>
                        <a:t>/</a:t>
                      </a:r>
                      <a:r>
                        <a:rPr lang="en-US" sz="900" dirty="0" smtClean="0"/>
                        <a:t>N</a:t>
                      </a:r>
                      <a:r>
                        <a:rPr lang="id-ID" sz="900" dirty="0" smtClean="0"/>
                        <a:t>: 373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T</a:t>
                      </a:r>
                      <a:r>
                        <a:rPr lang="id-ID" sz="900" dirty="0" smtClean="0"/>
                        <a:t>rillium 120P</a:t>
                      </a:r>
                      <a:r>
                        <a:rPr lang="id-ID" sz="900" baseline="0" dirty="0" smtClean="0"/>
                        <a:t> </a:t>
                      </a:r>
                      <a:r>
                        <a:rPr lang="en-US" sz="900" baseline="0" dirty="0" smtClean="0"/>
                        <a:t>S</a:t>
                      </a:r>
                      <a:r>
                        <a:rPr lang="id-ID" sz="900" dirty="0" smtClean="0"/>
                        <a:t>/</a:t>
                      </a:r>
                      <a:r>
                        <a:rPr lang="en-US" sz="900" dirty="0" smtClean="0"/>
                        <a:t>N</a:t>
                      </a:r>
                      <a:r>
                        <a:rPr lang="id-ID" sz="900" dirty="0" smtClean="0"/>
                        <a:t>: 0480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992888" cy="1440160"/>
          </a:xfrm>
        </p:spPr>
        <p:txBody>
          <a:bodyPr/>
          <a:lstStyle/>
          <a:p>
            <a:r>
              <a:rPr lang="en-US" dirty="0" smtClean="0"/>
              <a:t>Stations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97635"/>
            <a:ext cx="577850" cy="57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895004" y="1628800"/>
            <a:ext cx="2592288" cy="831850"/>
          </a:xfrm>
          <a:prstGeom prst="rect">
            <a:avLst/>
          </a:prstGeom>
          <a:solidFill>
            <a:srgbClr val="FF3300">
              <a:alpha val="39999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00" tIns="45702" rIns="91400" bIns="45702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Indonesia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Network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4631308" y="1614054"/>
            <a:ext cx="1295595" cy="830960"/>
          </a:xfrm>
          <a:prstGeom prst="rect">
            <a:avLst/>
          </a:prstGeom>
          <a:solidFill>
            <a:schemeClr val="accent2">
              <a:lumMod val="60000"/>
              <a:lumOff val="40000"/>
              <a:alpha val="39999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CTBTO</a:t>
            </a: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2400" b="1" dirty="0" smtClean="0">
                <a:latin typeface="Calibri" pitchFamily="34" charset="0"/>
              </a:rPr>
              <a:t>Network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8442" name="TextBox 15"/>
          <p:cNvSpPr txBox="1">
            <a:spLocks noChangeArrowheads="1"/>
          </p:cNvSpPr>
          <p:nvPr/>
        </p:nvSpPr>
        <p:spPr bwMode="auto">
          <a:xfrm>
            <a:off x="6030168" y="1600200"/>
            <a:ext cx="1854200" cy="83185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International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Network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8445" name="TextBox 19"/>
          <p:cNvSpPr txBox="1">
            <a:spLocks noChangeArrowheads="1"/>
          </p:cNvSpPr>
          <p:nvPr/>
        </p:nvSpPr>
        <p:spPr bwMode="auto">
          <a:xfrm>
            <a:off x="1050838" y="5661248"/>
            <a:ext cx="2081002" cy="707850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SeisComP3</a:t>
            </a:r>
            <a:br>
              <a:rPr lang="en-US" sz="2000" b="1" dirty="0" smtClean="0">
                <a:latin typeface="Calibri" pitchFamily="34" charset="0"/>
              </a:rPr>
            </a:br>
            <a:r>
              <a:rPr lang="en-US" sz="2000" b="1" dirty="0" smtClean="0">
                <a:latin typeface="Calibri" pitchFamily="34" charset="0"/>
              </a:rPr>
              <a:t>(Main Processing)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8446" name="TextBox 20"/>
          <p:cNvSpPr txBox="1">
            <a:spLocks noChangeArrowheads="1"/>
          </p:cNvSpPr>
          <p:nvPr/>
        </p:nvSpPr>
        <p:spPr bwMode="auto">
          <a:xfrm>
            <a:off x="6660232" y="5661248"/>
            <a:ext cx="2303883" cy="707850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JOPENS</a:t>
            </a:r>
            <a:br>
              <a:rPr lang="en-US" sz="2000" b="1" dirty="0" smtClean="0">
                <a:latin typeface="Calibri" pitchFamily="34" charset="0"/>
              </a:rPr>
            </a:br>
            <a:r>
              <a:rPr lang="en-US" sz="2000" b="1" dirty="0" smtClean="0">
                <a:latin typeface="Calibri" pitchFamily="34" charset="0"/>
              </a:rPr>
              <a:t>(Backup Processing)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8460" name="TextBox 155"/>
          <p:cNvSpPr txBox="1">
            <a:spLocks noChangeArrowheads="1"/>
          </p:cNvSpPr>
          <p:nvPr/>
        </p:nvSpPr>
        <p:spPr bwMode="auto">
          <a:xfrm>
            <a:off x="4283968" y="5991374"/>
            <a:ext cx="1381125" cy="461962"/>
          </a:xfrm>
          <a:prstGeom prst="rect">
            <a:avLst/>
          </a:prstGeom>
          <a:solidFill>
            <a:srgbClr val="00B0F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91400" tIns="45702" rIns="91400" bIns="45702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Database</a:t>
            </a:r>
          </a:p>
        </p:txBody>
      </p:sp>
      <p:pic>
        <p:nvPicPr>
          <p:cNvPr id="37" name="Picture 16" descr="Seiscomp3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2905822" cy="15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Left-Right-Up Arrow 10"/>
          <p:cNvSpPr/>
          <p:nvPr/>
        </p:nvSpPr>
        <p:spPr>
          <a:xfrm rot="10800000">
            <a:off x="3472530" y="4599706"/>
            <a:ext cx="3043686" cy="1277565"/>
          </a:xfrm>
          <a:prstGeom prst="leftRightUpArrow">
            <a:avLst/>
          </a:prstGeom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632651" y="44624"/>
            <a:ext cx="6683765" cy="6053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Seismic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Integration System of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InaTEWS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44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429000"/>
            <a:ext cx="57785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" name="Picture 37" descr="jopens.jpg"/>
          <p:cNvPicPr>
            <a:picLocks noChangeAspect="1"/>
          </p:cNvPicPr>
          <p:nvPr/>
        </p:nvPicPr>
        <p:blipFill>
          <a:blip r:embed="rId5" cstate="print"/>
          <a:srcRect l="9051" r="21650"/>
          <a:stretch>
            <a:fillRect/>
          </a:stretch>
        </p:blipFill>
        <p:spPr>
          <a:xfrm>
            <a:off x="6848086" y="4017764"/>
            <a:ext cx="1951677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6" name="Group 45"/>
          <p:cNvGrpSpPr/>
          <p:nvPr/>
        </p:nvGrpSpPr>
        <p:grpSpPr>
          <a:xfrm>
            <a:off x="4860032" y="2564905"/>
            <a:ext cx="2952328" cy="1008111"/>
            <a:chOff x="4499991" y="2564905"/>
            <a:chExt cx="3672409" cy="1008111"/>
          </a:xfrm>
        </p:grpSpPr>
        <p:cxnSp>
          <p:nvCxnSpPr>
            <p:cNvPr id="35" name="Elbow Connector 34"/>
            <p:cNvCxnSpPr/>
            <p:nvPr/>
          </p:nvCxnSpPr>
          <p:spPr>
            <a:xfrm>
              <a:off x="4499991" y="2564905"/>
              <a:ext cx="3672409" cy="504055"/>
            </a:xfrm>
            <a:prstGeom prst="bentConnector3">
              <a:avLst>
                <a:gd name="adj1" fmla="val 20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ine 4"/>
            <p:cNvSpPr>
              <a:spLocks noChangeShapeType="1"/>
            </p:cNvSpPr>
            <p:nvPr/>
          </p:nvSpPr>
          <p:spPr bwMode="auto">
            <a:xfrm>
              <a:off x="8172400" y="3068960"/>
              <a:ext cx="0" cy="504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91291" tIns="45648" rIns="91291" bIns="45648"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1984026" y="2564905"/>
            <a:ext cx="2876005" cy="1008111"/>
            <a:chOff x="4499991" y="2564905"/>
            <a:chExt cx="3672409" cy="1008111"/>
          </a:xfrm>
        </p:grpSpPr>
        <p:cxnSp>
          <p:nvCxnSpPr>
            <p:cNvPr id="48" name="Elbow Connector 47"/>
            <p:cNvCxnSpPr/>
            <p:nvPr/>
          </p:nvCxnSpPr>
          <p:spPr>
            <a:xfrm>
              <a:off x="4499991" y="2564905"/>
              <a:ext cx="3672409" cy="504055"/>
            </a:xfrm>
            <a:prstGeom prst="bentConnector3">
              <a:avLst>
                <a:gd name="adj1" fmla="val 20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ine 4"/>
            <p:cNvSpPr>
              <a:spLocks noChangeShapeType="1"/>
            </p:cNvSpPr>
            <p:nvPr/>
          </p:nvSpPr>
          <p:spPr bwMode="auto">
            <a:xfrm>
              <a:off x="8172400" y="3068960"/>
              <a:ext cx="0" cy="504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91291" tIns="45648" rIns="91291" bIns="45648"/>
            <a:lstStyle/>
            <a:p>
              <a:endParaRPr lang="en-US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W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00" y="5905500"/>
            <a:ext cx="901700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2516" t="13815" r="4181"/>
          <a:stretch>
            <a:fillRect/>
          </a:stretch>
        </p:blipFill>
        <p:spPr bwMode="auto">
          <a:xfrm>
            <a:off x="1187624" y="1772816"/>
            <a:ext cx="6984776" cy="40324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533400" y="9906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/>
            <a:r>
              <a:rPr lang="en-US" sz="2400" b="1" dirty="0" smtClean="0"/>
              <a:t>Online catalogue : </a:t>
            </a:r>
            <a:r>
              <a:rPr lang="en-US" sz="2400" b="1" dirty="0" smtClean="0">
                <a:hlinkClick r:id="rId4"/>
              </a:rPr>
              <a:t>http://repogempa.bmkg.go.id</a:t>
            </a:r>
            <a:endParaRPr lang="en-US" sz="2400" b="1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2536" y="-27384"/>
            <a:ext cx="9144000" cy="6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0" tIns="152352" rIns="0" bIns="38088" anchor="ctr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ea typeface="Times New Roman" pitchFamily="18" charset="0"/>
              </a:rPr>
              <a:t> </a:t>
            </a:r>
            <a:r>
              <a:rPr lang="en-US" sz="3200" b="1" dirty="0" smtClean="0">
                <a:ea typeface="Times New Roman" pitchFamily="18" charset="0"/>
              </a:rPr>
              <a:t>Example of INATEWS Products</a:t>
            </a:r>
            <a:endParaRPr lang="en-US" sz="3200" b="1" dirty="0">
              <a:ea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971600" y="912246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/>
            <a:r>
              <a:rPr lang="id-ID" sz="2400" b="1" dirty="0" err="1" smtClean="0"/>
              <a:t>Seismicity</a:t>
            </a:r>
            <a:r>
              <a:rPr lang="id-ID" sz="2400" b="1" dirty="0" smtClean="0"/>
              <a:t> Map</a:t>
            </a:r>
            <a:r>
              <a:rPr lang="en-US" sz="2400" b="1" dirty="0" smtClean="0"/>
              <a:t>: </a:t>
            </a:r>
            <a:r>
              <a:rPr lang="en-US" sz="2400" b="1" dirty="0" smtClean="0">
                <a:hlinkClick r:id="rId2"/>
              </a:rPr>
              <a:t>http://repogempa.bmkg.go.id</a:t>
            </a:r>
            <a:endParaRPr lang="en-US" sz="24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5777" t="1403" r="6603" b="1541"/>
          <a:stretch>
            <a:fillRect/>
          </a:stretch>
        </p:blipFill>
        <p:spPr bwMode="auto">
          <a:xfrm>
            <a:off x="1691680" y="1628800"/>
            <a:ext cx="6552728" cy="45365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2536" y="-27384"/>
            <a:ext cx="9144000" cy="6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0" tIns="152352" rIns="0" bIns="38088" anchor="ctr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ea typeface="Times New Roman" pitchFamily="18" charset="0"/>
              </a:rPr>
              <a:t> </a:t>
            </a:r>
            <a:r>
              <a:rPr lang="en-US" sz="3200" b="1" dirty="0" smtClean="0">
                <a:ea typeface="Times New Roman" pitchFamily="18" charset="0"/>
              </a:rPr>
              <a:t>Example of INATEWS Products</a:t>
            </a:r>
            <a:endParaRPr lang="en-US" sz="3200" b="1" dirty="0">
              <a:ea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W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00" y="5905500"/>
            <a:ext cx="901700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75656" y="914795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/>
            <a:r>
              <a:rPr lang="en-US" sz="2400" b="1" dirty="0" err="1" smtClean="0"/>
              <a:t>Shakemap</a:t>
            </a:r>
            <a:r>
              <a:rPr lang="en-US" sz="2400" b="1" dirty="0" smtClean="0"/>
              <a:t> (</a:t>
            </a:r>
            <a:r>
              <a:rPr lang="en-US" sz="2400" dirty="0" smtClean="0">
                <a:hlinkClick r:id="rId3"/>
              </a:rPr>
              <a:t>http://inatews.bmkg.go.id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14" name="Picture 13" descr="intens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412776"/>
            <a:ext cx="3886200" cy="4552950"/>
          </a:xfrm>
          <a:prstGeom prst="rect">
            <a:avLst/>
          </a:prstGeom>
        </p:spPr>
      </p:pic>
      <p:pic>
        <p:nvPicPr>
          <p:cNvPr id="15" name="Picture 14" descr="pg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412776"/>
            <a:ext cx="3886200" cy="3867150"/>
          </a:xfrm>
          <a:prstGeom prst="rect">
            <a:avLst/>
          </a:prstGeom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52536" y="-27384"/>
            <a:ext cx="9144000" cy="6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0" tIns="152352" rIns="0" bIns="38088" anchor="ctr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ea typeface="Times New Roman" pitchFamily="18" charset="0"/>
              </a:rPr>
              <a:t> </a:t>
            </a:r>
            <a:r>
              <a:rPr lang="en-US" sz="3200" b="1" dirty="0" smtClean="0">
                <a:ea typeface="Times New Roman" pitchFamily="18" charset="0"/>
              </a:rPr>
              <a:t>Example of INATEWS Products</a:t>
            </a:r>
            <a:endParaRPr lang="en-US" sz="3200" b="1" dirty="0">
              <a:ea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W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00" y="5905500"/>
            <a:ext cx="901700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0" y="0"/>
            <a:ext cx="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152352" rIns="0" bIns="38088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r>
              <a:rPr lang="en-US" sz="1600" b="1" dirty="0">
                <a:latin typeface="Cambria" pitchFamily="18" charset="0"/>
                <a:ea typeface="Times New Roman" pitchFamily="18" charset="0"/>
              </a:rPr>
              <a:t/>
            </a:r>
            <a:br>
              <a:rPr lang="en-US" sz="1600" b="1" dirty="0">
                <a:latin typeface="Cambria" pitchFamily="18" charset="0"/>
                <a:ea typeface="Times New Roman" pitchFamily="18" charset="0"/>
              </a:rPr>
            </a:br>
            <a:endParaRPr lang="en-US" sz="1600" b="1" dirty="0">
              <a:latin typeface="Cambria" pitchFamily="18" charset="0"/>
              <a:ea typeface="Times New Roman" pitchFamily="18" charset="0"/>
            </a:endParaRP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990600" y="907111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/>
            <a:r>
              <a:rPr lang="en-US" sz="2400" b="1" dirty="0" smtClean="0"/>
              <a:t>Source Mechanism (</a:t>
            </a:r>
            <a:r>
              <a:rPr lang="en-US" sz="2400" dirty="0" smtClean="0">
                <a:hlinkClick r:id="rId3"/>
              </a:rPr>
              <a:t>http://inatews.bmkg.go.id</a:t>
            </a:r>
            <a:r>
              <a:rPr lang="en-US" sz="2400" b="1" dirty="0" smtClean="0"/>
              <a:t>)</a:t>
            </a:r>
          </a:p>
        </p:txBody>
      </p:sp>
      <p:pic>
        <p:nvPicPr>
          <p:cNvPr id="14" name="Picture 13" descr="contour_v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194" y="1700808"/>
            <a:ext cx="3761790" cy="4104456"/>
          </a:xfrm>
          <a:prstGeom prst="rect">
            <a:avLst/>
          </a:prstGeom>
        </p:spPr>
      </p:pic>
      <p:pic>
        <p:nvPicPr>
          <p:cNvPr id="15" name="Picture 14" descr="wvffit_v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649726"/>
            <a:ext cx="3312368" cy="2931402"/>
          </a:xfrm>
          <a:prstGeom prst="rect">
            <a:avLst/>
          </a:prstGeom>
        </p:spPr>
      </p:pic>
      <p:pic>
        <p:nvPicPr>
          <p:cNvPr id="17" name="Picture 16" descr="stfplt_v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653136"/>
            <a:ext cx="3260600" cy="2142597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52536" y="-27384"/>
            <a:ext cx="9144000" cy="6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0" tIns="152352" rIns="0" bIns="38088" anchor="ctr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ea typeface="Times New Roman" pitchFamily="18" charset="0"/>
              </a:rPr>
              <a:t> </a:t>
            </a:r>
            <a:r>
              <a:rPr lang="en-US" sz="3200" b="1" dirty="0" smtClean="0">
                <a:ea typeface="Times New Roman" pitchFamily="18" charset="0"/>
              </a:rPr>
              <a:t>Example of INATEWS Products</a:t>
            </a:r>
            <a:endParaRPr lang="en-US" sz="3200" b="1" dirty="0">
              <a:ea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1746</TotalTime>
  <Words>347</Words>
  <Application>Microsoft Office PowerPoint</Application>
  <PresentationFormat>Tampilan Layar (4:3)</PresentationFormat>
  <Paragraphs>175</Paragraphs>
  <Slides>11</Slides>
  <Notes>4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Cambria</vt:lpstr>
      <vt:lpstr>Times New Roman</vt:lpstr>
      <vt:lpstr>Office Theme</vt:lpstr>
      <vt:lpstr>Presentasi PowerPoint</vt:lpstr>
      <vt:lpstr>Outline</vt:lpstr>
      <vt:lpstr>INDONESIA Digital Seismic Network (Total: 164 stations)</vt:lpstr>
      <vt:lpstr>Stations Metadata</vt:lpstr>
      <vt:lpstr>Presentasi PowerPoint</vt:lpstr>
      <vt:lpstr>Presentasi PowerPoint</vt:lpstr>
      <vt:lpstr>Presentasi PowerPoint</vt:lpstr>
      <vt:lpstr>Presentasi PowerPoint</vt:lpstr>
      <vt:lpstr>Presentasi PowerPoint</vt:lpstr>
      <vt:lpstr>Priority Strategic Plan for TEWS (2015-2019)</vt:lpstr>
      <vt:lpstr>Presentasi PowerPoint</vt:lpstr>
    </vt:vector>
  </TitlesOfParts>
  <Company>Prass Production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Setyoajie Prayoedhie</dc:creator>
  <cp:lastModifiedBy>Setyoajie Prayoedhie</cp:lastModifiedBy>
  <cp:revision>245</cp:revision>
  <dcterms:created xsi:type="dcterms:W3CDTF">2010-05-19T18:42:09Z</dcterms:created>
  <dcterms:modified xsi:type="dcterms:W3CDTF">2015-07-09T16:53:39Z</dcterms:modified>
</cp:coreProperties>
</file>