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7"/>
  </p:notesMasterIdLst>
  <p:handoutMasterIdLst>
    <p:handoutMasterId r:id="rId18"/>
  </p:handoutMasterIdLst>
  <p:sldIdLst>
    <p:sldId id="702" r:id="rId2"/>
    <p:sldId id="704" r:id="rId3"/>
    <p:sldId id="679" r:id="rId4"/>
    <p:sldId id="632" r:id="rId5"/>
    <p:sldId id="705" r:id="rId6"/>
    <p:sldId id="714" r:id="rId7"/>
    <p:sldId id="710" r:id="rId8"/>
    <p:sldId id="712" r:id="rId9"/>
    <p:sldId id="716" r:id="rId10"/>
    <p:sldId id="715" r:id="rId11"/>
    <p:sldId id="689" r:id="rId12"/>
    <p:sldId id="671" r:id="rId13"/>
    <p:sldId id="708" r:id="rId14"/>
    <p:sldId id="699" r:id="rId15"/>
    <p:sldId id="698" r:id="rId16"/>
  </p:sldIdLst>
  <p:sldSz cx="9144000" cy="6858000" type="screen4x3"/>
  <p:notesSz cx="6858000" cy="9723438"/>
  <p:defaultTextStyle>
    <a:defPPr>
      <a:defRPr lang="en-US"/>
    </a:defPPr>
    <a:lvl1pPr algn="ctr" rtl="0" fontAlgn="base">
      <a:spcBef>
        <a:spcPct val="0"/>
      </a:spcBef>
      <a:spcAft>
        <a:spcPct val="0"/>
      </a:spcAft>
      <a:defRPr sz="1600" kern="1200">
        <a:solidFill>
          <a:schemeClr val="tx1"/>
        </a:solidFill>
        <a:latin typeface="Lucida Sans Unicode" pitchFamily="34" charset="0"/>
        <a:ea typeface="+mn-ea"/>
        <a:cs typeface="+mn-cs"/>
      </a:defRPr>
    </a:lvl1pPr>
    <a:lvl2pPr marL="457200" algn="ctr" rtl="0" fontAlgn="base">
      <a:spcBef>
        <a:spcPct val="0"/>
      </a:spcBef>
      <a:spcAft>
        <a:spcPct val="0"/>
      </a:spcAft>
      <a:defRPr sz="1600" kern="1200">
        <a:solidFill>
          <a:schemeClr val="tx1"/>
        </a:solidFill>
        <a:latin typeface="Lucida Sans Unicode" pitchFamily="34" charset="0"/>
        <a:ea typeface="+mn-ea"/>
        <a:cs typeface="+mn-cs"/>
      </a:defRPr>
    </a:lvl2pPr>
    <a:lvl3pPr marL="914400" algn="ctr" rtl="0" fontAlgn="base">
      <a:spcBef>
        <a:spcPct val="0"/>
      </a:spcBef>
      <a:spcAft>
        <a:spcPct val="0"/>
      </a:spcAft>
      <a:defRPr sz="1600" kern="1200">
        <a:solidFill>
          <a:schemeClr val="tx1"/>
        </a:solidFill>
        <a:latin typeface="Lucida Sans Unicode" pitchFamily="34" charset="0"/>
        <a:ea typeface="+mn-ea"/>
        <a:cs typeface="+mn-cs"/>
      </a:defRPr>
    </a:lvl3pPr>
    <a:lvl4pPr marL="1371600" algn="ctr" rtl="0" fontAlgn="base">
      <a:spcBef>
        <a:spcPct val="0"/>
      </a:spcBef>
      <a:spcAft>
        <a:spcPct val="0"/>
      </a:spcAft>
      <a:defRPr sz="1600" kern="1200">
        <a:solidFill>
          <a:schemeClr val="tx1"/>
        </a:solidFill>
        <a:latin typeface="Lucida Sans Unicode" pitchFamily="34" charset="0"/>
        <a:ea typeface="+mn-ea"/>
        <a:cs typeface="+mn-cs"/>
      </a:defRPr>
    </a:lvl4pPr>
    <a:lvl5pPr marL="1828800" algn="ctr" rtl="0" fontAlgn="base">
      <a:spcBef>
        <a:spcPct val="0"/>
      </a:spcBef>
      <a:spcAft>
        <a:spcPct val="0"/>
      </a:spcAft>
      <a:defRPr sz="1600" kern="1200">
        <a:solidFill>
          <a:schemeClr val="tx1"/>
        </a:solidFill>
        <a:latin typeface="Lucida Sans Unicode" pitchFamily="34" charset="0"/>
        <a:ea typeface="+mn-ea"/>
        <a:cs typeface="+mn-cs"/>
      </a:defRPr>
    </a:lvl5pPr>
    <a:lvl6pPr marL="2286000" algn="l" defTabSz="914400" rtl="0" eaLnBrk="1" latinLnBrk="0" hangingPunct="1">
      <a:defRPr sz="1600" kern="1200">
        <a:solidFill>
          <a:schemeClr val="tx1"/>
        </a:solidFill>
        <a:latin typeface="Lucida Sans Unicode" pitchFamily="34" charset="0"/>
        <a:ea typeface="+mn-ea"/>
        <a:cs typeface="+mn-cs"/>
      </a:defRPr>
    </a:lvl6pPr>
    <a:lvl7pPr marL="2743200" algn="l" defTabSz="914400" rtl="0" eaLnBrk="1" latinLnBrk="0" hangingPunct="1">
      <a:defRPr sz="1600" kern="1200">
        <a:solidFill>
          <a:schemeClr val="tx1"/>
        </a:solidFill>
        <a:latin typeface="Lucida Sans Unicode" pitchFamily="34" charset="0"/>
        <a:ea typeface="+mn-ea"/>
        <a:cs typeface="+mn-cs"/>
      </a:defRPr>
    </a:lvl7pPr>
    <a:lvl8pPr marL="3200400" algn="l" defTabSz="914400" rtl="0" eaLnBrk="1" latinLnBrk="0" hangingPunct="1">
      <a:defRPr sz="1600" kern="1200">
        <a:solidFill>
          <a:schemeClr val="tx1"/>
        </a:solidFill>
        <a:latin typeface="Lucida Sans Unicode" pitchFamily="34" charset="0"/>
        <a:ea typeface="+mn-ea"/>
        <a:cs typeface="+mn-cs"/>
      </a:defRPr>
    </a:lvl8pPr>
    <a:lvl9pPr marL="3657600" algn="l" defTabSz="914400" rtl="0" eaLnBrk="1" latinLnBrk="0" hangingPunct="1">
      <a:defRPr sz="1600" kern="1200">
        <a:solidFill>
          <a:schemeClr val="tx1"/>
        </a:solidFill>
        <a:latin typeface="Lucida Sans Unicod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5BD4FF"/>
    <a:srgbClr val="DDF6FF"/>
    <a:srgbClr val="8BE1FF"/>
    <a:srgbClr val="85DFFF"/>
    <a:srgbClr val="9AC0EA"/>
    <a:srgbClr val="007CA8"/>
    <a:srgbClr val="FEFB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9" autoAdjust="0"/>
    <p:restoredTop sz="86559" autoAdjust="0"/>
  </p:normalViewPr>
  <p:slideViewPr>
    <p:cSldViewPr>
      <p:cViewPr>
        <p:scale>
          <a:sx n="81" d="100"/>
          <a:sy n="81" d="100"/>
        </p:scale>
        <p:origin x="-1277" y="254"/>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418" name="Rectangle 2"/>
          <p:cNvSpPr>
            <a:spLocks noGrp="1" noChangeArrowheads="1"/>
          </p:cNvSpPr>
          <p:nvPr>
            <p:ph type="hdr" sz="quarter"/>
          </p:nvPr>
        </p:nvSpPr>
        <p:spPr bwMode="auto">
          <a:xfrm>
            <a:off x="0" y="0"/>
            <a:ext cx="2973388" cy="487363"/>
          </a:xfrm>
          <a:prstGeom prst="rect">
            <a:avLst/>
          </a:prstGeom>
          <a:noFill/>
          <a:ln w="9525">
            <a:noFill/>
            <a:miter lim="800000"/>
            <a:headEnd/>
            <a:tailEnd/>
          </a:ln>
          <a:effectLst/>
        </p:spPr>
        <p:txBody>
          <a:bodyPr vert="horz" wrap="square" lIns="91916" tIns="45958" rIns="91916" bIns="45958" numCol="1" anchor="t" anchorCtr="0" compatLnSpc="1">
            <a:prstTxWarp prst="textNoShape">
              <a:avLst/>
            </a:prstTxWarp>
          </a:bodyPr>
          <a:lstStyle>
            <a:lvl1pPr algn="l" defTabSz="919163">
              <a:defRPr sz="1200">
                <a:latin typeface="Arial" pitchFamily="34" charset="0"/>
              </a:defRPr>
            </a:lvl1pPr>
          </a:lstStyle>
          <a:p>
            <a:pPr>
              <a:defRPr/>
            </a:pPr>
            <a:endParaRPr lang="ru-RU"/>
          </a:p>
        </p:txBody>
      </p:sp>
      <p:sp>
        <p:nvSpPr>
          <p:cNvPr id="316419" name="Rectangle 3"/>
          <p:cNvSpPr>
            <a:spLocks noGrp="1" noChangeArrowheads="1"/>
          </p:cNvSpPr>
          <p:nvPr>
            <p:ph type="dt" sz="quarter" idx="1"/>
          </p:nvPr>
        </p:nvSpPr>
        <p:spPr bwMode="auto">
          <a:xfrm>
            <a:off x="3883025" y="0"/>
            <a:ext cx="2973388" cy="487363"/>
          </a:xfrm>
          <a:prstGeom prst="rect">
            <a:avLst/>
          </a:prstGeom>
          <a:noFill/>
          <a:ln w="9525">
            <a:noFill/>
            <a:miter lim="800000"/>
            <a:headEnd/>
            <a:tailEnd/>
          </a:ln>
          <a:effectLst/>
        </p:spPr>
        <p:txBody>
          <a:bodyPr vert="horz" wrap="square" lIns="91916" tIns="45958" rIns="91916" bIns="45958" numCol="1" anchor="t" anchorCtr="0" compatLnSpc="1">
            <a:prstTxWarp prst="textNoShape">
              <a:avLst/>
            </a:prstTxWarp>
          </a:bodyPr>
          <a:lstStyle>
            <a:lvl1pPr algn="r" defTabSz="919163">
              <a:defRPr sz="1200">
                <a:latin typeface="Arial" pitchFamily="34" charset="0"/>
              </a:defRPr>
            </a:lvl1pPr>
          </a:lstStyle>
          <a:p>
            <a:pPr>
              <a:defRPr/>
            </a:pPr>
            <a:endParaRPr lang="ru-RU"/>
          </a:p>
        </p:txBody>
      </p:sp>
      <p:sp>
        <p:nvSpPr>
          <p:cNvPr id="316420" name="Rectangle 4"/>
          <p:cNvSpPr>
            <a:spLocks noGrp="1" noChangeArrowheads="1"/>
          </p:cNvSpPr>
          <p:nvPr>
            <p:ph type="ftr" sz="quarter" idx="2"/>
          </p:nvPr>
        </p:nvSpPr>
        <p:spPr bwMode="auto">
          <a:xfrm>
            <a:off x="0" y="9234488"/>
            <a:ext cx="2973388" cy="487362"/>
          </a:xfrm>
          <a:prstGeom prst="rect">
            <a:avLst/>
          </a:prstGeom>
          <a:noFill/>
          <a:ln w="9525">
            <a:noFill/>
            <a:miter lim="800000"/>
            <a:headEnd/>
            <a:tailEnd/>
          </a:ln>
          <a:effectLst/>
        </p:spPr>
        <p:txBody>
          <a:bodyPr vert="horz" wrap="square" lIns="91916" tIns="45958" rIns="91916" bIns="45958" numCol="1" anchor="b" anchorCtr="0" compatLnSpc="1">
            <a:prstTxWarp prst="textNoShape">
              <a:avLst/>
            </a:prstTxWarp>
          </a:bodyPr>
          <a:lstStyle>
            <a:lvl1pPr algn="l" defTabSz="919163">
              <a:defRPr sz="1200">
                <a:latin typeface="Arial" pitchFamily="34" charset="0"/>
              </a:defRPr>
            </a:lvl1pPr>
          </a:lstStyle>
          <a:p>
            <a:pPr>
              <a:defRPr/>
            </a:pPr>
            <a:endParaRPr lang="ru-RU"/>
          </a:p>
        </p:txBody>
      </p:sp>
      <p:sp>
        <p:nvSpPr>
          <p:cNvPr id="316421" name="Rectangle 5"/>
          <p:cNvSpPr>
            <a:spLocks noGrp="1" noChangeArrowheads="1"/>
          </p:cNvSpPr>
          <p:nvPr>
            <p:ph type="sldNum" sz="quarter" idx="3"/>
          </p:nvPr>
        </p:nvSpPr>
        <p:spPr bwMode="auto">
          <a:xfrm>
            <a:off x="3883025" y="9234488"/>
            <a:ext cx="2973388" cy="487362"/>
          </a:xfrm>
          <a:prstGeom prst="rect">
            <a:avLst/>
          </a:prstGeom>
          <a:noFill/>
          <a:ln w="9525">
            <a:noFill/>
            <a:miter lim="800000"/>
            <a:headEnd/>
            <a:tailEnd/>
          </a:ln>
          <a:effectLst/>
        </p:spPr>
        <p:txBody>
          <a:bodyPr vert="horz" wrap="square" lIns="91916" tIns="45958" rIns="91916" bIns="45958" numCol="1" anchor="b" anchorCtr="0" compatLnSpc="1">
            <a:prstTxWarp prst="textNoShape">
              <a:avLst/>
            </a:prstTxWarp>
          </a:bodyPr>
          <a:lstStyle>
            <a:lvl1pPr algn="r" defTabSz="919163">
              <a:defRPr sz="1200">
                <a:latin typeface="Arial" pitchFamily="34" charset="0"/>
              </a:defRPr>
            </a:lvl1pPr>
          </a:lstStyle>
          <a:p>
            <a:pPr>
              <a:defRPr/>
            </a:pPr>
            <a:fld id="{B04DC84B-102D-47C3-882B-53CF20BFF364}" type="slidenum">
              <a:rPr lang="ru-RU"/>
              <a:pPr>
                <a:defRPr/>
              </a:pPr>
              <a:t>‹#›</a:t>
            </a:fld>
            <a:endParaRPr lang="ru-RU"/>
          </a:p>
        </p:txBody>
      </p:sp>
    </p:spTree>
    <p:extLst>
      <p:ext uri="{BB962C8B-B14F-4D97-AF65-F5344CB8AC3E}">
        <p14:creationId xmlns:p14="http://schemas.microsoft.com/office/powerpoint/2010/main" val="2042334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3388" cy="487363"/>
          </a:xfrm>
          <a:prstGeom prst="rect">
            <a:avLst/>
          </a:prstGeom>
          <a:noFill/>
          <a:ln w="9525">
            <a:noFill/>
            <a:miter lim="800000"/>
            <a:headEnd/>
            <a:tailEnd/>
          </a:ln>
          <a:effectLst/>
        </p:spPr>
        <p:txBody>
          <a:bodyPr vert="horz" wrap="square" lIns="91916" tIns="45958" rIns="91916" bIns="45958" numCol="1" anchor="t" anchorCtr="0" compatLnSpc="1">
            <a:prstTxWarp prst="textNoShape">
              <a:avLst/>
            </a:prstTxWarp>
          </a:bodyPr>
          <a:lstStyle>
            <a:lvl1pPr algn="l" defTabSz="919163">
              <a:defRPr sz="1200">
                <a:latin typeface="Arial" pitchFamily="34" charset="0"/>
              </a:defRPr>
            </a:lvl1pPr>
          </a:lstStyle>
          <a:p>
            <a:pPr>
              <a:defRPr/>
            </a:pPr>
            <a:endParaRPr lang="ru-RU"/>
          </a:p>
        </p:txBody>
      </p:sp>
      <p:sp>
        <p:nvSpPr>
          <p:cNvPr id="99331" name="Rectangle 3"/>
          <p:cNvSpPr>
            <a:spLocks noGrp="1" noChangeArrowheads="1"/>
          </p:cNvSpPr>
          <p:nvPr>
            <p:ph type="dt" idx="1"/>
          </p:nvPr>
        </p:nvSpPr>
        <p:spPr bwMode="auto">
          <a:xfrm>
            <a:off x="3883025" y="0"/>
            <a:ext cx="2973388" cy="487363"/>
          </a:xfrm>
          <a:prstGeom prst="rect">
            <a:avLst/>
          </a:prstGeom>
          <a:noFill/>
          <a:ln w="9525">
            <a:noFill/>
            <a:miter lim="800000"/>
            <a:headEnd/>
            <a:tailEnd/>
          </a:ln>
          <a:effectLst/>
        </p:spPr>
        <p:txBody>
          <a:bodyPr vert="horz" wrap="square" lIns="91916" tIns="45958" rIns="91916" bIns="45958" numCol="1" anchor="t" anchorCtr="0" compatLnSpc="1">
            <a:prstTxWarp prst="textNoShape">
              <a:avLst/>
            </a:prstTxWarp>
          </a:bodyPr>
          <a:lstStyle>
            <a:lvl1pPr algn="r" defTabSz="919163">
              <a:defRPr sz="1200">
                <a:latin typeface="Arial" pitchFamily="34" charset="0"/>
              </a:defRPr>
            </a:lvl1pPr>
          </a:lstStyle>
          <a:p>
            <a:pPr>
              <a:defRPr/>
            </a:pPr>
            <a:endParaRPr lang="ru-RU"/>
          </a:p>
        </p:txBody>
      </p:sp>
      <p:sp>
        <p:nvSpPr>
          <p:cNvPr id="18436" name="Rectangle 4"/>
          <p:cNvSpPr>
            <a:spLocks noRot="1" noChangeArrowheads="1" noTextEdit="1"/>
          </p:cNvSpPr>
          <p:nvPr>
            <p:ph type="sldImg" idx="2"/>
          </p:nvPr>
        </p:nvSpPr>
        <p:spPr bwMode="auto">
          <a:xfrm>
            <a:off x="996950" y="728663"/>
            <a:ext cx="4864100" cy="3648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84213" y="4619625"/>
            <a:ext cx="5489575" cy="4375150"/>
          </a:xfrm>
          <a:prstGeom prst="rect">
            <a:avLst/>
          </a:prstGeom>
          <a:noFill/>
          <a:ln w="9525">
            <a:noFill/>
            <a:miter lim="800000"/>
            <a:headEnd/>
            <a:tailEnd/>
          </a:ln>
          <a:effectLst/>
        </p:spPr>
        <p:txBody>
          <a:bodyPr vert="horz" wrap="square" lIns="91916" tIns="45958" rIns="91916" bIns="45958"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99334" name="Rectangle 6"/>
          <p:cNvSpPr>
            <a:spLocks noGrp="1" noChangeArrowheads="1"/>
          </p:cNvSpPr>
          <p:nvPr>
            <p:ph type="ftr" sz="quarter" idx="4"/>
          </p:nvPr>
        </p:nvSpPr>
        <p:spPr bwMode="auto">
          <a:xfrm>
            <a:off x="0" y="9234488"/>
            <a:ext cx="2973388" cy="487362"/>
          </a:xfrm>
          <a:prstGeom prst="rect">
            <a:avLst/>
          </a:prstGeom>
          <a:noFill/>
          <a:ln w="9525">
            <a:noFill/>
            <a:miter lim="800000"/>
            <a:headEnd/>
            <a:tailEnd/>
          </a:ln>
          <a:effectLst/>
        </p:spPr>
        <p:txBody>
          <a:bodyPr vert="horz" wrap="square" lIns="91916" tIns="45958" rIns="91916" bIns="45958" numCol="1" anchor="b" anchorCtr="0" compatLnSpc="1">
            <a:prstTxWarp prst="textNoShape">
              <a:avLst/>
            </a:prstTxWarp>
          </a:bodyPr>
          <a:lstStyle>
            <a:lvl1pPr algn="l" defTabSz="919163">
              <a:defRPr sz="1200">
                <a:latin typeface="Arial" pitchFamily="34" charset="0"/>
              </a:defRPr>
            </a:lvl1pPr>
          </a:lstStyle>
          <a:p>
            <a:pPr>
              <a:defRPr/>
            </a:pPr>
            <a:endParaRPr lang="ru-RU"/>
          </a:p>
        </p:txBody>
      </p:sp>
      <p:sp>
        <p:nvSpPr>
          <p:cNvPr id="99335" name="Rectangle 7"/>
          <p:cNvSpPr>
            <a:spLocks noGrp="1" noChangeArrowheads="1"/>
          </p:cNvSpPr>
          <p:nvPr>
            <p:ph type="sldNum" sz="quarter" idx="5"/>
          </p:nvPr>
        </p:nvSpPr>
        <p:spPr bwMode="auto">
          <a:xfrm>
            <a:off x="3883025" y="9234488"/>
            <a:ext cx="2973388" cy="487362"/>
          </a:xfrm>
          <a:prstGeom prst="rect">
            <a:avLst/>
          </a:prstGeom>
          <a:noFill/>
          <a:ln w="9525">
            <a:noFill/>
            <a:miter lim="800000"/>
            <a:headEnd/>
            <a:tailEnd/>
          </a:ln>
          <a:effectLst/>
        </p:spPr>
        <p:txBody>
          <a:bodyPr vert="horz" wrap="square" lIns="91916" tIns="45958" rIns="91916" bIns="45958" numCol="1" anchor="b" anchorCtr="0" compatLnSpc="1">
            <a:prstTxWarp prst="textNoShape">
              <a:avLst/>
            </a:prstTxWarp>
          </a:bodyPr>
          <a:lstStyle>
            <a:lvl1pPr algn="r" defTabSz="919163">
              <a:defRPr sz="1200">
                <a:latin typeface="Arial" pitchFamily="34" charset="0"/>
              </a:defRPr>
            </a:lvl1pPr>
          </a:lstStyle>
          <a:p>
            <a:pPr>
              <a:defRPr/>
            </a:pPr>
            <a:fld id="{396D529D-C161-4B5D-94BC-AA58E86359CD}" type="slidenum">
              <a:rPr lang="ru-RU"/>
              <a:pPr>
                <a:defRPr/>
              </a:pPr>
              <a:t>‹#›</a:t>
            </a:fld>
            <a:endParaRPr lang="ru-RU"/>
          </a:p>
        </p:txBody>
      </p:sp>
    </p:spTree>
    <p:extLst>
      <p:ext uri="{BB962C8B-B14F-4D97-AF65-F5344CB8AC3E}">
        <p14:creationId xmlns:p14="http://schemas.microsoft.com/office/powerpoint/2010/main" val="1026278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charset="0"/>
            </a:endParaRPr>
          </a:p>
        </p:txBody>
      </p:sp>
      <p:sp>
        <p:nvSpPr>
          <p:cNvPr id="1946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Lucida Sans Unicode" pitchFamily="34" charset="0"/>
              </a:defRPr>
            </a:lvl1pPr>
            <a:lvl2pPr marL="742950" indent="-285750" defTabSz="919163" eaLnBrk="0" hangingPunct="0">
              <a:defRPr sz="1600">
                <a:solidFill>
                  <a:schemeClr val="tx1"/>
                </a:solidFill>
                <a:latin typeface="Lucida Sans Unicode" pitchFamily="34" charset="0"/>
              </a:defRPr>
            </a:lvl2pPr>
            <a:lvl3pPr marL="1143000" indent="-228600" defTabSz="919163" eaLnBrk="0" hangingPunct="0">
              <a:defRPr sz="1600">
                <a:solidFill>
                  <a:schemeClr val="tx1"/>
                </a:solidFill>
                <a:latin typeface="Lucida Sans Unicode" pitchFamily="34" charset="0"/>
              </a:defRPr>
            </a:lvl3pPr>
            <a:lvl4pPr marL="1600200" indent="-228600" defTabSz="919163" eaLnBrk="0" hangingPunct="0">
              <a:defRPr sz="1600">
                <a:solidFill>
                  <a:schemeClr val="tx1"/>
                </a:solidFill>
                <a:latin typeface="Lucida Sans Unicode" pitchFamily="34" charset="0"/>
              </a:defRPr>
            </a:lvl4pPr>
            <a:lvl5pPr marL="2057400" indent="-228600" defTabSz="919163" eaLnBrk="0" hangingPunct="0">
              <a:defRPr sz="1600">
                <a:solidFill>
                  <a:schemeClr val="tx1"/>
                </a:solidFill>
                <a:latin typeface="Lucida Sans Unicode" pitchFamily="34" charset="0"/>
              </a:defRPr>
            </a:lvl5pPr>
            <a:lvl6pPr marL="2514600" indent="-228600" algn="ctr" defTabSz="919163" eaLnBrk="0" fontAlgn="base" hangingPunct="0">
              <a:spcBef>
                <a:spcPct val="0"/>
              </a:spcBef>
              <a:spcAft>
                <a:spcPct val="0"/>
              </a:spcAft>
              <a:defRPr sz="1600">
                <a:solidFill>
                  <a:schemeClr val="tx1"/>
                </a:solidFill>
                <a:latin typeface="Lucida Sans Unicode" pitchFamily="34" charset="0"/>
              </a:defRPr>
            </a:lvl6pPr>
            <a:lvl7pPr marL="2971800" indent="-228600" algn="ctr" defTabSz="919163" eaLnBrk="0" fontAlgn="base" hangingPunct="0">
              <a:spcBef>
                <a:spcPct val="0"/>
              </a:spcBef>
              <a:spcAft>
                <a:spcPct val="0"/>
              </a:spcAft>
              <a:defRPr sz="1600">
                <a:solidFill>
                  <a:schemeClr val="tx1"/>
                </a:solidFill>
                <a:latin typeface="Lucida Sans Unicode" pitchFamily="34" charset="0"/>
              </a:defRPr>
            </a:lvl7pPr>
            <a:lvl8pPr marL="3429000" indent="-228600" algn="ctr" defTabSz="919163" eaLnBrk="0" fontAlgn="base" hangingPunct="0">
              <a:spcBef>
                <a:spcPct val="0"/>
              </a:spcBef>
              <a:spcAft>
                <a:spcPct val="0"/>
              </a:spcAft>
              <a:defRPr sz="1600">
                <a:solidFill>
                  <a:schemeClr val="tx1"/>
                </a:solidFill>
                <a:latin typeface="Lucida Sans Unicode" pitchFamily="34" charset="0"/>
              </a:defRPr>
            </a:lvl8pPr>
            <a:lvl9pPr marL="3886200" indent="-228600" algn="ctr" defTabSz="919163" eaLnBrk="0" fontAlgn="base" hangingPunct="0">
              <a:spcBef>
                <a:spcPct val="0"/>
              </a:spcBef>
              <a:spcAft>
                <a:spcPct val="0"/>
              </a:spcAft>
              <a:defRPr sz="1600">
                <a:solidFill>
                  <a:schemeClr val="tx1"/>
                </a:solidFill>
                <a:latin typeface="Lucida Sans Unicode" pitchFamily="34" charset="0"/>
              </a:defRPr>
            </a:lvl9pPr>
          </a:lstStyle>
          <a:p>
            <a:pPr eaLnBrk="1" hangingPunct="1"/>
            <a:fld id="{ADB9AAA9-001C-4137-9916-9C63049882AA}" type="slidenum">
              <a:rPr lang="ru-RU" sz="1200" smtClean="0">
                <a:latin typeface="Arial" charset="0"/>
              </a:rPr>
              <a:pPr eaLnBrk="1" hangingPunct="1"/>
              <a:t>1</a:t>
            </a:fld>
            <a:endParaRPr lang="ru-RU" sz="12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a:ln/>
        </p:spPr>
      </p:sp>
      <p:sp>
        <p:nvSpPr>
          <p:cNvPr id="2048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charset="0"/>
            </a:endParaRPr>
          </a:p>
        </p:txBody>
      </p:sp>
      <p:sp>
        <p:nvSpPr>
          <p:cNvPr id="2048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Lucida Sans Unicode" pitchFamily="34" charset="0"/>
              </a:defRPr>
            </a:lvl1pPr>
            <a:lvl2pPr marL="742950" indent="-285750" defTabSz="919163" eaLnBrk="0" hangingPunct="0">
              <a:defRPr sz="1600">
                <a:solidFill>
                  <a:schemeClr val="tx1"/>
                </a:solidFill>
                <a:latin typeface="Lucida Sans Unicode" pitchFamily="34" charset="0"/>
              </a:defRPr>
            </a:lvl2pPr>
            <a:lvl3pPr marL="1143000" indent="-228600" defTabSz="919163" eaLnBrk="0" hangingPunct="0">
              <a:defRPr sz="1600">
                <a:solidFill>
                  <a:schemeClr val="tx1"/>
                </a:solidFill>
                <a:latin typeface="Lucida Sans Unicode" pitchFamily="34" charset="0"/>
              </a:defRPr>
            </a:lvl3pPr>
            <a:lvl4pPr marL="1600200" indent="-228600" defTabSz="919163" eaLnBrk="0" hangingPunct="0">
              <a:defRPr sz="1600">
                <a:solidFill>
                  <a:schemeClr val="tx1"/>
                </a:solidFill>
                <a:latin typeface="Lucida Sans Unicode" pitchFamily="34" charset="0"/>
              </a:defRPr>
            </a:lvl4pPr>
            <a:lvl5pPr marL="2057400" indent="-228600" defTabSz="919163" eaLnBrk="0" hangingPunct="0">
              <a:defRPr sz="1600">
                <a:solidFill>
                  <a:schemeClr val="tx1"/>
                </a:solidFill>
                <a:latin typeface="Lucida Sans Unicode" pitchFamily="34" charset="0"/>
              </a:defRPr>
            </a:lvl5pPr>
            <a:lvl6pPr marL="2514600" indent="-228600" algn="ctr" defTabSz="919163" eaLnBrk="0" fontAlgn="base" hangingPunct="0">
              <a:spcBef>
                <a:spcPct val="0"/>
              </a:spcBef>
              <a:spcAft>
                <a:spcPct val="0"/>
              </a:spcAft>
              <a:defRPr sz="1600">
                <a:solidFill>
                  <a:schemeClr val="tx1"/>
                </a:solidFill>
                <a:latin typeface="Lucida Sans Unicode" pitchFamily="34" charset="0"/>
              </a:defRPr>
            </a:lvl6pPr>
            <a:lvl7pPr marL="2971800" indent="-228600" algn="ctr" defTabSz="919163" eaLnBrk="0" fontAlgn="base" hangingPunct="0">
              <a:spcBef>
                <a:spcPct val="0"/>
              </a:spcBef>
              <a:spcAft>
                <a:spcPct val="0"/>
              </a:spcAft>
              <a:defRPr sz="1600">
                <a:solidFill>
                  <a:schemeClr val="tx1"/>
                </a:solidFill>
                <a:latin typeface="Lucida Sans Unicode" pitchFamily="34" charset="0"/>
              </a:defRPr>
            </a:lvl7pPr>
            <a:lvl8pPr marL="3429000" indent="-228600" algn="ctr" defTabSz="919163" eaLnBrk="0" fontAlgn="base" hangingPunct="0">
              <a:spcBef>
                <a:spcPct val="0"/>
              </a:spcBef>
              <a:spcAft>
                <a:spcPct val="0"/>
              </a:spcAft>
              <a:defRPr sz="1600">
                <a:solidFill>
                  <a:schemeClr val="tx1"/>
                </a:solidFill>
                <a:latin typeface="Lucida Sans Unicode" pitchFamily="34" charset="0"/>
              </a:defRPr>
            </a:lvl8pPr>
            <a:lvl9pPr marL="3886200" indent="-228600" algn="ctr" defTabSz="919163" eaLnBrk="0" fontAlgn="base" hangingPunct="0">
              <a:spcBef>
                <a:spcPct val="0"/>
              </a:spcBef>
              <a:spcAft>
                <a:spcPct val="0"/>
              </a:spcAft>
              <a:defRPr sz="1600">
                <a:solidFill>
                  <a:schemeClr val="tx1"/>
                </a:solidFill>
                <a:latin typeface="Lucida Sans Unicode" pitchFamily="34" charset="0"/>
              </a:defRPr>
            </a:lvl9pPr>
          </a:lstStyle>
          <a:p>
            <a:pPr eaLnBrk="1" hangingPunct="1"/>
            <a:fld id="{C5FB4778-6835-4BEC-9299-45A5B8813BD5}" type="slidenum">
              <a:rPr lang="ru-RU" sz="1200" smtClean="0">
                <a:latin typeface="Arial" charset="0"/>
              </a:rPr>
              <a:pPr eaLnBrk="1" hangingPunct="1"/>
              <a:t>2</a:t>
            </a:fld>
            <a:endParaRPr lang="ru-RU" sz="12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Lucida Sans Unicode" pitchFamily="34" charset="0"/>
              </a:defRPr>
            </a:lvl1pPr>
            <a:lvl2pPr marL="742950" indent="-285750" defTabSz="919163" eaLnBrk="0" hangingPunct="0">
              <a:defRPr sz="1600">
                <a:solidFill>
                  <a:schemeClr val="tx1"/>
                </a:solidFill>
                <a:latin typeface="Lucida Sans Unicode" pitchFamily="34" charset="0"/>
              </a:defRPr>
            </a:lvl2pPr>
            <a:lvl3pPr marL="1143000" indent="-228600" defTabSz="919163" eaLnBrk="0" hangingPunct="0">
              <a:defRPr sz="1600">
                <a:solidFill>
                  <a:schemeClr val="tx1"/>
                </a:solidFill>
                <a:latin typeface="Lucida Sans Unicode" pitchFamily="34" charset="0"/>
              </a:defRPr>
            </a:lvl3pPr>
            <a:lvl4pPr marL="1600200" indent="-228600" defTabSz="919163" eaLnBrk="0" hangingPunct="0">
              <a:defRPr sz="1600">
                <a:solidFill>
                  <a:schemeClr val="tx1"/>
                </a:solidFill>
                <a:latin typeface="Lucida Sans Unicode" pitchFamily="34" charset="0"/>
              </a:defRPr>
            </a:lvl4pPr>
            <a:lvl5pPr marL="2057400" indent="-228600" defTabSz="919163" eaLnBrk="0" hangingPunct="0">
              <a:defRPr sz="1600">
                <a:solidFill>
                  <a:schemeClr val="tx1"/>
                </a:solidFill>
                <a:latin typeface="Lucida Sans Unicode" pitchFamily="34" charset="0"/>
              </a:defRPr>
            </a:lvl5pPr>
            <a:lvl6pPr marL="2514600" indent="-228600" algn="ctr" defTabSz="919163" eaLnBrk="0" fontAlgn="base" hangingPunct="0">
              <a:spcBef>
                <a:spcPct val="0"/>
              </a:spcBef>
              <a:spcAft>
                <a:spcPct val="0"/>
              </a:spcAft>
              <a:defRPr sz="1600">
                <a:solidFill>
                  <a:schemeClr val="tx1"/>
                </a:solidFill>
                <a:latin typeface="Lucida Sans Unicode" pitchFamily="34" charset="0"/>
              </a:defRPr>
            </a:lvl6pPr>
            <a:lvl7pPr marL="2971800" indent="-228600" algn="ctr" defTabSz="919163" eaLnBrk="0" fontAlgn="base" hangingPunct="0">
              <a:spcBef>
                <a:spcPct val="0"/>
              </a:spcBef>
              <a:spcAft>
                <a:spcPct val="0"/>
              </a:spcAft>
              <a:defRPr sz="1600">
                <a:solidFill>
                  <a:schemeClr val="tx1"/>
                </a:solidFill>
                <a:latin typeface="Lucida Sans Unicode" pitchFamily="34" charset="0"/>
              </a:defRPr>
            </a:lvl7pPr>
            <a:lvl8pPr marL="3429000" indent="-228600" algn="ctr" defTabSz="919163" eaLnBrk="0" fontAlgn="base" hangingPunct="0">
              <a:spcBef>
                <a:spcPct val="0"/>
              </a:spcBef>
              <a:spcAft>
                <a:spcPct val="0"/>
              </a:spcAft>
              <a:defRPr sz="1600">
                <a:solidFill>
                  <a:schemeClr val="tx1"/>
                </a:solidFill>
                <a:latin typeface="Lucida Sans Unicode" pitchFamily="34" charset="0"/>
              </a:defRPr>
            </a:lvl8pPr>
            <a:lvl9pPr marL="3886200" indent="-228600" algn="ctr" defTabSz="919163" eaLnBrk="0" fontAlgn="base" hangingPunct="0">
              <a:spcBef>
                <a:spcPct val="0"/>
              </a:spcBef>
              <a:spcAft>
                <a:spcPct val="0"/>
              </a:spcAft>
              <a:defRPr sz="1600">
                <a:solidFill>
                  <a:schemeClr val="tx1"/>
                </a:solidFill>
                <a:latin typeface="Lucida Sans Unicode" pitchFamily="34" charset="0"/>
              </a:defRPr>
            </a:lvl9pPr>
          </a:lstStyle>
          <a:p>
            <a:pPr eaLnBrk="1" hangingPunct="1"/>
            <a:fld id="{1ED96BE0-1F1E-4089-9864-1D941461B09D}" type="slidenum">
              <a:rPr lang="ru-RU" sz="1200" smtClean="0">
                <a:latin typeface="Arial" charset="0"/>
              </a:rPr>
              <a:pPr eaLnBrk="1" hangingPunct="1"/>
              <a:t>3</a:t>
            </a:fld>
            <a:endParaRPr lang="ru-RU" sz="1200" smtClean="0">
              <a:latin typeface="Arial"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Lucida Sans Unicode" pitchFamily="34" charset="0"/>
              </a:defRPr>
            </a:lvl1pPr>
            <a:lvl2pPr marL="742950" indent="-285750" defTabSz="919163" eaLnBrk="0" hangingPunct="0">
              <a:defRPr sz="1600">
                <a:solidFill>
                  <a:schemeClr val="tx1"/>
                </a:solidFill>
                <a:latin typeface="Lucida Sans Unicode" pitchFamily="34" charset="0"/>
              </a:defRPr>
            </a:lvl2pPr>
            <a:lvl3pPr marL="1143000" indent="-228600" defTabSz="919163" eaLnBrk="0" hangingPunct="0">
              <a:defRPr sz="1600">
                <a:solidFill>
                  <a:schemeClr val="tx1"/>
                </a:solidFill>
                <a:latin typeface="Lucida Sans Unicode" pitchFamily="34" charset="0"/>
              </a:defRPr>
            </a:lvl3pPr>
            <a:lvl4pPr marL="1600200" indent="-228600" defTabSz="919163" eaLnBrk="0" hangingPunct="0">
              <a:defRPr sz="1600">
                <a:solidFill>
                  <a:schemeClr val="tx1"/>
                </a:solidFill>
                <a:latin typeface="Lucida Sans Unicode" pitchFamily="34" charset="0"/>
              </a:defRPr>
            </a:lvl4pPr>
            <a:lvl5pPr marL="2057400" indent="-228600" defTabSz="919163" eaLnBrk="0" hangingPunct="0">
              <a:defRPr sz="1600">
                <a:solidFill>
                  <a:schemeClr val="tx1"/>
                </a:solidFill>
                <a:latin typeface="Lucida Sans Unicode" pitchFamily="34" charset="0"/>
              </a:defRPr>
            </a:lvl5pPr>
            <a:lvl6pPr marL="2514600" indent="-228600" algn="ctr" defTabSz="919163" eaLnBrk="0" fontAlgn="base" hangingPunct="0">
              <a:spcBef>
                <a:spcPct val="0"/>
              </a:spcBef>
              <a:spcAft>
                <a:spcPct val="0"/>
              </a:spcAft>
              <a:defRPr sz="1600">
                <a:solidFill>
                  <a:schemeClr val="tx1"/>
                </a:solidFill>
                <a:latin typeface="Lucida Sans Unicode" pitchFamily="34" charset="0"/>
              </a:defRPr>
            </a:lvl6pPr>
            <a:lvl7pPr marL="2971800" indent="-228600" algn="ctr" defTabSz="919163" eaLnBrk="0" fontAlgn="base" hangingPunct="0">
              <a:spcBef>
                <a:spcPct val="0"/>
              </a:spcBef>
              <a:spcAft>
                <a:spcPct val="0"/>
              </a:spcAft>
              <a:defRPr sz="1600">
                <a:solidFill>
                  <a:schemeClr val="tx1"/>
                </a:solidFill>
                <a:latin typeface="Lucida Sans Unicode" pitchFamily="34" charset="0"/>
              </a:defRPr>
            </a:lvl7pPr>
            <a:lvl8pPr marL="3429000" indent="-228600" algn="ctr" defTabSz="919163" eaLnBrk="0" fontAlgn="base" hangingPunct="0">
              <a:spcBef>
                <a:spcPct val="0"/>
              </a:spcBef>
              <a:spcAft>
                <a:spcPct val="0"/>
              </a:spcAft>
              <a:defRPr sz="1600">
                <a:solidFill>
                  <a:schemeClr val="tx1"/>
                </a:solidFill>
                <a:latin typeface="Lucida Sans Unicode" pitchFamily="34" charset="0"/>
              </a:defRPr>
            </a:lvl8pPr>
            <a:lvl9pPr marL="3886200" indent="-228600" algn="ctr" defTabSz="919163" eaLnBrk="0" fontAlgn="base" hangingPunct="0">
              <a:spcBef>
                <a:spcPct val="0"/>
              </a:spcBef>
              <a:spcAft>
                <a:spcPct val="0"/>
              </a:spcAft>
              <a:defRPr sz="1600">
                <a:solidFill>
                  <a:schemeClr val="tx1"/>
                </a:solidFill>
                <a:latin typeface="Lucida Sans Unicode" pitchFamily="34" charset="0"/>
              </a:defRPr>
            </a:lvl9pPr>
          </a:lstStyle>
          <a:p>
            <a:pPr eaLnBrk="1" hangingPunct="1"/>
            <a:fld id="{861C388C-1328-4D3E-80E0-80DC39C05B2F}" type="slidenum">
              <a:rPr lang="ru-RU" sz="1200" smtClean="0">
                <a:latin typeface="Arial" charset="0"/>
              </a:rPr>
              <a:pPr eaLnBrk="1" hangingPunct="1"/>
              <a:t>4</a:t>
            </a:fld>
            <a:endParaRPr lang="ru-RU" sz="1200" smtClean="0">
              <a:latin typeface="Arial" charset="0"/>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Lucida Sans Unicode" pitchFamily="34" charset="0"/>
              </a:defRPr>
            </a:lvl1pPr>
            <a:lvl2pPr marL="742950" indent="-285750" defTabSz="919163" eaLnBrk="0" hangingPunct="0">
              <a:defRPr sz="1600">
                <a:solidFill>
                  <a:schemeClr val="tx1"/>
                </a:solidFill>
                <a:latin typeface="Lucida Sans Unicode" pitchFamily="34" charset="0"/>
              </a:defRPr>
            </a:lvl2pPr>
            <a:lvl3pPr marL="1143000" indent="-228600" defTabSz="919163" eaLnBrk="0" hangingPunct="0">
              <a:defRPr sz="1600">
                <a:solidFill>
                  <a:schemeClr val="tx1"/>
                </a:solidFill>
                <a:latin typeface="Lucida Sans Unicode" pitchFamily="34" charset="0"/>
              </a:defRPr>
            </a:lvl3pPr>
            <a:lvl4pPr marL="1600200" indent="-228600" defTabSz="919163" eaLnBrk="0" hangingPunct="0">
              <a:defRPr sz="1600">
                <a:solidFill>
                  <a:schemeClr val="tx1"/>
                </a:solidFill>
                <a:latin typeface="Lucida Sans Unicode" pitchFamily="34" charset="0"/>
              </a:defRPr>
            </a:lvl4pPr>
            <a:lvl5pPr marL="2057400" indent="-228600" defTabSz="919163" eaLnBrk="0" hangingPunct="0">
              <a:defRPr sz="1600">
                <a:solidFill>
                  <a:schemeClr val="tx1"/>
                </a:solidFill>
                <a:latin typeface="Lucida Sans Unicode" pitchFamily="34" charset="0"/>
              </a:defRPr>
            </a:lvl5pPr>
            <a:lvl6pPr marL="2514600" indent="-228600" algn="ctr" defTabSz="919163" eaLnBrk="0" fontAlgn="base" hangingPunct="0">
              <a:spcBef>
                <a:spcPct val="0"/>
              </a:spcBef>
              <a:spcAft>
                <a:spcPct val="0"/>
              </a:spcAft>
              <a:defRPr sz="1600">
                <a:solidFill>
                  <a:schemeClr val="tx1"/>
                </a:solidFill>
                <a:latin typeface="Lucida Sans Unicode" pitchFamily="34" charset="0"/>
              </a:defRPr>
            </a:lvl6pPr>
            <a:lvl7pPr marL="2971800" indent="-228600" algn="ctr" defTabSz="919163" eaLnBrk="0" fontAlgn="base" hangingPunct="0">
              <a:spcBef>
                <a:spcPct val="0"/>
              </a:spcBef>
              <a:spcAft>
                <a:spcPct val="0"/>
              </a:spcAft>
              <a:defRPr sz="1600">
                <a:solidFill>
                  <a:schemeClr val="tx1"/>
                </a:solidFill>
                <a:latin typeface="Lucida Sans Unicode" pitchFamily="34" charset="0"/>
              </a:defRPr>
            </a:lvl7pPr>
            <a:lvl8pPr marL="3429000" indent="-228600" algn="ctr" defTabSz="919163" eaLnBrk="0" fontAlgn="base" hangingPunct="0">
              <a:spcBef>
                <a:spcPct val="0"/>
              </a:spcBef>
              <a:spcAft>
                <a:spcPct val="0"/>
              </a:spcAft>
              <a:defRPr sz="1600">
                <a:solidFill>
                  <a:schemeClr val="tx1"/>
                </a:solidFill>
                <a:latin typeface="Lucida Sans Unicode" pitchFamily="34" charset="0"/>
              </a:defRPr>
            </a:lvl8pPr>
            <a:lvl9pPr marL="3886200" indent="-228600" algn="ctr" defTabSz="919163" eaLnBrk="0" fontAlgn="base" hangingPunct="0">
              <a:spcBef>
                <a:spcPct val="0"/>
              </a:spcBef>
              <a:spcAft>
                <a:spcPct val="0"/>
              </a:spcAft>
              <a:defRPr sz="1600">
                <a:solidFill>
                  <a:schemeClr val="tx1"/>
                </a:solidFill>
                <a:latin typeface="Lucida Sans Unicode" pitchFamily="34" charset="0"/>
              </a:defRPr>
            </a:lvl9pPr>
          </a:lstStyle>
          <a:p>
            <a:pPr eaLnBrk="1" hangingPunct="1"/>
            <a:fld id="{5A215D9E-189B-4E29-8D64-4B03A94A3E0C}" type="slidenum">
              <a:rPr lang="ru-RU" sz="1200" smtClean="0">
                <a:latin typeface="Arial" charset="0"/>
              </a:rPr>
              <a:pPr eaLnBrk="1" hangingPunct="1"/>
              <a:t>5</a:t>
            </a:fld>
            <a:endParaRPr lang="ru-RU" sz="1200" smtClean="0">
              <a:latin typeface="Arial" charset="0"/>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Lucida Sans Unicode" pitchFamily="34" charset="0"/>
              </a:defRPr>
            </a:lvl1pPr>
            <a:lvl2pPr marL="742950" indent="-285750" defTabSz="919163" eaLnBrk="0" hangingPunct="0">
              <a:defRPr sz="1600">
                <a:solidFill>
                  <a:schemeClr val="tx1"/>
                </a:solidFill>
                <a:latin typeface="Lucida Sans Unicode" pitchFamily="34" charset="0"/>
              </a:defRPr>
            </a:lvl2pPr>
            <a:lvl3pPr marL="1143000" indent="-228600" defTabSz="919163" eaLnBrk="0" hangingPunct="0">
              <a:defRPr sz="1600">
                <a:solidFill>
                  <a:schemeClr val="tx1"/>
                </a:solidFill>
                <a:latin typeface="Lucida Sans Unicode" pitchFamily="34" charset="0"/>
              </a:defRPr>
            </a:lvl3pPr>
            <a:lvl4pPr marL="1600200" indent="-228600" defTabSz="919163" eaLnBrk="0" hangingPunct="0">
              <a:defRPr sz="1600">
                <a:solidFill>
                  <a:schemeClr val="tx1"/>
                </a:solidFill>
                <a:latin typeface="Lucida Sans Unicode" pitchFamily="34" charset="0"/>
              </a:defRPr>
            </a:lvl4pPr>
            <a:lvl5pPr marL="2057400" indent="-228600" defTabSz="919163" eaLnBrk="0" hangingPunct="0">
              <a:defRPr sz="1600">
                <a:solidFill>
                  <a:schemeClr val="tx1"/>
                </a:solidFill>
                <a:latin typeface="Lucida Sans Unicode" pitchFamily="34" charset="0"/>
              </a:defRPr>
            </a:lvl5pPr>
            <a:lvl6pPr marL="2514600" indent="-228600" algn="ctr" defTabSz="919163" eaLnBrk="0" fontAlgn="base" hangingPunct="0">
              <a:spcBef>
                <a:spcPct val="0"/>
              </a:spcBef>
              <a:spcAft>
                <a:spcPct val="0"/>
              </a:spcAft>
              <a:defRPr sz="1600">
                <a:solidFill>
                  <a:schemeClr val="tx1"/>
                </a:solidFill>
                <a:latin typeface="Lucida Sans Unicode" pitchFamily="34" charset="0"/>
              </a:defRPr>
            </a:lvl6pPr>
            <a:lvl7pPr marL="2971800" indent="-228600" algn="ctr" defTabSz="919163" eaLnBrk="0" fontAlgn="base" hangingPunct="0">
              <a:spcBef>
                <a:spcPct val="0"/>
              </a:spcBef>
              <a:spcAft>
                <a:spcPct val="0"/>
              </a:spcAft>
              <a:defRPr sz="1600">
                <a:solidFill>
                  <a:schemeClr val="tx1"/>
                </a:solidFill>
                <a:latin typeface="Lucida Sans Unicode" pitchFamily="34" charset="0"/>
              </a:defRPr>
            </a:lvl7pPr>
            <a:lvl8pPr marL="3429000" indent="-228600" algn="ctr" defTabSz="919163" eaLnBrk="0" fontAlgn="base" hangingPunct="0">
              <a:spcBef>
                <a:spcPct val="0"/>
              </a:spcBef>
              <a:spcAft>
                <a:spcPct val="0"/>
              </a:spcAft>
              <a:defRPr sz="1600">
                <a:solidFill>
                  <a:schemeClr val="tx1"/>
                </a:solidFill>
                <a:latin typeface="Lucida Sans Unicode" pitchFamily="34" charset="0"/>
              </a:defRPr>
            </a:lvl8pPr>
            <a:lvl9pPr marL="3886200" indent="-228600" algn="ctr" defTabSz="919163" eaLnBrk="0" fontAlgn="base" hangingPunct="0">
              <a:spcBef>
                <a:spcPct val="0"/>
              </a:spcBef>
              <a:spcAft>
                <a:spcPct val="0"/>
              </a:spcAft>
              <a:defRPr sz="1600">
                <a:solidFill>
                  <a:schemeClr val="tx1"/>
                </a:solidFill>
                <a:latin typeface="Lucida Sans Unicode" pitchFamily="34" charset="0"/>
              </a:defRPr>
            </a:lvl9pPr>
          </a:lstStyle>
          <a:p>
            <a:pPr eaLnBrk="1" hangingPunct="1"/>
            <a:fld id="{2D614CFD-4DA3-4191-9BA0-B298FC305E51}" type="slidenum">
              <a:rPr lang="ru-RU" sz="1200" smtClean="0">
                <a:latin typeface="Arial" charset="0"/>
              </a:rPr>
              <a:pPr eaLnBrk="1" hangingPunct="1"/>
              <a:t>11</a:t>
            </a:fld>
            <a:endParaRPr lang="ru-RU" sz="1200" smtClean="0">
              <a:latin typeface="Arial" charset="0"/>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Lucida Sans Unicode" pitchFamily="34" charset="0"/>
              </a:defRPr>
            </a:lvl1pPr>
            <a:lvl2pPr marL="742950" indent="-285750" defTabSz="919163" eaLnBrk="0" hangingPunct="0">
              <a:defRPr sz="1600">
                <a:solidFill>
                  <a:schemeClr val="tx1"/>
                </a:solidFill>
                <a:latin typeface="Lucida Sans Unicode" pitchFamily="34" charset="0"/>
              </a:defRPr>
            </a:lvl2pPr>
            <a:lvl3pPr marL="1143000" indent="-228600" defTabSz="919163" eaLnBrk="0" hangingPunct="0">
              <a:defRPr sz="1600">
                <a:solidFill>
                  <a:schemeClr val="tx1"/>
                </a:solidFill>
                <a:latin typeface="Lucida Sans Unicode" pitchFamily="34" charset="0"/>
              </a:defRPr>
            </a:lvl3pPr>
            <a:lvl4pPr marL="1600200" indent="-228600" defTabSz="919163" eaLnBrk="0" hangingPunct="0">
              <a:defRPr sz="1600">
                <a:solidFill>
                  <a:schemeClr val="tx1"/>
                </a:solidFill>
                <a:latin typeface="Lucida Sans Unicode" pitchFamily="34" charset="0"/>
              </a:defRPr>
            </a:lvl4pPr>
            <a:lvl5pPr marL="2057400" indent="-228600" defTabSz="919163" eaLnBrk="0" hangingPunct="0">
              <a:defRPr sz="1600">
                <a:solidFill>
                  <a:schemeClr val="tx1"/>
                </a:solidFill>
                <a:latin typeface="Lucida Sans Unicode" pitchFamily="34" charset="0"/>
              </a:defRPr>
            </a:lvl5pPr>
            <a:lvl6pPr marL="2514600" indent="-228600" algn="ctr" defTabSz="919163" eaLnBrk="0" fontAlgn="base" hangingPunct="0">
              <a:spcBef>
                <a:spcPct val="0"/>
              </a:spcBef>
              <a:spcAft>
                <a:spcPct val="0"/>
              </a:spcAft>
              <a:defRPr sz="1600">
                <a:solidFill>
                  <a:schemeClr val="tx1"/>
                </a:solidFill>
                <a:latin typeface="Lucida Sans Unicode" pitchFamily="34" charset="0"/>
              </a:defRPr>
            </a:lvl6pPr>
            <a:lvl7pPr marL="2971800" indent="-228600" algn="ctr" defTabSz="919163" eaLnBrk="0" fontAlgn="base" hangingPunct="0">
              <a:spcBef>
                <a:spcPct val="0"/>
              </a:spcBef>
              <a:spcAft>
                <a:spcPct val="0"/>
              </a:spcAft>
              <a:defRPr sz="1600">
                <a:solidFill>
                  <a:schemeClr val="tx1"/>
                </a:solidFill>
                <a:latin typeface="Lucida Sans Unicode" pitchFamily="34" charset="0"/>
              </a:defRPr>
            </a:lvl7pPr>
            <a:lvl8pPr marL="3429000" indent="-228600" algn="ctr" defTabSz="919163" eaLnBrk="0" fontAlgn="base" hangingPunct="0">
              <a:spcBef>
                <a:spcPct val="0"/>
              </a:spcBef>
              <a:spcAft>
                <a:spcPct val="0"/>
              </a:spcAft>
              <a:defRPr sz="1600">
                <a:solidFill>
                  <a:schemeClr val="tx1"/>
                </a:solidFill>
                <a:latin typeface="Lucida Sans Unicode" pitchFamily="34" charset="0"/>
              </a:defRPr>
            </a:lvl8pPr>
            <a:lvl9pPr marL="3886200" indent="-228600" algn="ctr" defTabSz="919163" eaLnBrk="0" fontAlgn="base" hangingPunct="0">
              <a:spcBef>
                <a:spcPct val="0"/>
              </a:spcBef>
              <a:spcAft>
                <a:spcPct val="0"/>
              </a:spcAft>
              <a:defRPr sz="1600">
                <a:solidFill>
                  <a:schemeClr val="tx1"/>
                </a:solidFill>
                <a:latin typeface="Lucida Sans Unicode" pitchFamily="34" charset="0"/>
              </a:defRPr>
            </a:lvl9pPr>
          </a:lstStyle>
          <a:p>
            <a:pPr eaLnBrk="1" hangingPunct="1"/>
            <a:fld id="{BC619BEF-F9CF-41F3-AFCC-223A4FE4EFBA}" type="slidenum">
              <a:rPr lang="ru-RU" sz="1200" smtClean="0">
                <a:latin typeface="Arial" charset="0"/>
              </a:rPr>
              <a:pPr eaLnBrk="1" hangingPunct="1"/>
              <a:t>12</a:t>
            </a:fld>
            <a:endParaRPr lang="ru-RU" sz="1200" smtClean="0">
              <a:latin typeface="Arial" charset="0"/>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63"/>
          <p:cNvGrpSpPr>
            <a:grpSpLocks/>
          </p:cNvGrpSpPr>
          <p:nvPr userDrawn="1"/>
        </p:nvGrpSpPr>
        <p:grpSpPr bwMode="auto">
          <a:xfrm>
            <a:off x="0" y="5589588"/>
            <a:ext cx="9109075" cy="1268412"/>
            <a:chOff x="0" y="2305"/>
            <a:chExt cx="5738" cy="1987"/>
          </a:xfrm>
        </p:grpSpPr>
        <p:sp>
          <p:nvSpPr>
            <p:cNvPr id="3" name="Rectangle 4"/>
            <p:cNvSpPr>
              <a:spLocks noChangeArrowheads="1"/>
            </p:cNvSpPr>
            <p:nvPr/>
          </p:nvSpPr>
          <p:spPr bwMode="gray">
            <a:xfrm>
              <a:off x="0" y="2340"/>
              <a:ext cx="5738" cy="1952"/>
            </a:xfrm>
            <a:prstGeom prst="rect">
              <a:avLst/>
            </a:prstGeom>
            <a:solidFill>
              <a:schemeClr val="accent1"/>
            </a:solidFill>
            <a:ln w="9525">
              <a:noFill/>
              <a:miter lim="800000"/>
              <a:headEnd/>
              <a:tailEnd/>
            </a:ln>
          </p:spPr>
          <p:txBody>
            <a:bodyPr wrap="none" anchor="ctr"/>
            <a:lstStyle/>
            <a:p>
              <a:pPr>
                <a:defRPr/>
              </a:pPr>
              <a:endParaRPr lang="ru-RU"/>
            </a:p>
          </p:txBody>
        </p:sp>
        <p:sp>
          <p:nvSpPr>
            <p:cNvPr id="4" name="Rectangle 5"/>
            <p:cNvSpPr>
              <a:spLocks noChangeArrowheads="1"/>
            </p:cNvSpPr>
            <p:nvPr/>
          </p:nvSpPr>
          <p:spPr bwMode="gray">
            <a:xfrm>
              <a:off x="0" y="2305"/>
              <a:ext cx="5738" cy="127"/>
            </a:xfrm>
            <a:prstGeom prst="rect">
              <a:avLst/>
            </a:prstGeom>
            <a:solidFill>
              <a:schemeClr val="accent1"/>
            </a:solidFill>
            <a:ln w="9525">
              <a:noFill/>
              <a:miter lim="800000"/>
              <a:headEnd/>
              <a:tailEnd/>
            </a:ln>
          </p:spPr>
          <p:txBody>
            <a:bodyPr wrap="none" anchor="ctr"/>
            <a:lstStyle/>
            <a:p>
              <a:pPr>
                <a:defRPr/>
              </a:pPr>
              <a:endParaRPr lang="ru-RU"/>
            </a:p>
          </p:txBody>
        </p:sp>
      </p:grpSp>
      <p:sp>
        <p:nvSpPr>
          <p:cNvPr id="5" name="Rectangle 38"/>
          <p:cNvSpPr>
            <a:spLocks noChangeArrowheads="1"/>
          </p:cNvSpPr>
          <p:nvPr userDrawn="1"/>
        </p:nvSpPr>
        <p:spPr bwMode="gray">
          <a:xfrm>
            <a:off x="3175" y="981075"/>
            <a:ext cx="9140825" cy="2952750"/>
          </a:xfrm>
          <a:prstGeom prst="rect">
            <a:avLst/>
          </a:prstGeom>
          <a:solidFill>
            <a:schemeClr val="accent1"/>
          </a:solidFill>
          <a:ln w="9525">
            <a:noFill/>
            <a:miter lim="800000"/>
            <a:headEnd/>
            <a:tailEnd/>
          </a:ln>
        </p:spPr>
        <p:txBody>
          <a:bodyPr wrap="none" anchor="ctr"/>
          <a:lstStyle/>
          <a:p>
            <a:pPr>
              <a:defRPr/>
            </a:pPr>
            <a:endParaRPr lang="ru-RU"/>
          </a:p>
        </p:txBody>
      </p:sp>
      <p:sp>
        <p:nvSpPr>
          <p:cNvPr id="6" name="Rectangle 6"/>
          <p:cNvSpPr>
            <a:spLocks noChangeArrowheads="1"/>
          </p:cNvSpPr>
          <p:nvPr userDrawn="1"/>
        </p:nvSpPr>
        <p:spPr bwMode="gray">
          <a:xfrm>
            <a:off x="0" y="-26988"/>
            <a:ext cx="9109075" cy="1773238"/>
          </a:xfrm>
          <a:prstGeom prst="rect">
            <a:avLst/>
          </a:prstGeom>
          <a:solidFill>
            <a:schemeClr val="accent1"/>
          </a:solidFill>
          <a:ln w="9525">
            <a:noFill/>
            <a:miter lim="800000"/>
            <a:headEnd/>
            <a:tailEnd/>
          </a:ln>
        </p:spPr>
        <p:txBody>
          <a:bodyPr wrap="none" anchor="ctr"/>
          <a:lstStyle/>
          <a:p>
            <a:pPr>
              <a:defRPr/>
            </a:pPr>
            <a:endParaRPr lang="ru-RU" sz="2000">
              <a:latin typeface="Arial" charset="0"/>
            </a:endParaRPr>
          </a:p>
        </p:txBody>
      </p:sp>
      <p:sp>
        <p:nvSpPr>
          <p:cNvPr id="7" name="Rectangle 51"/>
          <p:cNvSpPr>
            <a:spLocks noChangeArrowheads="1"/>
          </p:cNvSpPr>
          <p:nvPr userDrawn="1"/>
        </p:nvSpPr>
        <p:spPr bwMode="gray">
          <a:xfrm>
            <a:off x="0" y="14288"/>
            <a:ext cx="9109075" cy="201612"/>
          </a:xfrm>
          <a:prstGeom prst="rect">
            <a:avLst/>
          </a:prstGeom>
          <a:solidFill>
            <a:schemeClr val="accent1"/>
          </a:solidFill>
          <a:ln w="9525">
            <a:noFill/>
            <a:miter lim="800000"/>
            <a:headEnd/>
            <a:tailEnd/>
          </a:ln>
        </p:spPr>
        <p:txBody>
          <a:bodyPr wrap="none" anchor="ctr"/>
          <a:lstStyle/>
          <a:p>
            <a:pPr>
              <a:defRPr/>
            </a:pPr>
            <a:endParaRPr lang="ru-RU"/>
          </a:p>
        </p:txBody>
      </p:sp>
      <p:sp>
        <p:nvSpPr>
          <p:cNvPr id="8" name="AutoShape 61"/>
          <p:cNvSpPr>
            <a:spLocks noChangeArrowheads="1"/>
          </p:cNvSpPr>
          <p:nvPr userDrawn="1"/>
        </p:nvSpPr>
        <p:spPr bwMode="auto">
          <a:xfrm>
            <a:off x="500063" y="357188"/>
            <a:ext cx="7885112" cy="882650"/>
          </a:xfrm>
          <a:prstGeom prst="roundRect">
            <a:avLst>
              <a:gd name="adj" fmla="val 50000"/>
            </a:avLst>
          </a:prstGeom>
          <a:solidFill>
            <a:schemeClr val="accent1"/>
          </a:solidFill>
          <a:ln w="9525">
            <a:noFill/>
            <a:round/>
            <a:headEnd/>
            <a:tailEnd/>
          </a:ln>
        </p:spPr>
        <p:txBody>
          <a:bodyPr wrap="none" anchor="ctr"/>
          <a:lstStyle/>
          <a:p>
            <a:pPr eaLnBrk="0" hangingPunct="0">
              <a:defRPr/>
            </a:pPr>
            <a:r>
              <a:rPr lang="en-GB" altLang="ko-KR" sz="2400" b="1">
                <a:solidFill>
                  <a:srgbClr val="000080"/>
                </a:solidFill>
                <a:latin typeface="Comic Sans MS" pitchFamily="66" charset="0"/>
                <a:ea typeface="SimSun" pitchFamily="2" charset="-122"/>
                <a:cs typeface="Times New Roman" pitchFamily="18" charset="0"/>
              </a:rPr>
              <a:t>Role of the CTBT in regional and global security</a:t>
            </a:r>
          </a:p>
          <a:p>
            <a:pPr eaLnBrk="0" hangingPunct="0">
              <a:defRPr/>
            </a:pPr>
            <a:r>
              <a:rPr lang="en-GB" altLang="ko-KR" sz="2400" b="1">
                <a:solidFill>
                  <a:srgbClr val="000080"/>
                </a:solidFill>
                <a:latin typeface="Comic Sans MS" pitchFamily="66" charset="0"/>
                <a:ea typeface="SimSun" pitchFamily="2" charset="-122"/>
                <a:cs typeface="Times New Roman" pitchFamily="18" charset="0"/>
              </a:rPr>
              <a:t>Cross-regional workshop</a:t>
            </a:r>
            <a:r>
              <a:rPr lang="ru-RU" altLang="ko-KR" sz="2400">
                <a:solidFill>
                  <a:srgbClr val="000080"/>
                </a:solidFill>
                <a:latin typeface="Comic Sans MS" pitchFamily="66" charset="0"/>
                <a:ea typeface="SimSun" pitchFamily="2" charset="-122"/>
                <a:cs typeface="Times New Roman" pitchFamily="18" charset="0"/>
              </a:rPr>
              <a:t>  </a:t>
            </a:r>
          </a:p>
        </p:txBody>
      </p:sp>
      <p:grpSp>
        <p:nvGrpSpPr>
          <p:cNvPr id="9" name="Group 7"/>
          <p:cNvGrpSpPr>
            <a:grpSpLocks/>
          </p:cNvGrpSpPr>
          <p:nvPr userDrawn="1"/>
        </p:nvGrpSpPr>
        <p:grpSpPr bwMode="auto">
          <a:xfrm>
            <a:off x="-4763" y="0"/>
            <a:ext cx="9148763" cy="6856413"/>
            <a:chOff x="-3" y="0"/>
            <a:chExt cx="5763" cy="4319"/>
          </a:xfrm>
        </p:grpSpPr>
        <p:sp>
          <p:nvSpPr>
            <p:cNvPr id="10" name="AutoShape 8"/>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p:spPr>
          <p:txBody>
            <a:bodyPr wrap="none" anchor="ctr"/>
            <a:lstStyle/>
            <a:p>
              <a:pPr>
                <a:defRPr/>
              </a:pPr>
              <a:endParaRPr lang="ru-RU"/>
            </a:p>
          </p:txBody>
        </p:sp>
        <p:sp>
          <p:nvSpPr>
            <p:cNvPr id="11" name="Freeform 9"/>
            <p:cNvSpPr>
              <a:spLocks/>
            </p:cNvSpPr>
            <p:nvPr userDrawn="1"/>
          </p:nvSpPr>
          <p:spPr bwMode="gray">
            <a:xfrm>
              <a:off x="0" y="0"/>
              <a:ext cx="288" cy="288"/>
            </a:xfrm>
            <a:custGeom>
              <a:avLst/>
              <a:gdLst>
                <a:gd name="T0" fmla="*/ 0 w 336"/>
                <a:gd name="T1" fmla="*/ 6 h 384"/>
                <a:gd name="T2" fmla="*/ 0 w 336"/>
                <a:gd name="T3" fmla="*/ 52 h 384"/>
                <a:gd name="T4" fmla="*/ 33 w 336"/>
                <a:gd name="T5" fmla="*/ 26 h 384"/>
                <a:gd name="T6" fmla="*/ 65 w 336"/>
                <a:gd name="T7" fmla="*/ 6 h 384"/>
                <a:gd name="T8" fmla="*/ 11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ru-RU"/>
            </a:p>
          </p:txBody>
        </p:sp>
        <p:sp>
          <p:nvSpPr>
            <p:cNvPr id="12" name="Freeform 10"/>
            <p:cNvSpPr>
              <a:spLocks/>
            </p:cNvSpPr>
            <p:nvPr userDrawn="1"/>
          </p:nvSpPr>
          <p:spPr bwMode="gray">
            <a:xfrm rot="-5408600">
              <a:off x="-50" y="4030"/>
              <a:ext cx="336" cy="242"/>
            </a:xfrm>
            <a:custGeom>
              <a:avLst/>
              <a:gdLst>
                <a:gd name="T0" fmla="*/ 0 w 336"/>
                <a:gd name="T1" fmla="*/ 2 h 384"/>
                <a:gd name="T2" fmla="*/ 0 w 336"/>
                <a:gd name="T3" fmla="*/ 15 h 384"/>
                <a:gd name="T4" fmla="*/ 96 w 336"/>
                <a:gd name="T5" fmla="*/ 8 h 384"/>
                <a:gd name="T6" fmla="*/ 192 w 336"/>
                <a:gd name="T7" fmla="*/ 2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ru-RU"/>
            </a:p>
          </p:txBody>
        </p:sp>
        <p:sp>
          <p:nvSpPr>
            <p:cNvPr id="13" name="Freeform 11"/>
            <p:cNvSpPr>
              <a:spLocks/>
            </p:cNvSpPr>
            <p:nvPr userDrawn="1"/>
          </p:nvSpPr>
          <p:spPr bwMode="gray">
            <a:xfrm rot="10769190">
              <a:off x="5519" y="4031"/>
              <a:ext cx="232" cy="287"/>
            </a:xfrm>
            <a:custGeom>
              <a:avLst/>
              <a:gdLst>
                <a:gd name="T0" fmla="*/ 0 w 336"/>
                <a:gd name="T1" fmla="*/ 6 h 384"/>
                <a:gd name="T2" fmla="*/ 0 w 336"/>
                <a:gd name="T3" fmla="*/ 50 h 384"/>
                <a:gd name="T4" fmla="*/ 7 w 336"/>
                <a:gd name="T5" fmla="*/ 25 h 384"/>
                <a:gd name="T6" fmla="*/ 15 w 336"/>
                <a:gd name="T7" fmla="*/ 6 h 384"/>
                <a:gd name="T8" fmla="*/ 2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ru-RU"/>
            </a:p>
          </p:txBody>
        </p:sp>
        <p:sp>
          <p:nvSpPr>
            <p:cNvPr id="14" name="Freeform 12"/>
            <p:cNvSpPr>
              <a:spLocks/>
            </p:cNvSpPr>
            <p:nvPr userDrawn="1"/>
          </p:nvSpPr>
          <p:spPr bwMode="gray">
            <a:xfrm rot="5400000">
              <a:off x="5472" y="0"/>
              <a:ext cx="288" cy="288"/>
            </a:xfrm>
            <a:custGeom>
              <a:avLst/>
              <a:gdLst>
                <a:gd name="T0" fmla="*/ 0 w 336"/>
                <a:gd name="T1" fmla="*/ 6 h 384"/>
                <a:gd name="T2" fmla="*/ 0 w 336"/>
                <a:gd name="T3" fmla="*/ 52 h 384"/>
                <a:gd name="T4" fmla="*/ 33 w 336"/>
                <a:gd name="T5" fmla="*/ 26 h 384"/>
                <a:gd name="T6" fmla="*/ 65 w 336"/>
                <a:gd name="T7" fmla="*/ 6 h 384"/>
                <a:gd name="T8" fmla="*/ 11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ru-RU"/>
            </a:p>
          </p:txBody>
        </p:sp>
      </p:grpSp>
      <p:sp>
        <p:nvSpPr>
          <p:cNvPr id="15" name="Rectangle 65"/>
          <p:cNvSpPr>
            <a:spLocks noChangeArrowheads="1"/>
          </p:cNvSpPr>
          <p:nvPr userDrawn="1"/>
        </p:nvSpPr>
        <p:spPr bwMode="auto">
          <a:xfrm>
            <a:off x="6227763" y="260350"/>
            <a:ext cx="2665412" cy="215900"/>
          </a:xfrm>
          <a:prstGeom prst="rect">
            <a:avLst/>
          </a:prstGeom>
          <a:solidFill>
            <a:schemeClr val="accent1"/>
          </a:solidFill>
          <a:ln w="9525">
            <a:noFill/>
            <a:miter lim="800000"/>
            <a:headEnd/>
            <a:tailEnd/>
          </a:ln>
        </p:spPr>
        <p:txBody>
          <a:bodyPr wrap="none" anchor="ctr"/>
          <a:lstStyle/>
          <a:p>
            <a:pPr>
              <a:defRPr/>
            </a:pPr>
            <a:endParaRPr lang="ru-RU"/>
          </a:p>
        </p:txBody>
      </p:sp>
      <p:sp>
        <p:nvSpPr>
          <p:cNvPr id="16" name="Rectangle 68"/>
          <p:cNvSpPr>
            <a:spLocks noChangeArrowheads="1"/>
          </p:cNvSpPr>
          <p:nvPr userDrawn="1"/>
        </p:nvSpPr>
        <p:spPr bwMode="auto">
          <a:xfrm>
            <a:off x="0" y="1484313"/>
            <a:ext cx="9144000" cy="73025"/>
          </a:xfrm>
          <a:prstGeom prst="rect">
            <a:avLst/>
          </a:prstGeom>
          <a:solidFill>
            <a:schemeClr val="bg1"/>
          </a:solidFill>
          <a:ln w="9525">
            <a:noFill/>
            <a:miter lim="800000"/>
            <a:headEnd/>
            <a:tailEnd/>
          </a:ln>
        </p:spPr>
        <p:txBody>
          <a:bodyPr wrap="none" anchor="ctr"/>
          <a:lstStyle/>
          <a:p>
            <a:pPr>
              <a:defRPr/>
            </a:pPr>
            <a:endParaRPr lang="ru-RU"/>
          </a:p>
        </p:txBody>
      </p:sp>
      <p:sp>
        <p:nvSpPr>
          <p:cNvPr id="17" name="Rectangle 69"/>
          <p:cNvSpPr>
            <a:spLocks noChangeArrowheads="1"/>
          </p:cNvSpPr>
          <p:nvPr userDrawn="1"/>
        </p:nvSpPr>
        <p:spPr bwMode="auto">
          <a:xfrm>
            <a:off x="0" y="2205038"/>
            <a:ext cx="69850" cy="1584325"/>
          </a:xfrm>
          <a:prstGeom prst="rect">
            <a:avLst/>
          </a:prstGeom>
          <a:solidFill>
            <a:schemeClr val="bg1"/>
          </a:solidFill>
          <a:ln w="9525">
            <a:noFill/>
            <a:miter lim="800000"/>
            <a:headEnd/>
            <a:tailEnd/>
          </a:ln>
        </p:spPr>
        <p:txBody>
          <a:bodyPr wrap="none" anchor="ctr"/>
          <a:lstStyle/>
          <a:p>
            <a:pPr>
              <a:defRPr/>
            </a:pPr>
            <a:endParaRPr lang="ru-RU"/>
          </a:p>
        </p:txBody>
      </p:sp>
      <p:sp>
        <p:nvSpPr>
          <p:cNvPr id="18" name="Rectangle 75"/>
          <p:cNvSpPr>
            <a:spLocks noChangeArrowheads="1"/>
          </p:cNvSpPr>
          <p:nvPr userDrawn="1"/>
        </p:nvSpPr>
        <p:spPr bwMode="auto">
          <a:xfrm>
            <a:off x="250825" y="1700213"/>
            <a:ext cx="8569325" cy="584200"/>
          </a:xfrm>
          <a:prstGeom prst="rect">
            <a:avLst/>
          </a:prstGeom>
          <a:noFill/>
          <a:ln w="9525">
            <a:noFill/>
            <a:miter lim="800000"/>
            <a:headEnd/>
            <a:tailEnd/>
          </a:ln>
        </p:spPr>
        <p:txBody>
          <a:bodyPr>
            <a:spAutoFit/>
          </a:bodyPr>
          <a:lstStyle/>
          <a:p>
            <a:pPr>
              <a:defRPr/>
            </a:pPr>
            <a:endParaRPr lang="ru-RU" sz="3200"/>
          </a:p>
        </p:txBody>
      </p:sp>
      <p:pic>
        <p:nvPicPr>
          <p:cNvPr id="19" name="Picture 77" descr="безымянный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1188" y="4119563"/>
            <a:ext cx="161131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8" descr="DCP_0254"/>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5825" y="4121150"/>
            <a:ext cx="1762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9" descr="Image3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62350" y="4119563"/>
            <a:ext cx="17303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4463" y="4121150"/>
            <a:ext cx="1619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3" descr="DSCF0247"/>
          <p:cNvPicPr>
            <a:picLocks noChangeAspect="1" noChangeArrowheads="1"/>
          </p:cNvPicPr>
          <p:nvPr userDrawn="1"/>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5414963" y="4121150"/>
            <a:ext cx="17303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84"/>
          <p:cNvSpPr>
            <a:spLocks noChangeArrowheads="1"/>
          </p:cNvSpPr>
          <p:nvPr userDrawn="1"/>
        </p:nvSpPr>
        <p:spPr bwMode="auto">
          <a:xfrm>
            <a:off x="-12700" y="5589588"/>
            <a:ext cx="4297363" cy="584200"/>
          </a:xfrm>
          <a:prstGeom prst="rect">
            <a:avLst/>
          </a:prstGeom>
          <a:noFill/>
          <a:ln w="9525">
            <a:noFill/>
            <a:miter lim="800000"/>
            <a:headEnd/>
            <a:tailEnd/>
          </a:ln>
        </p:spPr>
        <p:txBody>
          <a:bodyPr>
            <a:spAutoFit/>
          </a:bodyPr>
          <a:lstStyle/>
          <a:p>
            <a:pPr>
              <a:defRPr/>
            </a:pPr>
            <a:r>
              <a:rPr lang="ru-RU"/>
              <a:t> </a:t>
            </a:r>
          </a:p>
          <a:p>
            <a:pPr>
              <a:defRPr/>
            </a:pPr>
            <a:endParaRPr lang="ru-RU"/>
          </a:p>
        </p:txBody>
      </p:sp>
      <p:sp>
        <p:nvSpPr>
          <p:cNvPr id="25" name="Прямоугольник 24"/>
          <p:cNvSpPr>
            <a:spLocks noChangeArrowheads="1"/>
          </p:cNvSpPr>
          <p:nvPr userDrawn="1"/>
        </p:nvSpPr>
        <p:spPr bwMode="auto">
          <a:xfrm>
            <a:off x="428625" y="5857875"/>
            <a:ext cx="3786188" cy="708025"/>
          </a:xfrm>
          <a:prstGeom prst="rect">
            <a:avLst/>
          </a:prstGeom>
          <a:noFill/>
          <a:ln w="9525">
            <a:noFill/>
            <a:miter lim="800000"/>
            <a:headEnd/>
            <a:tailEnd/>
          </a:ln>
        </p:spPr>
        <p:txBody>
          <a:bodyPr>
            <a:spAutoFit/>
          </a:bodyPr>
          <a:lstStyle/>
          <a:p>
            <a:pPr algn="l">
              <a:defRPr/>
            </a:pPr>
            <a:r>
              <a:rPr lang="en-GB" sz="2000" b="1">
                <a:solidFill>
                  <a:srgbClr val="000080"/>
                </a:solidFill>
                <a:latin typeface="Comic Sans MS" pitchFamily="66" charset="0"/>
              </a:rPr>
              <a:t>15 to 17 November 2011</a:t>
            </a:r>
            <a:endParaRPr lang="ru-RU" sz="2000">
              <a:solidFill>
                <a:srgbClr val="000080"/>
              </a:solidFill>
              <a:latin typeface="Comic Sans MS" pitchFamily="66" charset="0"/>
            </a:endParaRPr>
          </a:p>
          <a:p>
            <a:pPr algn="l">
              <a:defRPr/>
            </a:pPr>
            <a:r>
              <a:rPr lang="en-GB" sz="2000" b="1">
                <a:solidFill>
                  <a:srgbClr val="000080"/>
                </a:solidFill>
                <a:latin typeface="Comic Sans MS" pitchFamily="66" charset="0"/>
              </a:rPr>
              <a:t> Istanbul, Turkey</a:t>
            </a:r>
            <a:endParaRPr lang="ru-RU" sz="2000">
              <a:solidFill>
                <a:srgbClr val="000080"/>
              </a:solidFill>
              <a:latin typeface="Comic Sans MS" pitchFamily="66" charset="0"/>
            </a:endParaRPr>
          </a:p>
        </p:txBody>
      </p:sp>
      <p:sp>
        <p:nvSpPr>
          <p:cNvPr id="26" name="Rectangle 109"/>
          <p:cNvSpPr>
            <a:spLocks noChangeArrowheads="1"/>
          </p:cNvSpPr>
          <p:nvPr userDrawn="1"/>
        </p:nvSpPr>
        <p:spPr bwMode="auto">
          <a:xfrm>
            <a:off x="246063" y="3471863"/>
            <a:ext cx="8897937" cy="457200"/>
          </a:xfrm>
          <a:prstGeom prst="rect">
            <a:avLst/>
          </a:prstGeom>
          <a:noFill/>
          <a:ln w="9525">
            <a:noFill/>
            <a:miter lim="800000"/>
            <a:headEnd/>
            <a:tailEnd/>
          </a:ln>
        </p:spPr>
        <p:txBody>
          <a:bodyPr anchor="ctr">
            <a:spAutoFit/>
          </a:bodyPr>
          <a:lstStyle/>
          <a:p>
            <a:pPr algn="l">
              <a:defRPr/>
            </a:pPr>
            <a:r>
              <a:rPr lang="en-US" sz="2400" b="1">
                <a:solidFill>
                  <a:srgbClr val="000080"/>
                </a:solidFill>
                <a:latin typeface="Comic Sans MS" pitchFamily="66" charset="0"/>
              </a:rPr>
              <a:t>National Nuclear Center of the Republic of Kazakhstan</a:t>
            </a:r>
            <a:endParaRPr lang="en-GB" sz="2400">
              <a:solidFill>
                <a:srgbClr val="000080"/>
              </a:solidFill>
            </a:endParaRPr>
          </a:p>
        </p:txBody>
      </p:sp>
      <p:sp>
        <p:nvSpPr>
          <p:cNvPr id="27" name="Rectangle 108"/>
          <p:cNvSpPr>
            <a:spLocks noChangeArrowheads="1"/>
          </p:cNvSpPr>
          <p:nvPr userDrawn="1"/>
        </p:nvSpPr>
        <p:spPr bwMode="auto">
          <a:xfrm>
            <a:off x="214313" y="3038475"/>
            <a:ext cx="7429500" cy="461963"/>
          </a:xfrm>
          <a:prstGeom prst="rect">
            <a:avLst/>
          </a:prstGeom>
          <a:noFill/>
          <a:ln w="9525">
            <a:noFill/>
            <a:miter lim="800000"/>
            <a:headEnd/>
            <a:tailEnd/>
          </a:ln>
        </p:spPr>
        <p:txBody>
          <a:bodyPr anchor="ctr">
            <a:spAutoFit/>
          </a:bodyPr>
          <a:lstStyle/>
          <a:p>
            <a:pPr algn="l">
              <a:defRPr/>
            </a:pPr>
            <a:r>
              <a:rPr lang="ru-RU">
                <a:solidFill>
                  <a:schemeClr val="bg1"/>
                </a:solidFill>
              </a:rPr>
              <a:t> </a:t>
            </a:r>
            <a:r>
              <a:rPr lang="en-US" sz="2400" b="1">
                <a:solidFill>
                  <a:srgbClr val="000080"/>
                </a:solidFill>
                <a:latin typeface="Comic Sans MS" pitchFamily="66" charset="0"/>
              </a:rPr>
              <a:t>N</a:t>
            </a:r>
            <a:r>
              <a:rPr lang="ru-RU" sz="2400" b="1">
                <a:solidFill>
                  <a:srgbClr val="000080"/>
                </a:solidFill>
                <a:latin typeface="Comic Sans MS" pitchFamily="66" charset="0"/>
              </a:rPr>
              <a:t>. </a:t>
            </a:r>
            <a:r>
              <a:rPr lang="en-US" sz="2400" b="1">
                <a:solidFill>
                  <a:srgbClr val="000080"/>
                </a:solidFill>
                <a:latin typeface="Comic Sans MS" pitchFamily="66" charset="0"/>
              </a:rPr>
              <a:t>Belyashova</a:t>
            </a:r>
            <a:r>
              <a:rPr lang="ru-RU" sz="2400" b="1">
                <a:solidFill>
                  <a:srgbClr val="000080"/>
                </a:solidFill>
                <a:latin typeface="Comic Sans MS" pitchFamily="66" charset="0"/>
              </a:rPr>
              <a:t>, </a:t>
            </a:r>
            <a:r>
              <a:rPr lang="en-US" sz="2400" b="1">
                <a:solidFill>
                  <a:srgbClr val="000080"/>
                </a:solidFill>
                <a:latin typeface="Comic Sans MS" pitchFamily="66" charset="0"/>
              </a:rPr>
              <a:t>N</a:t>
            </a:r>
            <a:r>
              <a:rPr lang="ru-RU" sz="2400" b="1">
                <a:solidFill>
                  <a:srgbClr val="000080"/>
                </a:solidFill>
                <a:latin typeface="Comic Sans MS" pitchFamily="66" charset="0"/>
              </a:rPr>
              <a:t>. </a:t>
            </a:r>
            <a:r>
              <a:rPr lang="en-US" sz="2400" b="1">
                <a:solidFill>
                  <a:srgbClr val="000080"/>
                </a:solidFill>
                <a:latin typeface="Comic Sans MS" pitchFamily="66" charset="0"/>
              </a:rPr>
              <a:t>Mikhailova, I. Sokolova</a:t>
            </a:r>
            <a:endParaRPr lang="ru-RU" sz="2400">
              <a:solidFill>
                <a:srgbClr val="000080"/>
              </a:solidFill>
            </a:endParaRPr>
          </a:p>
        </p:txBody>
      </p:sp>
    </p:spTree>
    <p:extLst>
      <p:ext uri="{BB962C8B-B14F-4D97-AF65-F5344CB8AC3E}">
        <p14:creationId xmlns:p14="http://schemas.microsoft.com/office/powerpoint/2010/main" val="336301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64842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34937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6130" y="2130426"/>
            <a:ext cx="777174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2260" y="3886200"/>
            <a:ext cx="6399481"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2728AE63-F138-4417-83B8-923A452A3F9D}" type="slidenum">
              <a:rPr lang="ru-RU"/>
              <a:pPr>
                <a:defRPr/>
              </a:pPr>
              <a:t>‹#›</a:t>
            </a:fld>
            <a:endParaRPr lang="ru-RU"/>
          </a:p>
        </p:txBody>
      </p:sp>
    </p:spTree>
    <p:extLst>
      <p:ext uri="{BB962C8B-B14F-4D97-AF65-F5344CB8AC3E}">
        <p14:creationId xmlns:p14="http://schemas.microsoft.com/office/powerpoint/2010/main" val="418310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87709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dirty="0" smtClean="0"/>
              <a:t>Образец заголовка</a:t>
            </a:r>
            <a:endParaRPr lang="ru-RU" dirty="0"/>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dirty="0" smtClean="0"/>
              <a:t>Образец текста</a:t>
            </a:r>
          </a:p>
        </p:txBody>
      </p:sp>
    </p:spTree>
    <p:extLst>
      <p:ext uri="{BB962C8B-B14F-4D97-AF65-F5344CB8AC3E}">
        <p14:creationId xmlns:p14="http://schemas.microsoft.com/office/powerpoint/2010/main" val="237791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0406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64758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118220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032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4537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63039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gray">
          <a:xfrm>
            <a:off x="0" y="260350"/>
            <a:ext cx="9153525" cy="1008063"/>
          </a:xfrm>
          <a:prstGeom prst="rect">
            <a:avLst/>
          </a:prstGeom>
          <a:solidFill>
            <a:schemeClr val="accent1"/>
          </a:solidFill>
          <a:ln w="9525">
            <a:noFill/>
            <a:miter lim="800000"/>
            <a:headEnd/>
            <a:tailEnd/>
          </a:ln>
        </p:spPr>
        <p:txBody>
          <a:bodyPr wrap="none" anchor="ctr"/>
          <a:lstStyle/>
          <a:p>
            <a:pPr>
              <a:defRPr/>
            </a:pPr>
            <a:endParaRPr lang="ru-RU"/>
          </a:p>
        </p:txBody>
      </p:sp>
      <p:sp>
        <p:nvSpPr>
          <p:cNvPr id="101382" name="Rectangle 6"/>
          <p:cNvSpPr>
            <a:spLocks noChangeArrowheads="1"/>
          </p:cNvSpPr>
          <p:nvPr userDrawn="1"/>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pPr>
              <a:defRPr/>
            </a:pPr>
            <a:endParaRPr lang="ru-RU"/>
          </a:p>
        </p:txBody>
      </p:sp>
      <p:sp>
        <p:nvSpPr>
          <p:cNvPr id="101383" name="Rectangle 7"/>
          <p:cNvSpPr>
            <a:spLocks noChangeArrowheads="1"/>
          </p:cNvSpPr>
          <p:nvPr userDrawn="1"/>
        </p:nvSpPr>
        <p:spPr bwMode="gray">
          <a:xfrm>
            <a:off x="11113" y="1268413"/>
            <a:ext cx="9132887"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a:defRPr/>
            </a:pPr>
            <a:endParaRPr lang="ru-RU"/>
          </a:p>
        </p:txBody>
      </p:sp>
      <p:sp>
        <p:nvSpPr>
          <p:cNvPr id="1029" name="Rectangle 20"/>
          <p:cNvSpPr>
            <a:spLocks noChangeArrowheads="1"/>
          </p:cNvSpPr>
          <p:nvPr userDrawn="1"/>
        </p:nvSpPr>
        <p:spPr bwMode="auto">
          <a:xfrm>
            <a:off x="0" y="260350"/>
            <a:ext cx="9144000" cy="73025"/>
          </a:xfrm>
          <a:prstGeom prst="rect">
            <a:avLst/>
          </a:prstGeom>
          <a:solidFill>
            <a:schemeClr val="bg1"/>
          </a:solidFill>
          <a:ln w="9525">
            <a:noFill/>
            <a:miter lim="800000"/>
            <a:headEnd/>
            <a:tailEnd/>
          </a:ln>
        </p:spPr>
        <p:txBody>
          <a:bodyPr wrap="none" anchor="ctr"/>
          <a:lstStyle/>
          <a:p>
            <a:pPr>
              <a:defRPr/>
            </a:pPr>
            <a:endParaRPr lang="ru-RU"/>
          </a:p>
        </p:txBody>
      </p:sp>
      <p:sp>
        <p:nvSpPr>
          <p:cNvPr id="1030" name="Rectangle 21"/>
          <p:cNvSpPr>
            <a:spLocks noChangeArrowheads="1"/>
          </p:cNvSpPr>
          <p:nvPr userDrawn="1"/>
        </p:nvSpPr>
        <p:spPr bwMode="auto">
          <a:xfrm>
            <a:off x="0" y="1125538"/>
            <a:ext cx="9144000" cy="73025"/>
          </a:xfrm>
          <a:prstGeom prst="rect">
            <a:avLst/>
          </a:prstGeom>
          <a:solidFill>
            <a:schemeClr val="bg1"/>
          </a:solidFill>
          <a:ln w="9525">
            <a:noFill/>
            <a:miter lim="800000"/>
            <a:headEnd/>
            <a:tailEnd/>
          </a:ln>
        </p:spPr>
        <p:txBody>
          <a:bodyPr wrap="none" anchor="ctr"/>
          <a:lstStyle/>
          <a:p>
            <a:pPr>
              <a:defRPr/>
            </a:pPr>
            <a:endParaRPr lang="ru-RU"/>
          </a:p>
        </p:txBody>
      </p:sp>
    </p:spTree>
  </p:cSld>
  <p:clrMap bg1="lt1" tx1="dk1" bg2="lt2" tx2="dk2" accent1="accent1" accent2="accent2" accent3="accent3" accent4="accent4" accent5="accent5" accent6="accent6" hlink="hlink" folHlink="folHlink"/>
  <p:sldLayoutIdLst>
    <p:sldLayoutId id="2147484001"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2" r:id="rId12"/>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itchFamily="34" charset="0"/>
        </a:defRPr>
      </a:lvl2pPr>
      <a:lvl3pPr algn="l" rtl="0" eaLnBrk="0" fontAlgn="base" hangingPunct="0">
        <a:spcBef>
          <a:spcPct val="0"/>
        </a:spcBef>
        <a:spcAft>
          <a:spcPct val="0"/>
        </a:spcAft>
        <a:defRPr sz="4000">
          <a:solidFill>
            <a:schemeClr val="bg1"/>
          </a:solidFill>
          <a:latin typeface="Arial" pitchFamily="34" charset="0"/>
        </a:defRPr>
      </a:lvl3pPr>
      <a:lvl4pPr algn="l" rtl="0" eaLnBrk="0" fontAlgn="base" hangingPunct="0">
        <a:spcBef>
          <a:spcPct val="0"/>
        </a:spcBef>
        <a:spcAft>
          <a:spcPct val="0"/>
        </a:spcAft>
        <a:defRPr sz="4000">
          <a:solidFill>
            <a:schemeClr val="bg1"/>
          </a:solidFill>
          <a:latin typeface="Arial" pitchFamily="34" charset="0"/>
        </a:defRPr>
      </a:lvl4pPr>
      <a:lvl5pPr algn="l" rtl="0" eaLnBrk="0" fontAlgn="base" hangingPunct="0">
        <a:spcBef>
          <a:spcPct val="0"/>
        </a:spcBef>
        <a:spcAft>
          <a:spcPct val="0"/>
        </a:spcAft>
        <a:defRPr sz="4000">
          <a:solidFill>
            <a:schemeClr val="bg1"/>
          </a:solidFill>
          <a:latin typeface="Arial" pitchFamily="34"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kndc.kz/kndc/images/network/is31_1.JPG" TargetMode="Externa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6.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2.wmf"/></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8.jpeg"/><Relationship Id="rId3" Type="http://schemas.openxmlformats.org/officeDocument/2006/relationships/image" Target="../media/image11.jpeg"/><Relationship Id="rId7" Type="http://schemas.openxmlformats.org/officeDocument/2006/relationships/image" Target="../media/image6.jpeg"/><Relationship Id="rId12" Type="http://schemas.openxmlformats.org/officeDocument/2006/relationships/hyperlink" Target="http://www.kndc.kz/kndc/images/network/pd3.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3.jpeg"/><Relationship Id="rId10" Type="http://schemas.openxmlformats.org/officeDocument/2006/relationships/image" Target="../media/image16.jpeg"/><Relationship Id="rId4" Type="http://schemas.openxmlformats.org/officeDocument/2006/relationships/image" Target="../media/image12.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0C0"/>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1515650" y="260648"/>
            <a:ext cx="59618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r>
              <a:rPr lang="en-US" sz="2400" b="1" dirty="0" smtClean="0"/>
              <a:t>Managing Data from Seismic Networks</a:t>
            </a:r>
          </a:p>
          <a:p>
            <a:r>
              <a:rPr lang="en-US" sz="1400" b="1" dirty="0" smtClean="0"/>
              <a:t>Hanoi, Vietnam</a:t>
            </a:r>
          </a:p>
          <a:p>
            <a:r>
              <a:rPr lang="en-US" sz="1400" b="1" dirty="0" smtClean="0"/>
              <a:t>Sept. 9, 2015 — Sept. 15, 2015</a:t>
            </a:r>
          </a:p>
        </p:txBody>
      </p:sp>
      <p:sp>
        <p:nvSpPr>
          <p:cNvPr id="4" name="Прямоугольник 3"/>
          <p:cNvSpPr/>
          <p:nvPr/>
        </p:nvSpPr>
        <p:spPr>
          <a:xfrm>
            <a:off x="1103312" y="2492896"/>
            <a:ext cx="7069088" cy="1200329"/>
          </a:xfrm>
          <a:prstGeom prst="rect">
            <a:avLst/>
          </a:prstGeom>
        </p:spPr>
        <p:txBody>
          <a:bodyPr wrap="square">
            <a:spAutoFit/>
          </a:bodyPr>
          <a:lstStyle/>
          <a:p>
            <a:pPr>
              <a:defRPr/>
            </a:pPr>
            <a:r>
              <a:rPr lang="en-US" sz="2400" b="1" dirty="0">
                <a:solidFill>
                  <a:schemeClr val="tx1">
                    <a:lumMod val="75000"/>
                  </a:schemeClr>
                </a:solidFill>
                <a:latin typeface="Arial" charset="0"/>
                <a:cs typeface="Arial" charset="0"/>
              </a:rPr>
              <a:t>OBSERVATIONAL </a:t>
            </a:r>
            <a:r>
              <a:rPr lang="en-US" sz="2400" b="1" dirty="0">
                <a:solidFill>
                  <a:schemeClr val="tx1">
                    <a:lumMod val="75000"/>
                  </a:schemeClr>
                </a:solidFill>
                <a:latin typeface="Arial" charset="0"/>
                <a:cs typeface="Arial" charset="0"/>
              </a:rPr>
              <a:t>NETWORK </a:t>
            </a:r>
            <a:r>
              <a:rPr lang="en-US" sz="2400" b="1" dirty="0" smtClean="0">
                <a:solidFill>
                  <a:schemeClr val="tx1">
                    <a:lumMod val="75000"/>
                  </a:schemeClr>
                </a:solidFill>
                <a:latin typeface="Arial" charset="0"/>
                <a:cs typeface="Arial" charset="0"/>
              </a:rPr>
              <a:t>OF </a:t>
            </a:r>
            <a:r>
              <a:rPr lang="en-US" sz="2400" b="1" dirty="0">
                <a:solidFill>
                  <a:schemeClr val="tx1">
                    <a:lumMod val="75000"/>
                  </a:schemeClr>
                </a:solidFill>
                <a:latin typeface="Arial" charset="0"/>
                <a:cs typeface="Arial" charset="0"/>
              </a:rPr>
              <a:t>THE </a:t>
            </a:r>
            <a:r>
              <a:rPr lang="en-US" sz="2400" b="1" dirty="0" smtClean="0">
                <a:solidFill>
                  <a:schemeClr val="tx1">
                    <a:lumMod val="75000"/>
                  </a:schemeClr>
                </a:solidFill>
                <a:latin typeface="Arial" charset="0"/>
                <a:cs typeface="Arial" charset="0"/>
              </a:rPr>
              <a:t>INSTITUTE OF GEOPHYSICAL RESEARCH OF THE REPUBLIC OF KAZAKHSTAN </a:t>
            </a:r>
            <a:r>
              <a:rPr lang="en-US" sz="2400" b="1" dirty="0">
                <a:solidFill>
                  <a:schemeClr val="tx1">
                    <a:lumMod val="75000"/>
                  </a:schemeClr>
                </a:solidFill>
                <a:latin typeface="Arial" charset="0"/>
                <a:cs typeface="Arial" charset="0"/>
              </a:rPr>
              <a:t>(</a:t>
            </a:r>
            <a:r>
              <a:rPr lang="en-US" sz="2400" b="1" dirty="0">
                <a:solidFill>
                  <a:schemeClr val="tx1">
                    <a:lumMod val="75000"/>
                  </a:schemeClr>
                </a:solidFill>
                <a:latin typeface="Arial" charset="0"/>
                <a:cs typeface="Arial" charset="0"/>
              </a:rPr>
              <a:t>KAZNET) </a:t>
            </a:r>
          </a:p>
        </p:txBody>
      </p:sp>
      <p:pic>
        <p:nvPicPr>
          <p:cNvPr id="5124" name="Picture 13" descr="DSCF0310"/>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t="14864"/>
          <a:stretch>
            <a:fillRect/>
          </a:stretch>
        </p:blipFill>
        <p:spPr bwMode="auto">
          <a:xfrm>
            <a:off x="-1" y="5478463"/>
            <a:ext cx="1795463"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Рисунок 8" descr="TN_bil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462" y="5478463"/>
            <a:ext cx="18097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Рисунок 9" descr="tn_kar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5212" y="5473700"/>
            <a:ext cx="20335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Рисунок 10" descr="Kurk1(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478463"/>
            <a:ext cx="121443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Рисунок 11" descr="mkar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3238" y="5508626"/>
            <a:ext cx="18097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Box 12"/>
          <p:cNvSpPr txBox="1">
            <a:spLocks noChangeArrowheads="1"/>
          </p:cNvSpPr>
          <p:nvPr/>
        </p:nvSpPr>
        <p:spPr bwMode="auto">
          <a:xfrm>
            <a:off x="5820218" y="4005064"/>
            <a:ext cx="279558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pPr algn="l" eaLnBrk="1" hangingPunct="1">
              <a:lnSpc>
                <a:spcPct val="150000"/>
              </a:lnSpc>
            </a:pPr>
            <a:r>
              <a:rPr lang="en-US" sz="1800" b="1" u="sng" dirty="0">
                <a:solidFill>
                  <a:srgbClr val="000080"/>
                </a:solidFill>
              </a:rPr>
              <a:t>Reporter:</a:t>
            </a:r>
          </a:p>
          <a:p>
            <a:pPr algn="r" eaLnBrk="1" hangingPunct="1">
              <a:lnSpc>
                <a:spcPct val="150000"/>
              </a:lnSpc>
            </a:pPr>
            <a:r>
              <a:rPr lang="en-US" sz="1800" b="1" dirty="0"/>
              <a:t> Inna </a:t>
            </a:r>
            <a:r>
              <a:rPr lang="en-US" sz="1800" b="1" dirty="0" err="1"/>
              <a:t>Sokolova</a:t>
            </a:r>
            <a:endParaRPr lang="ru-RU" sz="1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8"/>
          <p:cNvSpPr txBox="1">
            <a:spLocks noChangeArrowheads="1"/>
          </p:cNvSpPr>
          <p:nvPr/>
        </p:nvSpPr>
        <p:spPr bwMode="auto">
          <a:xfrm>
            <a:off x="2571750" y="500063"/>
            <a:ext cx="3166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none">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pPr algn="l" eaLnBrk="1" hangingPunct="1"/>
            <a:r>
              <a:rPr lang="en-US" sz="2000" b="1" dirty="0" smtClean="0">
                <a:solidFill>
                  <a:schemeClr val="bg1"/>
                </a:solidFill>
              </a:rPr>
              <a:t>IS31 - infrasound </a:t>
            </a:r>
            <a:r>
              <a:rPr lang="en-US" sz="2000" b="1" dirty="0">
                <a:solidFill>
                  <a:schemeClr val="bg1"/>
                </a:solidFill>
              </a:rPr>
              <a:t>array.</a:t>
            </a:r>
            <a:endParaRPr lang="ru-RU" sz="2000" b="1" dirty="0">
              <a:solidFill>
                <a:schemeClr val="bg1"/>
              </a:solidFill>
            </a:endParaRPr>
          </a:p>
        </p:txBody>
      </p:sp>
      <p:pic>
        <p:nvPicPr>
          <p:cNvPr id="40962" name="Picture 2" descr="http://www.kndc.kz/kndc/images/network/is31_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12776"/>
            <a:ext cx="3528392" cy="223059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843133" y="1340768"/>
            <a:ext cx="5256584" cy="2677656"/>
          </a:xfrm>
          <a:prstGeom prst="rect">
            <a:avLst/>
          </a:prstGeom>
        </p:spPr>
        <p:txBody>
          <a:bodyPr wrap="square">
            <a:spAutoFit/>
          </a:bodyPr>
          <a:lstStyle/>
          <a:p>
            <a:pPr algn="just"/>
            <a:r>
              <a:rPr lang="en-US" sz="1400" b="1" dirty="0" smtClean="0">
                <a:effectLst/>
                <a:latin typeface="Times New Roman" pitchFamily="18" charset="0"/>
                <a:cs typeface="Times New Roman" pitchFamily="18" charset="0"/>
              </a:rPr>
              <a:t>A primary infrasound station of the International Monitoring System (IMS) “Aktyubinsk” IS31 (IS31KZ) is located at </a:t>
            </a:r>
            <a:r>
              <a:rPr lang="en-US" sz="1400" b="1" dirty="0" err="1" smtClean="0">
                <a:effectLst/>
                <a:latin typeface="Times New Roman" pitchFamily="18" charset="0"/>
                <a:cs typeface="Times New Roman" pitchFamily="18" charset="0"/>
              </a:rPr>
              <a:t>Tassay</a:t>
            </a:r>
            <a:r>
              <a:rPr lang="en-US" sz="1400" b="1" dirty="0" smtClean="0">
                <a:effectLst/>
                <a:latin typeface="Times New Roman" pitchFamily="18" charset="0"/>
                <a:cs typeface="Times New Roman" pitchFamily="18" charset="0"/>
              </a:rPr>
              <a:t> settlement of </a:t>
            </a:r>
            <a:r>
              <a:rPr lang="en-US" sz="1400" b="1" dirty="0" err="1" smtClean="0">
                <a:effectLst/>
                <a:latin typeface="Times New Roman" pitchFamily="18" charset="0"/>
                <a:cs typeface="Times New Roman" pitchFamily="18" charset="0"/>
              </a:rPr>
              <a:t>Chromtayu</a:t>
            </a:r>
            <a:r>
              <a:rPr lang="en-US" sz="1400" b="1" dirty="0" smtClean="0">
                <a:effectLst/>
                <a:latin typeface="Times New Roman" pitchFamily="18" charset="0"/>
                <a:cs typeface="Times New Roman" pitchFamily="18" charset="0"/>
              </a:rPr>
              <a:t> region, Aktyubinsk area.</a:t>
            </a:r>
          </a:p>
          <a:p>
            <a:pPr algn="just"/>
            <a:r>
              <a:rPr lang="en-US" sz="1400" b="1" dirty="0" smtClean="0">
                <a:effectLst/>
                <a:latin typeface="Times New Roman" pitchFamily="18" charset="0"/>
                <a:cs typeface="Times New Roman" pitchFamily="18" charset="0"/>
              </a:rPr>
              <a:t>Infrasound sensors – </a:t>
            </a:r>
            <a:r>
              <a:rPr lang="en-US" sz="1400" b="1" dirty="0" err="1" smtClean="0">
                <a:effectLst/>
                <a:latin typeface="Times New Roman" pitchFamily="18" charset="0"/>
                <a:cs typeface="Times New Roman" pitchFamily="18" charset="0"/>
              </a:rPr>
              <a:t>microbarometers</a:t>
            </a:r>
            <a:r>
              <a:rPr lang="en-US" sz="1400" b="1" dirty="0" smtClean="0">
                <a:effectLst/>
                <a:latin typeface="Times New Roman" pitchFamily="18" charset="0"/>
                <a:cs typeface="Times New Roman" pitchFamily="18" charset="0"/>
              </a:rPr>
              <a:t> МВ2000 and </a:t>
            </a:r>
            <a:r>
              <a:rPr lang="en-US" sz="1400" b="1" dirty="0" err="1" smtClean="0">
                <a:effectLst/>
                <a:latin typeface="Times New Roman" pitchFamily="18" charset="0"/>
                <a:cs typeface="Times New Roman" pitchFamily="18" charset="0"/>
              </a:rPr>
              <a:t>Aubrac</a:t>
            </a:r>
            <a:r>
              <a:rPr lang="en-US" sz="1400" b="1" dirty="0" smtClean="0">
                <a:effectLst/>
                <a:latin typeface="Times New Roman" pitchFamily="18" charset="0"/>
                <a:cs typeface="Times New Roman" pitchFamily="18" charset="0"/>
              </a:rPr>
              <a:t> digitizers are installed in bunkers. In total there are eight such equipment vaults. Systems H and L differ by device construction for wind interference suppression. L1 site, in addition, has a weather station. Sample rate: 20 samples/sec/channel. Seismic data are digitized according to GPS. Infrasound data are transferred to the Center Processing Facility via radio modems, and then together with seismic data of AKTO station to the IDC via a satellite channel.</a:t>
            </a:r>
            <a:endParaRPr lang="en-US" sz="1400" b="1" dirty="0">
              <a:effectLst/>
              <a:latin typeface="Times New Roman" pitchFamily="18" charset="0"/>
              <a:cs typeface="Times New Roman" pitchFamily="18" charset="0"/>
            </a:endParaRPr>
          </a:p>
        </p:txBody>
      </p:sp>
      <p:pic>
        <p:nvPicPr>
          <p:cNvPr id="4096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8614"/>
          <a:stretch/>
        </p:blipFill>
        <p:spPr bwMode="auto">
          <a:xfrm>
            <a:off x="3491880" y="4005813"/>
            <a:ext cx="2736304" cy="2813992"/>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725" b="10717"/>
          <a:stretch/>
        </p:blipFill>
        <p:spPr bwMode="auto">
          <a:xfrm>
            <a:off x="6333976" y="4018424"/>
            <a:ext cx="2765741" cy="2524338"/>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627" y="4263871"/>
            <a:ext cx="2945811" cy="20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598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8739188" y="6524625"/>
            <a:ext cx="441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pPr eaLnBrk="1" hangingPunct="1"/>
            <a:r>
              <a:rPr lang="ru-RU"/>
              <a:t>11</a:t>
            </a:r>
          </a:p>
        </p:txBody>
      </p:sp>
      <p:sp>
        <p:nvSpPr>
          <p:cNvPr id="1028" name="Text Box 3"/>
          <p:cNvSpPr txBox="1">
            <a:spLocks noChangeArrowheads="1"/>
          </p:cNvSpPr>
          <p:nvPr/>
        </p:nvSpPr>
        <p:spPr bwMode="auto">
          <a:xfrm>
            <a:off x="107950" y="333375"/>
            <a:ext cx="89836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pPr eaLnBrk="1" hangingPunct="1"/>
            <a:r>
              <a:rPr lang="en-US" sz="2000" b="1">
                <a:solidFill>
                  <a:schemeClr val="bg1"/>
                </a:solidFill>
                <a:latin typeface="Arial" charset="0"/>
                <a:cs typeface="Arial" charset="0"/>
              </a:rPr>
              <a:t>CENTER FOR ACQUISITION AND PROCESSING OF SPECIAL SEISMIC INFORMATION (ALMATY)</a:t>
            </a:r>
            <a:endParaRPr lang="ru-RU" sz="2000" b="1">
              <a:solidFill>
                <a:schemeClr val="bg1"/>
              </a:solidFill>
              <a:latin typeface="Arial" charset="0"/>
              <a:cs typeface="Arial" charset="0"/>
            </a:endParaRPr>
          </a:p>
        </p:txBody>
      </p:sp>
      <p:sp>
        <p:nvSpPr>
          <p:cNvPr id="1029" name="Rectangle 9"/>
          <p:cNvSpPr>
            <a:spLocks noChangeArrowheads="1"/>
          </p:cNvSpPr>
          <p:nvPr/>
        </p:nvSpPr>
        <p:spPr bwMode="auto">
          <a:xfrm>
            <a:off x="5651500" y="4182391"/>
            <a:ext cx="2808288" cy="298450"/>
          </a:xfrm>
          <a:prstGeom prst="rect">
            <a:avLst/>
          </a:prstGeom>
          <a:gradFill rotWithShape="1">
            <a:gsLst>
              <a:gs pos="0">
                <a:srgbClr val="DDF6FF"/>
              </a:gs>
              <a:gs pos="50000">
                <a:srgbClr val="FEFBE6"/>
              </a:gs>
              <a:gs pos="100000">
                <a:srgbClr val="DDF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5000"/>
              </a:lnSpc>
            </a:pPr>
            <a:r>
              <a:rPr lang="ru-RU" sz="1400" dirty="0"/>
              <a:t> </a:t>
            </a:r>
            <a:r>
              <a:rPr lang="en-US" sz="1400" dirty="0"/>
              <a:t>Databases in KNDC</a:t>
            </a:r>
            <a:endParaRPr lang="ru-RU" sz="1400" dirty="0"/>
          </a:p>
        </p:txBody>
      </p:sp>
      <p:sp>
        <p:nvSpPr>
          <p:cNvPr id="1030" name="Rectangle 11"/>
          <p:cNvSpPr>
            <a:spLocks noChangeArrowheads="1"/>
          </p:cNvSpPr>
          <p:nvPr/>
        </p:nvSpPr>
        <p:spPr bwMode="auto">
          <a:xfrm>
            <a:off x="0" y="1928813"/>
            <a:ext cx="4752975" cy="1323975"/>
          </a:xfrm>
          <a:prstGeom prst="rect">
            <a:avLst/>
          </a:prstGeom>
          <a:gradFill rotWithShape="1">
            <a:gsLst>
              <a:gs pos="0">
                <a:srgbClr val="DDF6FF"/>
              </a:gs>
              <a:gs pos="50000">
                <a:srgbClr val="FEFBE2"/>
              </a:gs>
              <a:gs pos="100000">
                <a:srgbClr val="DDF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ru-RU" b="1" dirty="0">
                <a:solidFill>
                  <a:schemeClr val="tx2"/>
                </a:solidFill>
                <a:latin typeface="Arial" charset="0"/>
                <a:cs typeface="Arial" charset="0"/>
              </a:rPr>
              <a:t>● </a:t>
            </a:r>
            <a:r>
              <a:rPr lang="en-US" b="1" dirty="0">
                <a:solidFill>
                  <a:schemeClr val="tx2"/>
                </a:solidFill>
                <a:latin typeface="Arial" charset="0"/>
                <a:cs typeface="Arial" charset="0"/>
              </a:rPr>
              <a:t>Urgent reports </a:t>
            </a:r>
            <a:r>
              <a:rPr lang="ru-RU" b="1" dirty="0">
                <a:solidFill>
                  <a:schemeClr val="tx2"/>
                </a:solidFill>
                <a:latin typeface="Arial" charset="0"/>
                <a:cs typeface="Arial" charset="0"/>
              </a:rPr>
              <a:t> </a:t>
            </a:r>
          </a:p>
          <a:p>
            <a:pPr algn="l"/>
            <a:r>
              <a:rPr lang="ru-RU" b="1" dirty="0">
                <a:solidFill>
                  <a:schemeClr val="tx2"/>
                </a:solidFill>
                <a:latin typeface="Arial" charset="0"/>
                <a:cs typeface="Arial" charset="0"/>
              </a:rPr>
              <a:t>● </a:t>
            </a:r>
            <a:r>
              <a:rPr lang="en-US" b="1" dirty="0">
                <a:solidFill>
                  <a:schemeClr val="tx2"/>
                </a:solidFill>
                <a:latin typeface="Arial" charset="0"/>
                <a:cs typeface="Arial" charset="0"/>
              </a:rPr>
              <a:t>Automated seismic bulletin (accessible on the web-site); </a:t>
            </a:r>
            <a:endParaRPr lang="ru-RU" b="1" dirty="0">
              <a:solidFill>
                <a:schemeClr val="tx2"/>
              </a:solidFill>
              <a:latin typeface="Arial" charset="0"/>
              <a:cs typeface="Arial" charset="0"/>
            </a:endParaRPr>
          </a:p>
          <a:p>
            <a:pPr algn="l"/>
            <a:r>
              <a:rPr lang="ru-RU" b="1" dirty="0">
                <a:solidFill>
                  <a:schemeClr val="tx2"/>
                </a:solidFill>
                <a:latin typeface="Arial" charset="0"/>
                <a:cs typeface="Arial" charset="0"/>
              </a:rPr>
              <a:t>● </a:t>
            </a:r>
            <a:r>
              <a:rPr lang="en-US" b="1" dirty="0">
                <a:solidFill>
                  <a:schemeClr val="tx2"/>
                </a:solidFill>
                <a:latin typeface="Arial" charset="0"/>
                <a:cs typeface="Arial" charset="0"/>
              </a:rPr>
              <a:t>interactive seismic bulletin (accessible on the web-site); </a:t>
            </a:r>
            <a:endParaRPr lang="ru-RU" b="1" dirty="0">
              <a:solidFill>
                <a:schemeClr val="tx2"/>
              </a:solidFill>
              <a:latin typeface="Arial" charset="0"/>
              <a:cs typeface="Arial" charset="0"/>
            </a:endParaRPr>
          </a:p>
        </p:txBody>
      </p:sp>
      <p:sp>
        <p:nvSpPr>
          <p:cNvPr id="1031" name="Rectangle 12"/>
          <p:cNvSpPr>
            <a:spLocks noChangeArrowheads="1"/>
          </p:cNvSpPr>
          <p:nvPr/>
        </p:nvSpPr>
        <p:spPr bwMode="auto">
          <a:xfrm>
            <a:off x="34925" y="3357563"/>
            <a:ext cx="4752975" cy="1314450"/>
          </a:xfrm>
          <a:prstGeom prst="rect">
            <a:avLst/>
          </a:prstGeom>
          <a:gradFill rotWithShape="1">
            <a:gsLst>
              <a:gs pos="0">
                <a:srgbClr val="DDF6FF"/>
              </a:gs>
              <a:gs pos="50000">
                <a:srgbClr val="FEFBE2"/>
              </a:gs>
              <a:gs pos="100000">
                <a:srgbClr val="DDF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ru-RU" b="1" dirty="0">
                <a:solidFill>
                  <a:schemeClr val="tx2"/>
                </a:solidFill>
                <a:latin typeface="Arial" charset="0"/>
              </a:rPr>
              <a:t>● </a:t>
            </a:r>
            <a:r>
              <a:rPr lang="en-US" b="1" dirty="0">
                <a:solidFill>
                  <a:schemeClr val="tx2"/>
                </a:solidFill>
                <a:latin typeface="Arial" charset="0"/>
              </a:rPr>
              <a:t>Joint seismic bulletin (data of IGR and SEME MES RK) available on request. </a:t>
            </a:r>
            <a:r>
              <a:rPr lang="ru-RU" b="1" dirty="0">
                <a:solidFill>
                  <a:schemeClr val="tx2"/>
                </a:solidFill>
                <a:latin typeface="Arial" charset="0"/>
              </a:rPr>
              <a:t/>
            </a:r>
            <a:br>
              <a:rPr lang="ru-RU" b="1" dirty="0">
                <a:solidFill>
                  <a:schemeClr val="tx2"/>
                </a:solidFill>
                <a:latin typeface="Arial" charset="0"/>
              </a:rPr>
            </a:br>
            <a:r>
              <a:rPr lang="ru-RU" b="1" dirty="0">
                <a:solidFill>
                  <a:schemeClr val="tx2"/>
                </a:solidFill>
                <a:latin typeface="Arial" charset="0"/>
              </a:rPr>
              <a:t>● </a:t>
            </a:r>
            <a:r>
              <a:rPr lang="en-US" b="1" dirty="0">
                <a:solidFill>
                  <a:schemeClr val="tx2"/>
                </a:solidFill>
                <a:latin typeface="Arial" charset="0"/>
              </a:rPr>
              <a:t>Database of earthquakes and explosions (after events nature discrimination)</a:t>
            </a:r>
            <a:r>
              <a:rPr lang="ru-RU" b="1" dirty="0">
                <a:solidFill>
                  <a:schemeClr val="tx2"/>
                </a:solidFill>
                <a:latin typeface="Arial" charset="0"/>
              </a:rPr>
              <a:t> </a:t>
            </a:r>
            <a:br>
              <a:rPr lang="ru-RU" b="1" dirty="0">
                <a:solidFill>
                  <a:schemeClr val="tx2"/>
                </a:solidFill>
                <a:latin typeface="Arial" charset="0"/>
              </a:rPr>
            </a:br>
            <a:r>
              <a:rPr lang="ru-RU" b="1" dirty="0">
                <a:solidFill>
                  <a:schemeClr val="tx2"/>
                </a:solidFill>
                <a:latin typeface="Arial" charset="0"/>
              </a:rPr>
              <a:t>● </a:t>
            </a:r>
            <a:r>
              <a:rPr lang="en-US" b="1" dirty="0">
                <a:solidFill>
                  <a:schemeClr val="tx2"/>
                </a:solidFill>
                <a:latin typeface="Arial" charset="0"/>
              </a:rPr>
              <a:t>Automated infrasound events bulletin</a:t>
            </a:r>
            <a:endParaRPr lang="ru-RU" b="1" dirty="0">
              <a:solidFill>
                <a:schemeClr val="tx2"/>
              </a:solidFill>
              <a:latin typeface="Arial" charset="0"/>
            </a:endParaRPr>
          </a:p>
        </p:txBody>
      </p:sp>
      <p:pic>
        <p:nvPicPr>
          <p:cNvPr id="1032" name="Picture 13" descr="building"/>
          <p:cNvPicPr>
            <a:picLocks noChangeAspect="1" noChangeArrowheads="1"/>
          </p:cNvPicPr>
          <p:nvPr/>
        </p:nvPicPr>
        <p:blipFill>
          <a:blip r:embed="rId4">
            <a:extLst>
              <a:ext uri="{28A0092B-C50C-407E-A947-70E740481C1C}">
                <a14:useLocalDpi xmlns:a14="http://schemas.microsoft.com/office/drawing/2010/main" val="0"/>
              </a:ext>
            </a:extLst>
          </a:blip>
          <a:srcRect t="7323"/>
          <a:stretch>
            <a:fillRect/>
          </a:stretch>
        </p:blipFill>
        <p:spPr bwMode="auto">
          <a:xfrm>
            <a:off x="0" y="4857750"/>
            <a:ext cx="504031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P13_2"/>
          <p:cNvPicPr>
            <a:picLocks noChangeAspect="1" noChangeArrowheads="1"/>
          </p:cNvPicPr>
          <p:nvPr/>
        </p:nvPicPr>
        <p:blipFill>
          <a:blip r:embed="rId5">
            <a:extLst>
              <a:ext uri="{28A0092B-C50C-407E-A947-70E740481C1C}">
                <a14:useLocalDpi xmlns:a14="http://schemas.microsoft.com/office/drawing/2010/main" val="0"/>
              </a:ext>
            </a:extLst>
          </a:blip>
          <a:srcRect l="9964" r="46812"/>
          <a:stretch>
            <a:fillRect/>
          </a:stretch>
        </p:blipFill>
        <p:spPr bwMode="auto">
          <a:xfrm>
            <a:off x="4356100" y="5300663"/>
            <a:ext cx="877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6"/>
          <p:cNvSpPr>
            <a:spLocks noChangeArrowheads="1"/>
          </p:cNvSpPr>
          <p:nvPr/>
        </p:nvSpPr>
        <p:spPr bwMode="auto">
          <a:xfrm>
            <a:off x="0" y="1268413"/>
            <a:ext cx="52863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k-KZ" sz="1800" b="1" dirty="0">
                <a:solidFill>
                  <a:srgbClr val="F41E08"/>
                </a:solidFill>
              </a:rPr>
              <a:t> </a:t>
            </a:r>
            <a:r>
              <a:rPr lang="en-US" b="1" dirty="0">
                <a:solidFill>
                  <a:schemeClr val="tx2"/>
                </a:solidFill>
                <a:latin typeface="Arial" charset="0"/>
                <a:cs typeface="Arial" charset="0"/>
              </a:rPr>
              <a:t>Information products of KNDC </a:t>
            </a:r>
            <a:r>
              <a:rPr lang="ru-RU" b="1" dirty="0">
                <a:solidFill>
                  <a:schemeClr val="tx2"/>
                </a:solidFill>
                <a:latin typeface="Arial" charset="0"/>
                <a:cs typeface="Arial" charset="0"/>
              </a:rPr>
              <a:t>(</a:t>
            </a:r>
            <a:r>
              <a:rPr lang="en-US" b="1" dirty="0">
                <a:solidFill>
                  <a:schemeClr val="tx2"/>
                </a:solidFill>
                <a:latin typeface="Arial" charset="0"/>
                <a:cs typeface="Arial" charset="0"/>
              </a:rPr>
              <a:t>bulletin with more than 20 thousand events per year):</a:t>
            </a:r>
            <a:endParaRPr lang="ru-RU" b="1" dirty="0">
              <a:solidFill>
                <a:schemeClr val="tx2"/>
              </a:solidFill>
              <a:latin typeface="Arial" charset="0"/>
              <a:cs typeface="Arial"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3535370901"/>
              </p:ext>
            </p:extLst>
          </p:nvPr>
        </p:nvGraphicFramePr>
        <p:xfrm>
          <a:off x="5506021" y="4402980"/>
          <a:ext cx="2953767" cy="2383583"/>
        </p:xfrm>
        <a:graphic>
          <a:graphicData uri="http://schemas.openxmlformats.org/presentationml/2006/ole">
            <mc:AlternateContent xmlns:mc="http://schemas.openxmlformats.org/markup-compatibility/2006">
              <mc:Choice xmlns:v="urn:schemas-microsoft-com:vml" Requires="v">
                <p:oleObj spid="_x0000_s1053" name="Graph" r:id="rId6" imgW="3601440" imgH="2907360" progId="Origin50.Graph">
                  <p:embed/>
                </p:oleObj>
              </mc:Choice>
              <mc:Fallback>
                <p:oleObj name="Graph" r:id="rId6" imgW="3601440" imgH="2907360" progId="Origin50.Graph">
                  <p:embed/>
                  <p:pic>
                    <p:nvPicPr>
                      <p:cNvPr id="0" name=""/>
                      <p:cNvPicPr/>
                      <p:nvPr/>
                    </p:nvPicPr>
                    <p:blipFill>
                      <a:blip r:embed="rId7"/>
                      <a:stretch>
                        <a:fillRect/>
                      </a:stretch>
                    </p:blipFill>
                    <p:spPr>
                      <a:xfrm>
                        <a:off x="5506021" y="4402980"/>
                        <a:ext cx="2953767" cy="2383583"/>
                      </a:xfrm>
                      <a:prstGeom prst="rect">
                        <a:avLst/>
                      </a:prstGeom>
                    </p:spPr>
                  </p:pic>
                </p:oleObj>
              </mc:Fallback>
            </mc:AlternateContent>
          </a:graphicData>
        </a:graphic>
      </p:graphicFrame>
      <p:pic>
        <p:nvPicPr>
          <p:cNvPr id="1043" name="Picture 19" descr="\\PROX\user\FOTO\2015\День геолога\DSC_014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474" t="19609" r="7483" b="10743"/>
          <a:stretch/>
        </p:blipFill>
        <p:spPr bwMode="auto">
          <a:xfrm>
            <a:off x="4846144" y="1576388"/>
            <a:ext cx="4255945"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539750" y="561975"/>
            <a:ext cx="8353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chemeClr val="bg1"/>
                </a:solidFill>
                <a:latin typeface="Arial" charset="0"/>
                <a:cs typeface="Arial" charset="0"/>
              </a:rPr>
              <a:t>SEISMIC EVENTS MONITORING ON CENTRAL ASIA TERRITORY</a:t>
            </a:r>
            <a:endParaRPr lang="ru-RU" sz="2000" b="1">
              <a:solidFill>
                <a:schemeClr val="bg1"/>
              </a:solidFill>
              <a:latin typeface="Arial" charset="0"/>
              <a:cs typeface="Arial" charset="0"/>
            </a:endParaRPr>
          </a:p>
        </p:txBody>
      </p:sp>
      <p:sp>
        <p:nvSpPr>
          <p:cNvPr id="5" name="Rectangle 2"/>
          <p:cNvSpPr>
            <a:spLocks noChangeArrowheads="1"/>
          </p:cNvSpPr>
          <p:nvPr/>
        </p:nvSpPr>
        <p:spPr bwMode="auto">
          <a:xfrm>
            <a:off x="1058068" y="1315715"/>
            <a:ext cx="7316788" cy="3381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ru-RU" b="1" dirty="0">
                <a:solidFill>
                  <a:srgbClr val="FF3300"/>
                </a:solidFill>
                <a:cs typeface="Arial" pitchFamily="34" charset="0"/>
              </a:rPr>
              <a:t>●</a:t>
            </a:r>
            <a:r>
              <a:rPr lang="ru-RU" b="1" dirty="0">
                <a:solidFill>
                  <a:srgbClr val="1D528D"/>
                </a:solidFill>
                <a:cs typeface="Arial" pitchFamily="34" charset="0"/>
              </a:rPr>
              <a:t> </a:t>
            </a:r>
            <a:r>
              <a:rPr lang="ru-RU" b="1" dirty="0">
                <a:solidFill>
                  <a:schemeClr val="tx2"/>
                </a:solidFill>
                <a:cs typeface="Arial" pitchFamily="34" charset="0"/>
              </a:rPr>
              <a:t> </a:t>
            </a:r>
            <a:r>
              <a:rPr lang="en-US" b="1" dirty="0">
                <a:solidFill>
                  <a:schemeClr val="tx2"/>
                </a:solidFill>
                <a:cs typeface="Arial" pitchFamily="34" charset="0"/>
              </a:rPr>
              <a:t>More that </a:t>
            </a:r>
            <a:r>
              <a:rPr lang="en-US" b="1" dirty="0" smtClean="0">
                <a:solidFill>
                  <a:schemeClr val="tx2"/>
                </a:solidFill>
                <a:cs typeface="Arial" pitchFamily="34" charset="0"/>
              </a:rPr>
              <a:t>16 </a:t>
            </a:r>
            <a:r>
              <a:rPr lang="en-US" b="1" dirty="0">
                <a:solidFill>
                  <a:schemeClr val="tx2"/>
                </a:solidFill>
                <a:cs typeface="Arial" pitchFamily="34" charset="0"/>
              </a:rPr>
              <a:t>000 events are </a:t>
            </a:r>
            <a:r>
              <a:rPr lang="en-US" b="1" dirty="0" smtClean="0">
                <a:solidFill>
                  <a:schemeClr val="tx2"/>
                </a:solidFill>
                <a:cs typeface="Arial" pitchFamily="34" charset="0"/>
              </a:rPr>
              <a:t>processed </a:t>
            </a:r>
            <a:r>
              <a:rPr lang="en-US" b="1" dirty="0">
                <a:solidFill>
                  <a:schemeClr val="tx2"/>
                </a:solidFill>
                <a:cs typeface="Arial" pitchFamily="34" charset="0"/>
              </a:rPr>
              <a:t>per year at regional distances. </a:t>
            </a:r>
            <a:endParaRPr lang="ru-RU" b="1" dirty="0">
              <a:solidFill>
                <a:schemeClr val="tx2"/>
              </a:solidFill>
              <a:cs typeface="Arial" pitchFamily="34" charset="0"/>
            </a:endParaRPr>
          </a:p>
        </p:txBody>
      </p:sp>
      <p:pic>
        <p:nvPicPr>
          <p:cNvPr id="7" name="Рисунок 6"/>
          <p:cNvPicPr/>
          <p:nvPr/>
        </p:nvPicPr>
        <p:blipFill>
          <a:blip r:embed="rId3" cstate="print">
            <a:extLst>
              <a:ext uri="{28A0092B-C50C-407E-A947-70E740481C1C}">
                <a14:useLocalDpi xmlns:a14="http://schemas.microsoft.com/office/drawing/2010/main" val="0"/>
              </a:ext>
            </a:extLst>
          </a:blip>
          <a:stretch>
            <a:fillRect/>
          </a:stretch>
        </p:blipFill>
        <p:spPr>
          <a:xfrm>
            <a:off x="899592" y="1622192"/>
            <a:ext cx="6957377" cy="4281701"/>
          </a:xfrm>
          <a:prstGeom prst="rect">
            <a:avLst/>
          </a:prstGeom>
        </p:spPr>
      </p:pic>
      <p:sp>
        <p:nvSpPr>
          <p:cNvPr id="2" name="Прямоугольник 1"/>
          <p:cNvSpPr/>
          <p:nvPr/>
        </p:nvSpPr>
        <p:spPr>
          <a:xfrm>
            <a:off x="539750" y="5903893"/>
            <a:ext cx="7920880" cy="738664"/>
          </a:xfrm>
          <a:prstGeom prst="rect">
            <a:avLst/>
          </a:prstGeom>
        </p:spPr>
        <p:txBody>
          <a:bodyPr wrap="square">
            <a:spAutoFit/>
          </a:bodyPr>
          <a:lstStyle/>
          <a:p>
            <a:pPr>
              <a:spcAft>
                <a:spcPts val="0"/>
              </a:spcAft>
            </a:pPr>
            <a:r>
              <a:rPr lang="en-US" sz="1400" b="1" dirty="0" smtClean="0">
                <a:effectLst/>
                <a:latin typeface="Times New Roman"/>
                <a:ea typeface="Calibri"/>
                <a:cs typeface="Times New Roman"/>
              </a:rPr>
              <a:t>The map of earthquakes epicenters recorded in 2014 by data of the IGR RK network data. In total, there were 16360 events recorded. Explosions - </a:t>
            </a:r>
            <a:r>
              <a:rPr lang="ru-RU" sz="1400" b="1" spc="-30" dirty="0" smtClean="0">
                <a:effectLst/>
                <a:latin typeface="Times New Roman"/>
                <a:ea typeface="Calibri"/>
                <a:cs typeface="Times New Roman"/>
              </a:rPr>
              <a:t> 5366</a:t>
            </a:r>
            <a:r>
              <a:rPr lang="en-US" sz="1400" b="1" spc="-30" dirty="0" smtClean="0">
                <a:effectLst/>
                <a:latin typeface="Times New Roman"/>
                <a:ea typeface="Calibri"/>
                <a:cs typeface="Times New Roman"/>
              </a:rPr>
              <a:t>,</a:t>
            </a:r>
            <a:endParaRPr lang="ru-RU" sz="1400" b="1" dirty="0" smtClean="0">
              <a:effectLst/>
              <a:latin typeface="Calibri"/>
              <a:ea typeface="Calibri"/>
              <a:cs typeface="Times New Roman"/>
            </a:endParaRPr>
          </a:p>
          <a:p>
            <a:pPr>
              <a:spcAft>
                <a:spcPts val="0"/>
              </a:spcAft>
            </a:pPr>
            <a:r>
              <a:rPr lang="en-US" sz="1400" b="1" spc="-30" dirty="0" smtClean="0">
                <a:effectLst/>
                <a:latin typeface="Times New Roman"/>
                <a:ea typeface="Calibri"/>
                <a:cs typeface="Times New Roman"/>
              </a:rPr>
              <a:t>earthquakes</a:t>
            </a:r>
            <a:r>
              <a:rPr lang="ru-RU" sz="1400" b="1" spc="-30" dirty="0" smtClean="0">
                <a:effectLst/>
                <a:latin typeface="Times New Roman"/>
                <a:ea typeface="Calibri"/>
                <a:cs typeface="Times New Roman"/>
              </a:rPr>
              <a:t> - 10994</a:t>
            </a:r>
            <a:endParaRPr lang="ru-RU" sz="1400" b="1" dirty="0">
              <a:effectLst/>
              <a:latin typeface="Calibri"/>
              <a:ea typeface="Calibri"/>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1357313"/>
            <a:ext cx="91440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tabLst>
                <a:tab pos="457200" algn="l"/>
              </a:tabLst>
            </a:pPr>
            <a:r>
              <a:rPr lang="en-US" b="1" dirty="0"/>
              <a:t>Data exchange is conducted with the following Organizations:</a:t>
            </a:r>
          </a:p>
          <a:p>
            <a:pPr algn="l">
              <a:tabLst>
                <a:tab pos="457200" algn="l"/>
              </a:tabLst>
            </a:pPr>
            <a:endParaRPr lang="en-US" b="1" dirty="0"/>
          </a:p>
          <a:p>
            <a:pPr algn="l">
              <a:tabLst>
                <a:tab pos="457200" algn="l"/>
              </a:tabLst>
            </a:pPr>
            <a:r>
              <a:rPr lang="en-US" b="1" dirty="0"/>
              <a:t>- Raw data in real time are transferred to IDC (Vienna), USA NDC (Florida, USA), IRIS (USA). </a:t>
            </a:r>
          </a:p>
          <a:p>
            <a:pPr algn="l">
              <a:tabLst>
                <a:tab pos="457200" algn="l"/>
              </a:tabLst>
            </a:pPr>
            <a:r>
              <a:rPr lang="en-US" b="1" dirty="0"/>
              <a:t>- Automatic seismological bulletin – EMSC (France). </a:t>
            </a:r>
          </a:p>
          <a:p>
            <a:pPr algn="l">
              <a:tabLst>
                <a:tab pos="457200" algn="l"/>
              </a:tabLst>
            </a:pPr>
            <a:r>
              <a:rPr lang="en-US" b="1" dirty="0"/>
              <a:t>- Interactive bulletin – ISC (England). </a:t>
            </a:r>
          </a:p>
          <a:p>
            <a:pPr algn="l">
              <a:tabLst>
                <a:tab pos="457200" algn="l"/>
              </a:tabLst>
            </a:pPr>
            <a:r>
              <a:rPr lang="en-US" b="1" dirty="0"/>
              <a:t>- Summary bulletin – Institute of Seismology of Kazakhstan.</a:t>
            </a:r>
          </a:p>
          <a:p>
            <a:pPr algn="l">
              <a:tabLst>
                <a:tab pos="457200" algn="l"/>
              </a:tabLst>
            </a:pPr>
            <a:r>
              <a:rPr lang="en-US" b="1" dirty="0"/>
              <a:t>- Reports on large </a:t>
            </a:r>
            <a:r>
              <a:rPr lang="en-US" b="1" dirty="0" err="1"/>
              <a:t>teleseismic</a:t>
            </a:r>
            <a:r>
              <a:rPr lang="en-US" b="1" dirty="0"/>
              <a:t> events – GS RAS (</a:t>
            </a:r>
            <a:r>
              <a:rPr lang="en-US" b="1" dirty="0" err="1"/>
              <a:t>Obninsk</a:t>
            </a:r>
            <a:r>
              <a:rPr lang="en-US" b="1" dirty="0"/>
              <a:t>). </a:t>
            </a:r>
          </a:p>
          <a:p>
            <a:pPr algn="l">
              <a:tabLst>
                <a:tab pos="457200" algn="l"/>
              </a:tabLst>
            </a:pPr>
            <a:r>
              <a:rPr lang="en-US" b="1" dirty="0"/>
              <a:t>- SEED-volumes –IRIS/DMC</a:t>
            </a:r>
          </a:p>
          <a:p>
            <a:pPr algn="l">
              <a:tabLst>
                <a:tab pos="457200" algn="l"/>
              </a:tabLst>
            </a:pPr>
            <a:r>
              <a:rPr lang="en-US" b="1" dirty="0"/>
              <a:t>- KNDC data are transferred to NORSAR (Norway), to SEA/DASE on demand. </a:t>
            </a:r>
          </a:p>
        </p:txBody>
      </p:sp>
      <p:sp>
        <p:nvSpPr>
          <p:cNvPr id="14340" name="Прямоугольник 4"/>
          <p:cNvSpPr>
            <a:spLocks noChangeArrowheads="1"/>
          </p:cNvSpPr>
          <p:nvPr/>
        </p:nvSpPr>
        <p:spPr bwMode="auto">
          <a:xfrm>
            <a:off x="285750" y="357188"/>
            <a:ext cx="8858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457200" algn="l"/>
              </a:tabLst>
            </a:pPr>
            <a:r>
              <a:rPr lang="en-US" sz="2000" b="1">
                <a:solidFill>
                  <a:schemeClr val="bg1"/>
                </a:solidFill>
              </a:rPr>
              <a:t>Kazakhstan Data Center conducts active data exchange with many scientific Organizations of Kazakhstan and the whole world. </a:t>
            </a:r>
          </a:p>
        </p:txBody>
      </p:sp>
      <p:sp>
        <p:nvSpPr>
          <p:cNvPr id="14341" name="TextBox 5"/>
          <p:cNvSpPr txBox="1">
            <a:spLocks noChangeArrowheads="1"/>
          </p:cNvSpPr>
          <p:nvPr/>
        </p:nvSpPr>
        <p:spPr bwMode="auto">
          <a:xfrm>
            <a:off x="4745450" y="5733255"/>
            <a:ext cx="35283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pPr algn="l" eaLnBrk="1" hangingPunct="1"/>
            <a:r>
              <a:rPr lang="en-US" b="1" dirty="0" err="1" smtClean="0">
                <a:solidFill>
                  <a:schemeClr val="tx2"/>
                </a:solidFill>
              </a:rPr>
              <a:t>Gygabytes</a:t>
            </a:r>
            <a:r>
              <a:rPr lang="en-US" b="1" dirty="0" smtClean="0">
                <a:solidFill>
                  <a:schemeClr val="tx2"/>
                </a:solidFill>
              </a:rPr>
              <a:t> shipped by KZNET to IRIS DMC</a:t>
            </a:r>
            <a:endParaRPr lang="ru-RU" b="1" dirty="0">
              <a:solidFill>
                <a:schemeClr val="tx2"/>
              </a:solidFill>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189849537"/>
              </p:ext>
            </p:extLst>
          </p:nvPr>
        </p:nvGraphicFramePr>
        <p:xfrm>
          <a:off x="289796" y="3693605"/>
          <a:ext cx="4138188" cy="3062698"/>
        </p:xfrm>
        <a:graphic>
          <a:graphicData uri="http://schemas.openxmlformats.org/presentationml/2006/ole">
            <mc:AlternateContent xmlns:mc="http://schemas.openxmlformats.org/markup-compatibility/2006">
              <mc:Choice xmlns:v="urn:schemas-microsoft-com:vml" Requires="v">
                <p:oleObj spid="_x0000_s14352" name="Graph" r:id="rId3" imgW="3890880" imgH="2880000" progId="Origin50.Graph">
                  <p:embed/>
                </p:oleObj>
              </mc:Choice>
              <mc:Fallback>
                <p:oleObj name="Graph" r:id="rId3" imgW="3890880" imgH="2880000" progId="Origin50.Graph">
                  <p:embed/>
                  <p:pic>
                    <p:nvPicPr>
                      <p:cNvPr id="0" name=""/>
                      <p:cNvPicPr/>
                      <p:nvPr/>
                    </p:nvPicPr>
                    <p:blipFill>
                      <a:blip r:embed="rId4"/>
                      <a:stretch>
                        <a:fillRect/>
                      </a:stretch>
                    </p:blipFill>
                    <p:spPr>
                      <a:xfrm>
                        <a:off x="289796" y="3693605"/>
                        <a:ext cx="4138188" cy="3062698"/>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TextBox 7"/>
          <p:cNvSpPr txBox="1">
            <a:spLocks noChangeArrowheads="1"/>
          </p:cNvSpPr>
          <p:nvPr/>
        </p:nvSpPr>
        <p:spPr bwMode="auto">
          <a:xfrm>
            <a:off x="539750" y="427038"/>
            <a:ext cx="8135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pPr eaLnBrk="1" hangingPunct="1"/>
            <a:r>
              <a:rPr lang="en-US" sz="2000" b="1">
                <a:solidFill>
                  <a:schemeClr val="bg1"/>
                </a:solidFill>
                <a:latin typeface="Arial" charset="0"/>
                <a:cs typeface="Arial" charset="0"/>
              </a:rPr>
              <a:t>OPENING OF THE INTERNATIONAL TRAINING CENTER IN SUPPORT OF THE CTBTO</a:t>
            </a:r>
            <a:endParaRPr lang="ru-RU" sz="2000" b="1">
              <a:solidFill>
                <a:schemeClr val="bg1"/>
              </a:solidFill>
              <a:latin typeface="Arial" charset="0"/>
              <a:cs typeface="Arial" charset="0"/>
            </a:endParaRPr>
          </a:p>
        </p:txBody>
      </p:sp>
      <p:sp>
        <p:nvSpPr>
          <p:cNvPr id="2" name="Прямоугольник 1"/>
          <p:cNvSpPr/>
          <p:nvPr/>
        </p:nvSpPr>
        <p:spPr>
          <a:xfrm>
            <a:off x="0" y="1253658"/>
            <a:ext cx="8784976" cy="2031325"/>
          </a:xfrm>
          <a:prstGeom prst="rect">
            <a:avLst/>
          </a:prstGeom>
        </p:spPr>
        <p:txBody>
          <a:bodyPr wrap="square">
            <a:spAutoFit/>
          </a:bodyPr>
          <a:lstStyle/>
          <a:p>
            <a:pPr algn="just"/>
            <a:r>
              <a:rPr lang="en-US" sz="1400" b="1" kern="1400" dirty="0" smtClean="0">
                <a:solidFill>
                  <a:srgbClr val="000000"/>
                </a:solidFill>
                <a:effectLst/>
                <a:latin typeface="Times New Roman"/>
                <a:ea typeface="Times New Roman"/>
              </a:rPr>
              <a:t>The International Training Center was established at the premises of KNDC in Almaty (Kazakhstan) under financial and methodical support of the Norwegian MFA and NORSAR. Since 2010, for the specialists of five Central Asia countries there were 12 one-month courses on interpreting and processing of seismograms in support of the CTBTO, 4 seminars on techniques of analog seismograms digitization and technical maintenance of monitoring stations, and courses on GEOTOOL operation.  In total, 90 specialists participated in the training courses. Lectures and practical exercises for the trainees are given by the KNDC staff having large practical experience on working with seismological data, and some lectures are given by specialists invited from abroad. The seismologists from different countries mastered the common data formats for storage and exchange of information, and the techniques on source location and discrimination of events nature.  </a:t>
            </a:r>
            <a:endParaRPr lang="ru-RU" sz="1400" b="1" dirty="0"/>
          </a:p>
        </p:txBody>
      </p:sp>
      <p:pic>
        <p:nvPicPr>
          <p:cNvPr id="9" name="Рисунок 8" descr="E:\International Training Center\Diski\new\Disk7 8-12 декабря 2014 Geotool\foto\IMG_2640.JPG"/>
          <p:cNvPicPr/>
          <p:nvPr/>
        </p:nvPicPr>
        <p:blipFill rotWithShape="1">
          <a:blip r:embed="rId2" cstate="print">
            <a:extLst>
              <a:ext uri="{28A0092B-C50C-407E-A947-70E740481C1C}">
                <a14:useLocalDpi xmlns:a14="http://schemas.microsoft.com/office/drawing/2010/main" val="0"/>
              </a:ext>
            </a:extLst>
          </a:blip>
          <a:srcRect l="2370" t="14811"/>
          <a:stretch/>
        </p:blipFill>
        <p:spPr bwMode="auto">
          <a:xfrm>
            <a:off x="1331640" y="3284983"/>
            <a:ext cx="5832648" cy="348590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2"/>
          <p:cNvSpPr>
            <a:spLocks noChangeArrowheads="1"/>
          </p:cNvSpPr>
          <p:nvPr/>
        </p:nvSpPr>
        <p:spPr bwMode="auto">
          <a:xfrm>
            <a:off x="6104" y="1340768"/>
            <a:ext cx="8929688" cy="5570756"/>
          </a:xfrm>
          <a:prstGeom prst="rect">
            <a:avLst/>
          </a:prstGeom>
          <a:noFill/>
          <a:ln w="9525">
            <a:noFill/>
            <a:miter lim="800000"/>
            <a:headEnd/>
            <a:tailEnd/>
          </a:ln>
        </p:spPr>
        <p:txBody>
          <a:bodyPr>
            <a:spAutoFit/>
          </a:bodyPr>
          <a:lstStyle/>
          <a:p>
            <a:pPr algn="l">
              <a:defRPr/>
            </a:pPr>
            <a:r>
              <a:rPr lang="en-US" sz="1800" b="1" dirty="0">
                <a:solidFill>
                  <a:schemeClr val="tx2"/>
                </a:solidFill>
                <a:latin typeface="+mj-lt"/>
                <a:cs typeface="Arial" charset="0"/>
              </a:rPr>
              <a:t>Modern monitoring system for nuclear explosions and earthquakes created in Kazakhstan allows to conduct scientific researches in different directions</a:t>
            </a:r>
            <a:r>
              <a:rPr lang="en-US" sz="1800" b="1" dirty="0" smtClean="0">
                <a:solidFill>
                  <a:schemeClr val="tx2"/>
                </a:solidFill>
                <a:latin typeface="+mj-lt"/>
                <a:cs typeface="Arial" charset="0"/>
              </a:rPr>
              <a:t>:</a:t>
            </a:r>
          </a:p>
          <a:p>
            <a:pPr algn="l">
              <a:defRPr/>
            </a:pPr>
            <a:endParaRPr lang="en-US" sz="1800" b="1" dirty="0">
              <a:solidFill>
                <a:schemeClr val="tx2"/>
              </a:solidFill>
              <a:latin typeface="+mj-lt"/>
              <a:cs typeface="Arial" charset="0"/>
            </a:endParaRPr>
          </a:p>
          <a:p>
            <a:pPr algn="l">
              <a:defRPr/>
            </a:pPr>
            <a:r>
              <a:rPr lang="en-US" b="1" dirty="0">
                <a:solidFill>
                  <a:schemeClr val="tx2"/>
                </a:solidFill>
                <a:latin typeface="+mj-lt"/>
                <a:cs typeface="Arial" charset="0"/>
              </a:rPr>
              <a:t>  </a:t>
            </a:r>
            <a:r>
              <a:rPr lang="en-US" b="1" dirty="0">
                <a:solidFill>
                  <a:schemeClr val="tx2"/>
                </a:solidFill>
                <a:latin typeface="+mj-lt"/>
              </a:rPr>
              <a:t>- Operative notification </a:t>
            </a:r>
            <a:r>
              <a:rPr lang="en-US" b="1" dirty="0" smtClean="0">
                <a:solidFill>
                  <a:schemeClr val="tx2"/>
                </a:solidFill>
                <a:latin typeface="+mj-lt"/>
              </a:rPr>
              <a:t>to the </a:t>
            </a:r>
            <a:r>
              <a:rPr lang="en-US" b="1" dirty="0">
                <a:solidFill>
                  <a:schemeClr val="tx2"/>
                </a:solidFill>
                <a:latin typeface="+mj-lt"/>
              </a:rPr>
              <a:t>Ministry for Emergency Situations of RK about occurred earthquakes. </a:t>
            </a:r>
          </a:p>
          <a:p>
            <a:pPr algn="l">
              <a:defRPr/>
            </a:pPr>
            <a:r>
              <a:rPr lang="en-US" b="1" dirty="0">
                <a:solidFill>
                  <a:schemeClr val="tx2"/>
                </a:solidFill>
                <a:latin typeface="+mj-lt"/>
                <a:cs typeface="Arial" charset="0"/>
              </a:rPr>
              <a:t>- Seismic hazard assessment; </a:t>
            </a:r>
            <a:endParaRPr lang="ru-RU" b="1" dirty="0">
              <a:solidFill>
                <a:schemeClr val="tx2"/>
              </a:solidFill>
              <a:latin typeface="+mj-lt"/>
              <a:cs typeface="Arial" charset="0"/>
            </a:endParaRPr>
          </a:p>
          <a:p>
            <a:pPr algn="l">
              <a:defRPr/>
            </a:pPr>
            <a:r>
              <a:rPr lang="en-US" b="1" dirty="0">
                <a:solidFill>
                  <a:schemeClr val="tx2"/>
                </a:solidFill>
                <a:latin typeface="+mj-lt"/>
                <a:cs typeface="Arial" charset="0"/>
              </a:rPr>
              <a:t>- Investigation of seismic regime; </a:t>
            </a:r>
            <a:endParaRPr lang="ru-RU" b="1" dirty="0">
              <a:solidFill>
                <a:schemeClr val="tx2"/>
              </a:solidFill>
              <a:latin typeface="+mj-lt"/>
              <a:cs typeface="Arial" charset="0"/>
            </a:endParaRPr>
          </a:p>
          <a:p>
            <a:pPr algn="l">
              <a:defRPr/>
            </a:pPr>
            <a:r>
              <a:rPr lang="en-US" b="1" dirty="0">
                <a:solidFill>
                  <a:schemeClr val="tx2"/>
                </a:solidFill>
                <a:latin typeface="+mj-lt"/>
                <a:cs typeface="Arial" charset="0"/>
              </a:rPr>
              <a:t>- Investigation of geodynamic processes in Central and South Asia;</a:t>
            </a:r>
            <a:endParaRPr lang="ru-RU" b="1" dirty="0">
              <a:solidFill>
                <a:schemeClr val="tx2"/>
              </a:solidFill>
              <a:latin typeface="+mj-lt"/>
              <a:cs typeface="Arial" charset="0"/>
            </a:endParaRPr>
          </a:p>
          <a:p>
            <a:pPr algn="l">
              <a:defRPr/>
            </a:pPr>
            <a:r>
              <a:rPr lang="en-US" b="1" dirty="0">
                <a:solidFill>
                  <a:schemeClr val="tx2"/>
                </a:solidFill>
                <a:latin typeface="+mj-lt"/>
                <a:cs typeface="Arial" charset="0"/>
              </a:rPr>
              <a:t>- Discrimination of seismic events nature;</a:t>
            </a:r>
          </a:p>
          <a:p>
            <a:pPr algn="l">
              <a:defRPr/>
            </a:pPr>
            <a:r>
              <a:rPr lang="en-US" b="1" dirty="0">
                <a:solidFill>
                  <a:schemeClr val="tx2"/>
                </a:solidFill>
                <a:latin typeface="+mj-lt"/>
              </a:rPr>
              <a:t>- Urgent processing and data presentation about industrial catastrophes (rockets fall, pipelines burst etc.) on the basis of seismic and infrasound records processing.</a:t>
            </a:r>
            <a:endParaRPr lang="ru-RU" b="1" dirty="0">
              <a:solidFill>
                <a:schemeClr val="tx2"/>
              </a:solidFill>
              <a:latin typeface="+mj-lt"/>
            </a:endParaRPr>
          </a:p>
          <a:p>
            <a:pPr algn="l">
              <a:buFontTx/>
              <a:buChar char="-"/>
              <a:defRPr/>
            </a:pPr>
            <a:r>
              <a:rPr lang="en-US" b="1" dirty="0">
                <a:solidFill>
                  <a:schemeClr val="tx2"/>
                </a:solidFill>
                <a:latin typeface="+mj-lt"/>
                <a:cs typeface="Arial" charset="0"/>
              </a:rPr>
              <a:t>Investigation of lithosphere structure and upper mantle, etc.</a:t>
            </a:r>
          </a:p>
          <a:p>
            <a:pPr>
              <a:buFontTx/>
              <a:buChar char="-"/>
              <a:defRPr/>
            </a:pPr>
            <a:endParaRPr lang="ru-RU" b="1" dirty="0">
              <a:latin typeface="+mj-lt"/>
            </a:endParaRPr>
          </a:p>
          <a:p>
            <a:pPr algn="l">
              <a:defRPr/>
            </a:pPr>
            <a:r>
              <a:rPr lang="en-US" sz="1800" b="1" dirty="0">
                <a:solidFill>
                  <a:schemeClr val="tx2"/>
                </a:solidFill>
                <a:latin typeface="+mj-lt"/>
              </a:rPr>
              <a:t>Data of this system are used for the tasks of nuclear explosions and earthquakes global monitoring. </a:t>
            </a:r>
            <a:r>
              <a:rPr lang="en-US" sz="1800" b="1" dirty="0">
                <a:solidFill>
                  <a:schemeClr val="tx2"/>
                </a:solidFill>
                <a:latin typeface="+mj-lt"/>
              </a:rPr>
              <a:t>Data are transferred to International Centers to create world seismic bulletins (REB, ISC, EMSC) and to carry out scientific investigations by researchers from different </a:t>
            </a:r>
            <a:r>
              <a:rPr lang="en-US" sz="1800" b="1" dirty="0" smtClean="0">
                <a:solidFill>
                  <a:schemeClr val="tx2"/>
                </a:solidFill>
                <a:latin typeface="+mj-lt"/>
              </a:rPr>
              <a:t>countries</a:t>
            </a:r>
          </a:p>
          <a:p>
            <a:pPr algn="l">
              <a:defRPr/>
            </a:pPr>
            <a:endParaRPr lang="en-US" sz="1800" b="1" dirty="0">
              <a:solidFill>
                <a:schemeClr val="tx2"/>
              </a:solidFill>
              <a:latin typeface="+mj-lt"/>
            </a:endParaRPr>
          </a:p>
          <a:p>
            <a:pPr algn="l">
              <a:defRPr/>
            </a:pPr>
            <a:r>
              <a:rPr lang="en-US" sz="1800" b="1" dirty="0" smtClean="0">
                <a:solidFill>
                  <a:schemeClr val="tx2"/>
                </a:solidFill>
                <a:latin typeface="+mj-lt"/>
              </a:rPr>
              <a:t>In the nearest time, it is planned to upgrade the large-aperture </a:t>
            </a:r>
            <a:r>
              <a:rPr lang="en-US" sz="1800" b="1" dirty="0" err="1" smtClean="0">
                <a:solidFill>
                  <a:schemeClr val="tx2"/>
                </a:solidFill>
                <a:latin typeface="+mj-lt"/>
              </a:rPr>
              <a:t>Borovoye</a:t>
            </a:r>
            <a:r>
              <a:rPr lang="en-US" sz="1800" b="1" dirty="0" smtClean="0">
                <a:solidFill>
                  <a:schemeClr val="tx2"/>
                </a:solidFill>
                <a:latin typeface="+mj-lt"/>
              </a:rPr>
              <a:t> array, and to construct infrasound array in </a:t>
            </a:r>
            <a:r>
              <a:rPr lang="en-US" sz="1800" b="1" dirty="0" err="1" smtClean="0">
                <a:solidFill>
                  <a:schemeClr val="tx2"/>
                </a:solidFill>
                <a:latin typeface="+mj-lt"/>
              </a:rPr>
              <a:t>Makanchi</a:t>
            </a:r>
            <a:r>
              <a:rPr lang="en-US" sz="1800" b="1" dirty="0" smtClean="0">
                <a:solidFill>
                  <a:schemeClr val="tx2"/>
                </a:solidFill>
                <a:latin typeface="+mj-lt"/>
              </a:rPr>
              <a:t>.</a:t>
            </a:r>
            <a:endParaRPr lang="en-US" sz="1800" b="1" dirty="0">
              <a:solidFill>
                <a:schemeClr val="tx2"/>
              </a:solidFill>
              <a:latin typeface="+mj-lt"/>
            </a:endParaRPr>
          </a:p>
          <a:p>
            <a:pPr algn="l">
              <a:defRPr/>
            </a:pPr>
            <a:endParaRPr lang="ru-RU" b="1" dirty="0">
              <a:solidFill>
                <a:schemeClr val="tx2"/>
              </a:solidFill>
              <a:latin typeface="Arial" charset="0"/>
              <a:cs typeface="Arial" charset="0"/>
            </a:endParaRPr>
          </a:p>
        </p:txBody>
      </p:sp>
      <p:sp>
        <p:nvSpPr>
          <p:cNvPr id="16387" name="TextBox 1"/>
          <p:cNvSpPr txBox="1">
            <a:spLocks noChangeArrowheads="1"/>
          </p:cNvSpPr>
          <p:nvPr/>
        </p:nvSpPr>
        <p:spPr bwMode="auto">
          <a:xfrm>
            <a:off x="3604472" y="541338"/>
            <a:ext cx="2254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pPr eaLnBrk="1" hangingPunct="1"/>
            <a:r>
              <a:rPr lang="en-US" sz="2400" b="1" dirty="0" smtClean="0">
                <a:solidFill>
                  <a:schemeClr val="bg1"/>
                </a:solidFill>
                <a:latin typeface="Arial" charset="0"/>
                <a:cs typeface="Arial" charset="0"/>
              </a:rPr>
              <a:t>CONCLUSION</a:t>
            </a:r>
            <a:endParaRPr lang="ru-RU" sz="2400" b="1" dirty="0">
              <a:solidFill>
                <a:schemeClr val="bg1"/>
              </a:solidFill>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3332163" y="571500"/>
            <a:ext cx="2543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pPr eaLnBrk="1" hangingPunct="1"/>
            <a:r>
              <a:rPr lang="en-US" sz="2400" b="1">
                <a:solidFill>
                  <a:schemeClr val="bg1"/>
                </a:solidFill>
                <a:latin typeface="Arial" charset="0"/>
                <a:cs typeface="Arial" charset="0"/>
              </a:rPr>
              <a:t>INTRODUCTION</a:t>
            </a:r>
            <a:endParaRPr lang="ru-RU" sz="2400" b="1">
              <a:solidFill>
                <a:schemeClr val="bg1"/>
              </a:solidFill>
              <a:latin typeface="Arial" charset="0"/>
              <a:cs typeface="Arial" charset="0"/>
            </a:endParaRPr>
          </a:p>
        </p:txBody>
      </p:sp>
      <p:sp>
        <p:nvSpPr>
          <p:cNvPr id="6147" name="Прямоугольник 4"/>
          <p:cNvSpPr>
            <a:spLocks noChangeArrowheads="1"/>
          </p:cNvSpPr>
          <p:nvPr/>
        </p:nvSpPr>
        <p:spPr bwMode="auto">
          <a:xfrm>
            <a:off x="154828" y="1084321"/>
            <a:ext cx="870739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endParaRPr lang="en-US" b="1" dirty="0">
              <a:solidFill>
                <a:schemeClr val="tx2"/>
              </a:solidFill>
              <a:latin typeface="Arial" charset="0"/>
              <a:cs typeface="Arial" charset="0"/>
            </a:endParaRPr>
          </a:p>
          <a:p>
            <a:pPr algn="just"/>
            <a:r>
              <a:rPr lang="en-US" b="1" dirty="0" smtClean="0">
                <a:solidFill>
                  <a:schemeClr val="tx2"/>
                </a:solidFill>
                <a:effectLst/>
                <a:latin typeface="Times New Roman" pitchFamily="18" charset="0"/>
                <a:cs typeface="Times New Roman" pitchFamily="18" charset="0"/>
              </a:rPr>
              <a:t>Geophysical Observatories Aktyubinsk, </a:t>
            </a:r>
            <a:r>
              <a:rPr lang="en-US" b="1" dirty="0" err="1" smtClean="0">
                <a:solidFill>
                  <a:schemeClr val="tx2"/>
                </a:solidFill>
                <a:effectLst/>
                <a:latin typeface="Times New Roman" pitchFamily="18" charset="0"/>
                <a:cs typeface="Times New Roman" pitchFamily="18" charset="0"/>
              </a:rPr>
              <a:t>Borovoye</a:t>
            </a:r>
            <a:r>
              <a:rPr lang="en-US" b="1" dirty="0" smtClean="0">
                <a:solidFill>
                  <a:schemeClr val="tx2"/>
                </a:solidFill>
                <a:effectLst/>
                <a:latin typeface="Times New Roman" pitchFamily="18" charset="0"/>
                <a:cs typeface="Times New Roman" pitchFamily="18" charset="0"/>
              </a:rPr>
              <a:t>, </a:t>
            </a:r>
            <a:r>
              <a:rPr lang="en-US" b="1" dirty="0" err="1" smtClean="0">
                <a:solidFill>
                  <a:schemeClr val="tx2"/>
                </a:solidFill>
                <a:effectLst/>
                <a:latin typeface="Times New Roman" pitchFamily="18" charset="0"/>
                <a:cs typeface="Times New Roman" pitchFamily="18" charset="0"/>
              </a:rPr>
              <a:t>Kurchatov</a:t>
            </a:r>
            <a:r>
              <a:rPr lang="en-US" b="1" dirty="0" smtClean="0">
                <a:solidFill>
                  <a:schemeClr val="tx2"/>
                </a:solidFill>
                <a:effectLst/>
                <a:latin typeface="Times New Roman" pitchFamily="18" charset="0"/>
                <a:cs typeface="Times New Roman" pitchFamily="18" charset="0"/>
              </a:rPr>
              <a:t> and </a:t>
            </a:r>
            <a:r>
              <a:rPr lang="en-US" b="1" dirty="0" err="1" smtClean="0">
                <a:solidFill>
                  <a:schemeClr val="tx2"/>
                </a:solidFill>
                <a:effectLst/>
                <a:latin typeface="Times New Roman" pitchFamily="18" charset="0"/>
                <a:cs typeface="Times New Roman" pitchFamily="18" charset="0"/>
              </a:rPr>
              <a:t>Makanchi</a:t>
            </a:r>
            <a:r>
              <a:rPr lang="en-US" b="1" dirty="0" smtClean="0">
                <a:solidFill>
                  <a:schemeClr val="tx2"/>
                </a:solidFill>
                <a:effectLst/>
                <a:latin typeface="Times New Roman" pitchFamily="18" charset="0"/>
                <a:cs typeface="Times New Roman" pitchFamily="18" charset="0"/>
              </a:rPr>
              <a:t>, created during the Soviet times specially for monitoring nuclear explosions detonated in different parts of the world, made up the basis of the IGR RK seismic observation network. In 1994 they were handed over to the Institute of Geophysical Research RK.</a:t>
            </a:r>
          </a:p>
          <a:p>
            <a:pPr algn="just"/>
            <a:endParaRPr lang="en-US" b="1" dirty="0" smtClean="0">
              <a:solidFill>
                <a:schemeClr val="tx2"/>
              </a:solidFill>
              <a:effectLst/>
              <a:latin typeface="Times New Roman" pitchFamily="18" charset="0"/>
              <a:cs typeface="Times New Roman" pitchFamily="18" charset="0"/>
            </a:endParaRPr>
          </a:p>
          <a:p>
            <a:pPr algn="just"/>
            <a:r>
              <a:rPr lang="en-US" b="1" dirty="0" smtClean="0">
                <a:solidFill>
                  <a:schemeClr val="tx2"/>
                </a:solidFill>
                <a:effectLst/>
                <a:latin typeface="Times New Roman" pitchFamily="18" charset="0"/>
                <a:cs typeface="Times New Roman" pitchFamily="18" charset="0"/>
              </a:rPr>
              <a:t>Currently operating IGR RK seismic network is the result of international cooperation on its recovery and modernization.</a:t>
            </a:r>
          </a:p>
          <a:p>
            <a:pPr algn="just"/>
            <a:endParaRPr lang="en-US" b="1" dirty="0" smtClean="0">
              <a:solidFill>
                <a:schemeClr val="tx2"/>
              </a:solidFill>
              <a:effectLst/>
              <a:latin typeface="Times New Roman" pitchFamily="18" charset="0"/>
              <a:cs typeface="Times New Roman" pitchFamily="18" charset="0"/>
            </a:endParaRPr>
          </a:p>
          <a:p>
            <a:pPr algn="just"/>
            <a:r>
              <a:rPr lang="en-US" b="1" dirty="0" smtClean="0">
                <a:solidFill>
                  <a:schemeClr val="tx2"/>
                </a:solidFill>
                <a:effectLst/>
                <a:latin typeface="Times New Roman" pitchFamily="18" charset="0"/>
                <a:cs typeface="Times New Roman" pitchFamily="18" charset="0"/>
              </a:rPr>
              <a:t>At the present time the IGR RK observation network includes 8 seismic arrays, 7 three-component stations and 2 infrasound arrays.</a:t>
            </a:r>
          </a:p>
          <a:p>
            <a:pPr algn="just"/>
            <a:endParaRPr lang="en-US" b="1" dirty="0" smtClean="0">
              <a:solidFill>
                <a:schemeClr val="tx2"/>
              </a:solidFill>
              <a:effectLst/>
              <a:latin typeface="Times New Roman" pitchFamily="18" charset="0"/>
              <a:cs typeface="Times New Roman" pitchFamily="18" charset="0"/>
            </a:endParaRPr>
          </a:p>
          <a:p>
            <a:pPr algn="just"/>
            <a:r>
              <a:rPr lang="en-US" b="1" dirty="0" smtClean="0">
                <a:solidFill>
                  <a:schemeClr val="tx2"/>
                </a:solidFill>
                <a:latin typeface="Times New Roman" pitchFamily="18" charset="0"/>
                <a:cs typeface="Times New Roman" pitchFamily="18" charset="0"/>
              </a:rPr>
              <a:t>Data </a:t>
            </a:r>
            <a:r>
              <a:rPr lang="en-US" b="1" dirty="0">
                <a:solidFill>
                  <a:schemeClr val="tx2"/>
                </a:solidFill>
                <a:latin typeface="Times New Roman" pitchFamily="18" charset="0"/>
                <a:cs typeface="Times New Roman" pitchFamily="18" charset="0"/>
              </a:rPr>
              <a:t>of this system are used </a:t>
            </a:r>
            <a:r>
              <a:rPr lang="en-US" b="1" dirty="0" smtClean="0">
                <a:solidFill>
                  <a:schemeClr val="tx2"/>
                </a:solidFill>
                <a:latin typeface="Times New Roman" pitchFamily="18" charset="0"/>
                <a:cs typeface="Times New Roman" pitchFamily="18" charset="0"/>
              </a:rPr>
              <a:t>to solve the </a:t>
            </a:r>
            <a:r>
              <a:rPr lang="en-US" b="1" dirty="0">
                <a:solidFill>
                  <a:schemeClr val="tx2"/>
                </a:solidFill>
                <a:latin typeface="Times New Roman" pitchFamily="18" charset="0"/>
                <a:cs typeface="Times New Roman" pitchFamily="18" charset="0"/>
              </a:rPr>
              <a:t>tasks of global monitoring of nuclear explosions and earthquakes. Data are transferred to International Centers to compile seismic bulletins (REB, ISC, EMSC) and are available to researches from different countries via IRIS/DMC; also, data of this system are used in tasks of Republic system of seismic observations. </a:t>
            </a:r>
          </a:p>
        </p:txBody>
      </p:sp>
      <p:sp>
        <p:nvSpPr>
          <p:cNvPr id="6148" name="Прямоугольник 4"/>
          <p:cNvSpPr>
            <a:spLocks noChangeArrowheads="1"/>
          </p:cNvSpPr>
          <p:nvPr/>
        </p:nvSpPr>
        <p:spPr bwMode="auto">
          <a:xfrm>
            <a:off x="17032" y="5103813"/>
            <a:ext cx="90011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a:solidFill>
                  <a:schemeClr val="tx2"/>
                </a:solidFill>
                <a:latin typeface="Times New Roman" pitchFamily="18" charset="0"/>
                <a:cs typeface="Times New Roman" pitchFamily="18" charset="0"/>
              </a:rPr>
              <a:t>The system includes: </a:t>
            </a:r>
          </a:p>
          <a:p>
            <a:pPr algn="l"/>
            <a:endParaRPr lang="en-US" sz="1800" b="1" dirty="0">
              <a:solidFill>
                <a:schemeClr val="tx2"/>
              </a:solidFill>
              <a:latin typeface="Times New Roman" pitchFamily="18" charset="0"/>
              <a:cs typeface="Times New Roman" pitchFamily="18" charset="0"/>
            </a:endParaRPr>
          </a:p>
          <a:p>
            <a:pPr algn="l"/>
            <a:r>
              <a:rPr lang="en-US" sz="1800" b="1" dirty="0">
                <a:solidFill>
                  <a:schemeClr val="tx2"/>
                </a:solidFill>
                <a:latin typeface="Times New Roman" pitchFamily="18" charset="0"/>
                <a:cs typeface="Times New Roman" pitchFamily="18" charset="0"/>
              </a:rPr>
              <a:t>- seismic monitoring stations network</a:t>
            </a:r>
            <a:r>
              <a:rPr lang="ru-RU" sz="1800" b="1" dirty="0">
                <a:solidFill>
                  <a:schemeClr val="tx2"/>
                </a:solidFill>
                <a:latin typeface="Times New Roman" pitchFamily="18" charset="0"/>
                <a:cs typeface="Times New Roman" pitchFamily="18" charset="0"/>
              </a:rPr>
              <a:t>; </a:t>
            </a:r>
            <a:endParaRPr lang="en-US" sz="1800" b="1" dirty="0">
              <a:solidFill>
                <a:schemeClr val="tx2"/>
              </a:solidFill>
              <a:latin typeface="Times New Roman" pitchFamily="18" charset="0"/>
              <a:cs typeface="Times New Roman" pitchFamily="18" charset="0"/>
            </a:endParaRPr>
          </a:p>
          <a:p>
            <a:pPr algn="l"/>
            <a:r>
              <a:rPr lang="en-US" sz="1800" b="1" dirty="0">
                <a:solidFill>
                  <a:schemeClr val="tx2"/>
                </a:solidFill>
                <a:latin typeface="Times New Roman" pitchFamily="18" charset="0"/>
                <a:cs typeface="Times New Roman" pitchFamily="18" charset="0"/>
              </a:rPr>
              <a:t>- infrasound monitoring stations; </a:t>
            </a:r>
          </a:p>
          <a:p>
            <a:pPr algn="l"/>
            <a:r>
              <a:rPr lang="en-US" sz="1800" b="1" dirty="0">
                <a:solidFill>
                  <a:schemeClr val="tx2"/>
                </a:solidFill>
                <a:latin typeface="Times New Roman" pitchFamily="18" charset="0"/>
                <a:cs typeface="Times New Roman" pitchFamily="18" charset="0"/>
              </a:rPr>
              <a:t>- Kazakhstan National Data Center in Almaty (KNDC); </a:t>
            </a:r>
          </a:p>
          <a:p>
            <a:pPr algn="l"/>
            <a:r>
              <a:rPr lang="en-US" sz="1800" b="1" dirty="0">
                <a:solidFill>
                  <a:schemeClr val="tx2"/>
                </a:solidFill>
                <a:latin typeface="Times New Roman" pitchFamily="18" charset="0"/>
                <a:cs typeface="Times New Roman" pitchFamily="18" charset="0"/>
              </a:rPr>
              <a:t>- Stations communication system with National and International Data Centers</a:t>
            </a:r>
            <a:r>
              <a:rPr lang="ru-RU" sz="1800" b="1" dirty="0">
                <a:solidFill>
                  <a:schemeClr val="tx2"/>
                </a:solidFill>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7" name="Rectangle 3"/>
          <p:cNvSpPr>
            <a:spLocks noChangeArrowheads="1"/>
          </p:cNvSpPr>
          <p:nvPr/>
        </p:nvSpPr>
        <p:spPr bwMode="auto">
          <a:xfrm>
            <a:off x="0" y="428625"/>
            <a:ext cx="9144000" cy="701675"/>
          </a:xfrm>
          <a:prstGeom prst="rect">
            <a:avLst/>
          </a:prstGeom>
          <a:noFill/>
          <a:ln w="9525">
            <a:noFill/>
            <a:miter lim="800000"/>
            <a:headEnd/>
            <a:tailEnd/>
          </a:ln>
          <a:effectLst/>
        </p:spPr>
        <p:txBody>
          <a:bodyPr>
            <a:spAutoFit/>
          </a:bodyPr>
          <a:lstStyle/>
          <a:p>
            <a:pPr>
              <a:defRPr/>
            </a:pPr>
            <a:r>
              <a:rPr lang="ru-RU" sz="2000" b="1" dirty="0">
                <a:solidFill>
                  <a:schemeClr val="bg1"/>
                </a:solidFill>
                <a:effectLst>
                  <a:outerShdw blurRad="38100" dist="38100" dir="2700000" algn="tl">
                    <a:srgbClr val="C0C0C0"/>
                  </a:outerShdw>
                </a:effectLst>
                <a:latin typeface="Arial" pitchFamily="34" charset="0"/>
                <a:cs typeface="Arial" pitchFamily="34" charset="0"/>
              </a:rPr>
              <a:t>(1999 – 2011) </a:t>
            </a:r>
            <a:r>
              <a:rPr lang="en-US" sz="2000" b="1" dirty="0">
                <a:solidFill>
                  <a:schemeClr val="bg1"/>
                </a:solidFill>
                <a:effectLst>
                  <a:outerShdw blurRad="38100" dist="38100" dir="2700000" algn="tl">
                    <a:srgbClr val="C0C0C0"/>
                  </a:outerShdw>
                </a:effectLst>
                <a:latin typeface="Arial" pitchFamily="34" charset="0"/>
                <a:cs typeface="Arial" pitchFamily="34" charset="0"/>
              </a:rPr>
              <a:t>CONSTRUCTED INFRASTRUCTURE FACILITIES OF NUCLEAR MONITORING IN KAZAKHSTAN</a:t>
            </a:r>
            <a:endParaRPr lang="ru-RU" sz="2000" b="1" dirty="0">
              <a:solidFill>
                <a:schemeClr val="bg1"/>
              </a:solidFill>
              <a:effectLst>
                <a:outerShdw blurRad="38100" dist="38100" dir="2700000" algn="tl">
                  <a:srgbClr val="C0C0C0"/>
                </a:outerShdw>
              </a:effectLst>
              <a:latin typeface="Arial" pitchFamily="34" charset="0"/>
              <a:cs typeface="Arial" pitchFamily="34" charset="0"/>
            </a:endParaRPr>
          </a:p>
        </p:txBody>
      </p:sp>
      <p:sp>
        <p:nvSpPr>
          <p:cNvPr id="7171" name="Rectangle 26"/>
          <p:cNvSpPr>
            <a:spLocks noChangeArrowheads="1"/>
          </p:cNvSpPr>
          <p:nvPr/>
        </p:nvSpPr>
        <p:spPr bwMode="auto">
          <a:xfrm>
            <a:off x="755650" y="2720975"/>
            <a:ext cx="2592388" cy="304800"/>
          </a:xfrm>
          <a:prstGeom prst="rect">
            <a:avLst/>
          </a:prstGeom>
          <a:noFill/>
          <a:ln>
            <a:noFill/>
          </a:ln>
          <a:extLst/>
        </p:spPr>
        <p:txBody>
          <a:bodyPr>
            <a:spAutoFit/>
          </a:bodyPr>
          <a:lstStyle/>
          <a:p>
            <a:pPr>
              <a:spcBef>
                <a:spcPct val="50000"/>
              </a:spcBef>
              <a:defRPr/>
            </a:pPr>
            <a:r>
              <a:rPr lang="en-US" sz="1400" dirty="0">
                <a:solidFill>
                  <a:srgbClr val="C00000"/>
                </a:solidFill>
                <a:latin typeface="+mj-lt"/>
                <a:cs typeface="Arial" charset="0"/>
              </a:rPr>
              <a:t>PS23</a:t>
            </a:r>
            <a:r>
              <a:rPr lang="ru-RU" sz="1400" dirty="0">
                <a:solidFill>
                  <a:srgbClr val="C00000"/>
                </a:solidFill>
                <a:latin typeface="+mj-lt"/>
                <a:cs typeface="Arial" charset="0"/>
              </a:rPr>
              <a:t> </a:t>
            </a:r>
            <a:r>
              <a:rPr lang="en-US" sz="1400" dirty="0">
                <a:solidFill>
                  <a:srgbClr val="C00000"/>
                </a:solidFill>
                <a:latin typeface="+mj-lt"/>
                <a:cs typeface="Arial" charset="0"/>
              </a:rPr>
              <a:t>-</a:t>
            </a:r>
            <a:r>
              <a:rPr lang="ru-RU" sz="1400" dirty="0">
                <a:solidFill>
                  <a:srgbClr val="C00000"/>
                </a:solidFill>
                <a:latin typeface="+mj-lt"/>
                <a:cs typeface="Arial" charset="0"/>
              </a:rPr>
              <a:t> </a:t>
            </a:r>
            <a:r>
              <a:rPr lang="en-US" sz="1400" dirty="0" err="1">
                <a:solidFill>
                  <a:srgbClr val="C00000"/>
                </a:solidFill>
                <a:latin typeface="+mj-lt"/>
                <a:cs typeface="Arial" charset="0"/>
              </a:rPr>
              <a:t>Makanchi</a:t>
            </a:r>
            <a:endParaRPr lang="ru-RU" sz="1400" b="1" dirty="0">
              <a:solidFill>
                <a:srgbClr val="C00000"/>
              </a:solidFill>
              <a:latin typeface="+mj-lt"/>
              <a:cs typeface="Arial" charset="0"/>
            </a:endParaRPr>
          </a:p>
        </p:txBody>
      </p:sp>
      <p:pic>
        <p:nvPicPr>
          <p:cNvPr id="7172" name="Picture 6" descr="bild"/>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79388" y="2997200"/>
            <a:ext cx="233997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997200"/>
            <a:ext cx="1871662"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Image31"/>
          <p:cNvPicPr>
            <a:picLocks noChangeAspect="1" noChangeArrowheads="1"/>
          </p:cNvPicPr>
          <p:nvPr/>
        </p:nvPicPr>
        <p:blipFill>
          <a:blip r:embed="rId5" cstate="print">
            <a:extLst>
              <a:ext uri="{28A0092B-C50C-407E-A947-70E740481C1C}">
                <a14:useLocalDpi xmlns:a14="http://schemas.microsoft.com/office/drawing/2010/main" val="0"/>
              </a:ext>
            </a:extLst>
          </a:blip>
          <a:srcRect t="8243"/>
          <a:stretch>
            <a:fillRect/>
          </a:stretch>
        </p:blipFill>
        <p:spPr bwMode="auto">
          <a:xfrm>
            <a:off x="2555875" y="2997200"/>
            <a:ext cx="2339975"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рис_6а"/>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6897688" y="1412875"/>
            <a:ext cx="2174875"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3" descr="DSCF0310"/>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t="14864"/>
          <a:stretch>
            <a:fillRect/>
          </a:stretch>
        </p:blipFill>
        <p:spPr bwMode="auto">
          <a:xfrm>
            <a:off x="179388" y="1401763"/>
            <a:ext cx="1795462"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4" descr="маканчи4"/>
          <p:cNvPicPr>
            <a:picLocks noChangeAspect="1" noChangeArrowheads="1"/>
          </p:cNvPicPr>
          <p:nvPr/>
        </p:nvPicPr>
        <p:blipFill>
          <a:blip r:embed="rId8">
            <a:lum contrast="42000"/>
            <a:extLst>
              <a:ext uri="{28A0092B-C50C-407E-A947-70E740481C1C}">
                <a14:useLocalDpi xmlns:a14="http://schemas.microsoft.com/office/drawing/2010/main" val="0"/>
              </a:ext>
            </a:extLst>
          </a:blip>
          <a:srcRect b="19922"/>
          <a:stretch>
            <a:fillRect/>
          </a:stretch>
        </p:blipFill>
        <p:spPr bwMode="auto">
          <a:xfrm>
            <a:off x="1908175" y="1412875"/>
            <a:ext cx="2159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Rectangle 26"/>
          <p:cNvSpPr>
            <a:spLocks noChangeArrowheads="1"/>
          </p:cNvSpPr>
          <p:nvPr/>
        </p:nvSpPr>
        <p:spPr bwMode="auto">
          <a:xfrm>
            <a:off x="4211638" y="2738438"/>
            <a:ext cx="2592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ru-RU" sz="1400">
                <a:solidFill>
                  <a:srgbClr val="C00000"/>
                </a:solidFill>
                <a:latin typeface="Arial" charset="0"/>
                <a:cs typeface="Arial" charset="0"/>
              </a:rPr>
              <a:t>А</a:t>
            </a:r>
            <a:r>
              <a:rPr lang="en-US" sz="1400">
                <a:solidFill>
                  <a:srgbClr val="C00000"/>
                </a:solidFill>
                <a:latin typeface="Arial" charset="0"/>
                <a:cs typeface="Arial" charset="0"/>
              </a:rPr>
              <a:t>S05</a:t>
            </a:r>
            <a:r>
              <a:rPr lang="ru-RU" sz="1400">
                <a:solidFill>
                  <a:srgbClr val="C00000"/>
                </a:solidFill>
                <a:latin typeface="Arial" charset="0"/>
                <a:cs typeface="Arial" charset="0"/>
              </a:rPr>
              <a:t>7</a:t>
            </a:r>
            <a:r>
              <a:rPr lang="en-US" sz="1400">
                <a:solidFill>
                  <a:srgbClr val="C00000"/>
                </a:solidFill>
                <a:latin typeface="Arial" charset="0"/>
                <a:cs typeface="Arial" charset="0"/>
              </a:rPr>
              <a:t>-Borovoye</a:t>
            </a:r>
            <a:endParaRPr lang="ru-RU" sz="1400" b="1">
              <a:solidFill>
                <a:srgbClr val="C00000"/>
              </a:solidFill>
              <a:latin typeface="Arial" charset="0"/>
              <a:cs typeface="Arial" charset="0"/>
            </a:endParaRPr>
          </a:p>
        </p:txBody>
      </p:sp>
      <p:sp>
        <p:nvSpPr>
          <p:cNvPr id="7180" name="Rectangle 26"/>
          <p:cNvSpPr>
            <a:spLocks noChangeArrowheads="1"/>
          </p:cNvSpPr>
          <p:nvPr/>
        </p:nvSpPr>
        <p:spPr bwMode="auto">
          <a:xfrm>
            <a:off x="179388" y="4581525"/>
            <a:ext cx="2233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en-US" sz="1400">
                <a:solidFill>
                  <a:srgbClr val="C00000"/>
                </a:solidFill>
                <a:latin typeface="Arial" charset="0"/>
                <a:cs typeface="Arial" charset="0"/>
              </a:rPr>
              <a:t>Akbulak</a:t>
            </a:r>
            <a:endParaRPr lang="ru-RU" sz="1400" b="1">
              <a:solidFill>
                <a:srgbClr val="C00000"/>
              </a:solidFill>
              <a:latin typeface="Arial" charset="0"/>
              <a:cs typeface="Arial" charset="0"/>
            </a:endParaRPr>
          </a:p>
        </p:txBody>
      </p:sp>
      <p:sp>
        <p:nvSpPr>
          <p:cNvPr id="7181" name="Rectangle 26"/>
          <p:cNvSpPr>
            <a:spLocks noChangeArrowheads="1"/>
          </p:cNvSpPr>
          <p:nvPr/>
        </p:nvSpPr>
        <p:spPr bwMode="auto">
          <a:xfrm>
            <a:off x="2555875" y="4581525"/>
            <a:ext cx="2233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en-US" sz="1400">
                <a:solidFill>
                  <a:srgbClr val="C00000"/>
                </a:solidFill>
                <a:latin typeface="Arial" charset="0"/>
                <a:cs typeface="Arial" charset="0"/>
              </a:rPr>
              <a:t>Karatau</a:t>
            </a:r>
            <a:endParaRPr lang="ru-RU" sz="1400" b="1">
              <a:solidFill>
                <a:srgbClr val="C00000"/>
              </a:solidFill>
              <a:latin typeface="Arial" charset="0"/>
              <a:cs typeface="Arial" charset="0"/>
            </a:endParaRPr>
          </a:p>
        </p:txBody>
      </p:sp>
      <p:sp>
        <p:nvSpPr>
          <p:cNvPr id="7182" name="Rectangle 26"/>
          <p:cNvSpPr>
            <a:spLocks noChangeArrowheads="1"/>
          </p:cNvSpPr>
          <p:nvPr/>
        </p:nvSpPr>
        <p:spPr bwMode="auto">
          <a:xfrm>
            <a:off x="4859338" y="4579938"/>
            <a:ext cx="1944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ru-RU" sz="1400">
                <a:solidFill>
                  <a:srgbClr val="C00000"/>
                </a:solidFill>
                <a:latin typeface="Arial" charset="0"/>
                <a:cs typeface="Arial" charset="0"/>
              </a:rPr>
              <a:t>А</a:t>
            </a:r>
            <a:r>
              <a:rPr lang="en-US" sz="1400">
                <a:solidFill>
                  <a:srgbClr val="C00000"/>
                </a:solidFill>
                <a:latin typeface="Arial" charset="0"/>
                <a:cs typeface="Arial" charset="0"/>
              </a:rPr>
              <a:t>S059-Aktyubinsk</a:t>
            </a:r>
            <a:endParaRPr lang="ru-RU" sz="1400" b="1">
              <a:solidFill>
                <a:srgbClr val="C00000"/>
              </a:solidFill>
              <a:latin typeface="Arial" charset="0"/>
              <a:cs typeface="Arial" charset="0"/>
            </a:endParaRPr>
          </a:p>
        </p:txBody>
      </p:sp>
      <p:sp>
        <p:nvSpPr>
          <p:cNvPr id="7183" name="Rectangle 26"/>
          <p:cNvSpPr>
            <a:spLocks noChangeArrowheads="1"/>
          </p:cNvSpPr>
          <p:nvPr/>
        </p:nvSpPr>
        <p:spPr bwMode="auto">
          <a:xfrm>
            <a:off x="7092950" y="4348163"/>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ru-RU" sz="1400">
                <a:solidFill>
                  <a:srgbClr val="C00000"/>
                </a:solidFill>
                <a:latin typeface="Arial" charset="0"/>
                <a:cs typeface="Arial" charset="0"/>
              </a:rPr>
              <a:t>А</a:t>
            </a:r>
            <a:r>
              <a:rPr lang="en-US" sz="1400">
                <a:solidFill>
                  <a:srgbClr val="C00000"/>
                </a:solidFill>
                <a:latin typeface="Arial" charset="0"/>
                <a:cs typeface="Arial" charset="0"/>
              </a:rPr>
              <a:t>S05</a:t>
            </a:r>
            <a:r>
              <a:rPr lang="ru-RU" sz="1400">
                <a:solidFill>
                  <a:srgbClr val="C00000"/>
                </a:solidFill>
                <a:latin typeface="Arial" charset="0"/>
                <a:cs typeface="Arial" charset="0"/>
              </a:rPr>
              <a:t>8</a:t>
            </a:r>
            <a:r>
              <a:rPr lang="en-US" sz="1400">
                <a:solidFill>
                  <a:srgbClr val="C00000"/>
                </a:solidFill>
                <a:latin typeface="Arial" charset="0"/>
                <a:cs typeface="Arial" charset="0"/>
              </a:rPr>
              <a:t>-Kurchatov</a:t>
            </a:r>
            <a:endParaRPr lang="ru-RU" sz="1400">
              <a:solidFill>
                <a:srgbClr val="C00000"/>
              </a:solidFill>
              <a:latin typeface="Arial" charset="0"/>
              <a:cs typeface="Arial" charset="0"/>
            </a:endParaRPr>
          </a:p>
        </p:txBody>
      </p:sp>
      <p:pic>
        <p:nvPicPr>
          <p:cNvPr id="7184" name="Picture 24" descr="P8170375"/>
          <p:cNvPicPr>
            <a:picLocks noChangeAspect="1" noChangeArrowheads="1"/>
          </p:cNvPicPr>
          <p:nvPr/>
        </p:nvPicPr>
        <p:blipFill>
          <a:blip r:embed="rId9">
            <a:lum bright="12000"/>
            <a:extLst>
              <a:ext uri="{28A0092B-C50C-407E-A947-70E740481C1C}">
                <a14:useLocalDpi xmlns:a14="http://schemas.microsoft.com/office/drawing/2010/main" val="0"/>
              </a:ext>
            </a:extLst>
          </a:blip>
          <a:srcRect b="11078"/>
          <a:stretch>
            <a:fillRect/>
          </a:stretch>
        </p:blipFill>
        <p:spPr bwMode="auto">
          <a:xfrm>
            <a:off x="4356100" y="1412875"/>
            <a:ext cx="2159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Rectangle 25"/>
          <p:cNvSpPr>
            <a:spLocks noChangeArrowheads="1"/>
          </p:cNvSpPr>
          <p:nvPr/>
        </p:nvSpPr>
        <p:spPr bwMode="auto">
          <a:xfrm>
            <a:off x="4500563" y="5064293"/>
            <a:ext cx="2286000" cy="1015663"/>
          </a:xfrm>
          <a:prstGeom prst="rect">
            <a:avLst/>
          </a:prstGeom>
          <a:gradFill rotWithShape="1">
            <a:gsLst>
              <a:gs pos="0">
                <a:srgbClr val="DDF6FF"/>
              </a:gs>
              <a:gs pos="50000">
                <a:srgbClr val="FEFBE6"/>
              </a:gs>
              <a:gs pos="100000">
                <a:srgbClr val="DDF6FF"/>
              </a:gs>
            </a:gsLst>
            <a:lin ang="2700000" scaled="1"/>
          </a:gradFill>
          <a:ln w="9525">
            <a:solidFill>
              <a:schemeClr val="tx1"/>
            </a:solidFill>
            <a:miter lim="800000"/>
            <a:headEnd/>
            <a:tailEnd/>
          </a:ln>
        </p:spPr>
        <p:txBody>
          <a:bodyPr anchor="ctr">
            <a:spAutoFit/>
          </a:bodyPr>
          <a:lstStyle/>
          <a:p>
            <a:r>
              <a:rPr lang="ru-RU" sz="1000" dirty="0"/>
              <a:t> </a:t>
            </a:r>
            <a:r>
              <a:rPr lang="en-US" sz="1000" b="1" dirty="0"/>
              <a:t>Total</a:t>
            </a:r>
            <a:r>
              <a:rPr lang="ru-RU" sz="1000" b="1" dirty="0"/>
              <a:t>: </a:t>
            </a:r>
          </a:p>
          <a:p>
            <a:pPr algn="l"/>
            <a:r>
              <a:rPr lang="ru-RU" sz="1000" dirty="0" smtClean="0">
                <a:ea typeface="Lucida Sans Unicode" pitchFamily="34" charset="0"/>
                <a:cs typeface="Lucida Sans Unicode" pitchFamily="34" charset="0"/>
              </a:rPr>
              <a:t>■ </a:t>
            </a:r>
            <a:r>
              <a:rPr lang="ru-RU" sz="1000" b="1" dirty="0" smtClean="0"/>
              <a:t>1</a:t>
            </a:r>
            <a:r>
              <a:rPr lang="en-US" sz="1000" b="1" dirty="0" smtClean="0"/>
              <a:t>5 </a:t>
            </a:r>
            <a:r>
              <a:rPr lang="en-US" sz="1000" b="1" dirty="0"/>
              <a:t>permanent </a:t>
            </a:r>
            <a:r>
              <a:rPr lang="en-US" sz="1000" b="1" dirty="0" smtClean="0"/>
              <a:t>seismic stations </a:t>
            </a:r>
          </a:p>
          <a:p>
            <a:pPr algn="l"/>
            <a:r>
              <a:rPr lang="ru-RU" sz="1000" dirty="0" smtClean="0"/>
              <a:t>■ </a:t>
            </a:r>
            <a:r>
              <a:rPr lang="en-US" sz="1000" b="1" dirty="0"/>
              <a:t>Data Center</a:t>
            </a:r>
            <a:r>
              <a:rPr lang="ru-RU" sz="1000" dirty="0"/>
              <a:t/>
            </a:r>
            <a:br>
              <a:rPr lang="ru-RU" sz="1000" dirty="0"/>
            </a:br>
            <a:r>
              <a:rPr lang="ru-RU" sz="1000" dirty="0" smtClean="0"/>
              <a:t>■ </a:t>
            </a:r>
            <a:r>
              <a:rPr lang="en-US" sz="1000" b="1" dirty="0"/>
              <a:t>System of satellite and telemetry communication channels</a:t>
            </a:r>
            <a:endParaRPr lang="ru-RU" sz="1000" b="1" dirty="0"/>
          </a:p>
        </p:txBody>
      </p:sp>
      <p:pic>
        <p:nvPicPr>
          <p:cNvPr id="7186"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663" y="4857750"/>
            <a:ext cx="368141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Rectangle 26"/>
          <p:cNvSpPr>
            <a:spLocks noChangeArrowheads="1"/>
          </p:cNvSpPr>
          <p:nvPr/>
        </p:nvSpPr>
        <p:spPr bwMode="auto">
          <a:xfrm>
            <a:off x="6767513" y="6410325"/>
            <a:ext cx="2376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en-US" sz="1400" dirty="0" smtClean="0">
                <a:solidFill>
                  <a:srgbClr val="C00000"/>
                </a:solidFill>
                <a:latin typeface="Arial Narrow" pitchFamily="34" charset="0"/>
                <a:cs typeface="Arial" charset="0"/>
              </a:rPr>
              <a:t>PDGK-</a:t>
            </a:r>
            <a:r>
              <a:rPr lang="en-US" sz="1400" dirty="0" err="1" smtClean="0">
                <a:solidFill>
                  <a:srgbClr val="C00000"/>
                </a:solidFill>
                <a:latin typeface="Arial Narrow" pitchFamily="34" charset="0"/>
                <a:cs typeface="Arial" charset="0"/>
              </a:rPr>
              <a:t>Podgornoye</a:t>
            </a:r>
            <a:endParaRPr lang="ru-RU" sz="1400" b="1" dirty="0">
              <a:solidFill>
                <a:srgbClr val="C00000"/>
              </a:solidFill>
              <a:latin typeface="Arial Narrow" pitchFamily="34" charset="0"/>
              <a:cs typeface="Arial" charset="0"/>
            </a:endParaRPr>
          </a:p>
        </p:txBody>
      </p:sp>
      <p:pic>
        <p:nvPicPr>
          <p:cNvPr id="7188" name="Picture 29" descr="P13_2"/>
          <p:cNvPicPr>
            <a:picLocks noChangeAspect="1" noChangeArrowheads="1"/>
          </p:cNvPicPr>
          <p:nvPr/>
        </p:nvPicPr>
        <p:blipFill>
          <a:blip r:embed="rId11">
            <a:extLst>
              <a:ext uri="{28A0092B-C50C-407E-A947-70E740481C1C}">
                <a14:useLocalDpi xmlns:a14="http://schemas.microsoft.com/office/drawing/2010/main" val="0"/>
              </a:ext>
            </a:extLst>
          </a:blip>
          <a:srcRect l="9964" r="46812"/>
          <a:stretch>
            <a:fillRect/>
          </a:stretch>
        </p:blipFill>
        <p:spPr bwMode="auto">
          <a:xfrm>
            <a:off x="3421063" y="4899025"/>
            <a:ext cx="9366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Rectangle 26"/>
          <p:cNvSpPr>
            <a:spLocks noChangeArrowheads="1"/>
          </p:cNvSpPr>
          <p:nvPr/>
        </p:nvSpPr>
        <p:spPr bwMode="auto">
          <a:xfrm>
            <a:off x="971550" y="6481763"/>
            <a:ext cx="2881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ru-RU" sz="1400">
                <a:solidFill>
                  <a:srgbClr val="C00000"/>
                </a:solidFill>
                <a:latin typeface="Arial Narrow" pitchFamily="34" charset="0"/>
                <a:cs typeface="Arial" charset="0"/>
              </a:rPr>
              <a:t> </a:t>
            </a:r>
            <a:r>
              <a:rPr lang="en-US" sz="1400">
                <a:solidFill>
                  <a:srgbClr val="C00000"/>
                </a:solidFill>
                <a:latin typeface="Arial Narrow" pitchFamily="34" charset="0"/>
                <a:cs typeface="Arial" charset="0"/>
              </a:rPr>
              <a:t>Data Center in Almaty </a:t>
            </a:r>
            <a:endParaRPr lang="ru-RU" sz="1400" b="1">
              <a:solidFill>
                <a:srgbClr val="C00000"/>
              </a:solidFill>
              <a:latin typeface="Arial Narrow" pitchFamily="34" charset="0"/>
              <a:cs typeface="Arial" charset="0"/>
            </a:endParaRPr>
          </a:p>
        </p:txBody>
      </p:sp>
      <p:pic>
        <p:nvPicPr>
          <p:cNvPr id="7190" name="Picture 10" descr="Image31"/>
          <p:cNvPicPr>
            <a:picLocks noChangeAspect="1" noChangeArrowheads="1"/>
          </p:cNvPicPr>
          <p:nvPr/>
        </p:nvPicPr>
        <p:blipFill>
          <a:blip r:embed="rId5" cstate="print">
            <a:extLst>
              <a:ext uri="{28A0092B-C50C-407E-A947-70E740481C1C}">
                <a14:useLocalDpi xmlns:a14="http://schemas.microsoft.com/office/drawing/2010/main" val="0"/>
              </a:ext>
            </a:extLst>
          </a:blip>
          <a:srcRect t="8243"/>
          <a:stretch>
            <a:fillRect/>
          </a:stretch>
        </p:blipFill>
        <p:spPr bwMode="auto">
          <a:xfrm>
            <a:off x="2571750" y="3000375"/>
            <a:ext cx="2339975"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4" descr="http://www.kndc.kz/kndc/images/network/pd3.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8175" y="4857750"/>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357188"/>
            <a:ext cx="89296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chemeClr val="bg1"/>
                </a:solidFill>
                <a:latin typeface="Arial" charset="0"/>
                <a:cs typeface="Arial" charset="0"/>
              </a:rPr>
              <a:t>CURRENT ACTIVE MONITORING STATIONS NETWORK FOR NUCLEAR EXPLOSIONS AND EARTHQUAKES IN RK</a:t>
            </a:r>
            <a:endParaRPr lang="ru-RU" sz="2000" b="1">
              <a:solidFill>
                <a:schemeClr val="bg1"/>
              </a:solidFill>
              <a:latin typeface="Arial" charset="0"/>
              <a:cs typeface="Arial" charset="0"/>
            </a:endParaRPr>
          </a:p>
        </p:txBody>
      </p:sp>
      <p:pic>
        <p:nvPicPr>
          <p:cNvPr id="8195" name="Рисунок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1500188"/>
            <a:ext cx="7215188"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Прямоугольник 1"/>
          <p:cNvSpPr>
            <a:spLocks noChangeArrowheads="1"/>
          </p:cNvSpPr>
          <p:nvPr/>
        </p:nvSpPr>
        <p:spPr bwMode="auto">
          <a:xfrm>
            <a:off x="0" y="6273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latin typeface="Arial" charset="0"/>
              </a:rPr>
              <a:t>The map of IGR </a:t>
            </a:r>
            <a:r>
              <a:rPr lang="en-US" b="1" dirty="0" smtClean="0">
                <a:solidFill>
                  <a:srgbClr val="000000"/>
                </a:solidFill>
                <a:latin typeface="Arial" charset="0"/>
              </a:rPr>
              <a:t>RK </a:t>
            </a:r>
            <a:r>
              <a:rPr lang="en-US" b="1" dirty="0">
                <a:solidFill>
                  <a:srgbClr val="000000"/>
                </a:solidFill>
                <a:latin typeface="Arial" charset="0"/>
              </a:rPr>
              <a:t>seismic stations location and communication scheme</a:t>
            </a:r>
          </a:p>
          <a:p>
            <a:r>
              <a:rPr lang="en-US" b="1" dirty="0">
                <a:solidFill>
                  <a:srgbClr val="000000"/>
                </a:solidFill>
                <a:latin typeface="Arial" charset="0"/>
              </a:rPr>
              <a:t> </a:t>
            </a:r>
            <a:r>
              <a:rPr lang="en-US" b="1" dirty="0" smtClean="0">
                <a:solidFill>
                  <a:srgbClr val="000000"/>
                </a:solidFill>
                <a:latin typeface="Arial" charset="0"/>
              </a:rPr>
              <a:t>(8 </a:t>
            </a:r>
            <a:r>
              <a:rPr lang="en-US" b="1" dirty="0">
                <a:solidFill>
                  <a:srgbClr val="000000"/>
                </a:solidFill>
                <a:latin typeface="Arial" charset="0"/>
              </a:rPr>
              <a:t>seismic arrays, 7 3-components stations).</a:t>
            </a:r>
            <a:endParaRPr lang="ru-RU" b="1"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357188"/>
            <a:ext cx="89296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chemeClr val="bg1"/>
                </a:solidFill>
                <a:latin typeface="Arial" charset="0"/>
                <a:cs typeface="Arial" charset="0"/>
              </a:rPr>
              <a:t>CURRENT ACTIVE MONITORING STATIONS NETWORK FOR NUCLEAR EXPLOSIONS AND EARTHQUAKES IN RK</a:t>
            </a:r>
            <a:endParaRPr lang="ru-RU" sz="2000" b="1">
              <a:solidFill>
                <a:schemeClr val="bg1"/>
              </a:solidFill>
              <a:latin typeface="Arial" charset="0"/>
              <a:cs typeface="Arial" charset="0"/>
            </a:endParaRPr>
          </a:p>
        </p:txBody>
      </p:sp>
      <p:sp>
        <p:nvSpPr>
          <p:cNvPr id="9219" name="Прямоугольник 4"/>
          <p:cNvSpPr>
            <a:spLocks noChangeArrowheads="1"/>
          </p:cNvSpPr>
          <p:nvPr/>
        </p:nvSpPr>
        <p:spPr bwMode="auto">
          <a:xfrm>
            <a:off x="0" y="1357313"/>
            <a:ext cx="89296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tabLst>
                <a:tab pos="457200" algn="l"/>
              </a:tabLst>
            </a:pPr>
            <a:r>
              <a:rPr lang="en-US" b="1" dirty="0">
                <a:solidFill>
                  <a:schemeClr val="tx2"/>
                </a:solidFill>
              </a:rPr>
              <a:t>The main feature of the seismic monitoring system is:</a:t>
            </a:r>
          </a:p>
          <a:p>
            <a:pPr algn="l">
              <a:buFontTx/>
              <a:buChar char="-"/>
              <a:tabLst>
                <a:tab pos="457200" algn="l"/>
              </a:tabLst>
            </a:pPr>
            <a:r>
              <a:rPr lang="en-US" b="1" dirty="0">
                <a:solidFill>
                  <a:schemeClr val="tx2"/>
                </a:solidFill>
              </a:rPr>
              <a:t>the major part of the stations is seismic arrays; </a:t>
            </a:r>
          </a:p>
          <a:p>
            <a:pPr algn="l">
              <a:buFontTx/>
              <a:buChar char="-"/>
              <a:tabLst>
                <a:tab pos="457200" algn="l"/>
              </a:tabLst>
            </a:pPr>
            <a:r>
              <a:rPr lang="en-US" b="1" dirty="0">
                <a:solidFill>
                  <a:schemeClr val="tx2"/>
                </a:solidFill>
              </a:rPr>
              <a:t>stations are located mainly throughout the perimeter of Kazakhstan territory; </a:t>
            </a:r>
          </a:p>
          <a:p>
            <a:pPr algn="l">
              <a:buFontTx/>
              <a:buChar char="-"/>
              <a:tabLst>
                <a:tab pos="457200" algn="l"/>
              </a:tabLst>
            </a:pPr>
            <a:r>
              <a:rPr lang="en-US" b="1" dirty="0">
                <a:solidFill>
                  <a:schemeClr val="tx2"/>
                </a:solidFill>
              </a:rPr>
              <a:t>due to careful geological site selection for stations construction and with relation to seismic noise characteristics, good arrays configuration, and combination of broadband and short-period instruments, all stations are high sensitive to both regional and </a:t>
            </a:r>
            <a:r>
              <a:rPr lang="en-US" b="1" dirty="0" err="1">
                <a:solidFill>
                  <a:schemeClr val="tx2"/>
                </a:solidFill>
              </a:rPr>
              <a:t>teleseismic</a:t>
            </a:r>
            <a:r>
              <a:rPr lang="en-US" b="1" dirty="0">
                <a:solidFill>
                  <a:schemeClr val="tx2"/>
                </a:solidFill>
              </a:rPr>
              <a:t> events. </a:t>
            </a:r>
          </a:p>
          <a:p>
            <a:pPr algn="l">
              <a:tabLst>
                <a:tab pos="457200" algn="l"/>
              </a:tabLst>
            </a:pPr>
            <a:r>
              <a:rPr lang="en-US" b="1" dirty="0">
                <a:solidFill>
                  <a:schemeClr val="tx2"/>
                </a:solidFill>
              </a:rPr>
              <a:t>All these features allow to use the system successfully within National and International monitoring.  </a:t>
            </a:r>
          </a:p>
        </p:txBody>
      </p:sp>
      <p:sp>
        <p:nvSpPr>
          <p:cNvPr id="7" name="Прямоугольник 6"/>
          <p:cNvSpPr/>
          <p:nvPr/>
        </p:nvSpPr>
        <p:spPr>
          <a:xfrm>
            <a:off x="368924" y="6237312"/>
            <a:ext cx="8091508" cy="553998"/>
          </a:xfrm>
          <a:prstGeom prst="rect">
            <a:avLst/>
          </a:prstGeom>
        </p:spPr>
        <p:txBody>
          <a:bodyPr wrap="square">
            <a:spAutoFit/>
          </a:bodyPr>
          <a:lstStyle/>
          <a:p>
            <a:pPr algn="l">
              <a:defRPr/>
            </a:pPr>
            <a:r>
              <a:rPr lang="en-US" sz="1400" b="1" dirty="0">
                <a:solidFill>
                  <a:schemeClr val="tx1">
                    <a:lumMod val="75000"/>
                  </a:schemeClr>
                </a:solidFill>
              </a:rPr>
              <a:t>The models of </a:t>
            </a:r>
            <a:r>
              <a:rPr lang="en-US" sz="1400" b="1" dirty="0">
                <a:solidFill>
                  <a:schemeClr val="tx1">
                    <a:lumMod val="75000"/>
                  </a:schemeClr>
                </a:solidFill>
              </a:rPr>
              <a:t> </a:t>
            </a:r>
            <a:r>
              <a:rPr lang="en-US" sz="1400" b="1" dirty="0" smtClean="0">
                <a:solidFill>
                  <a:schemeClr val="tx1">
                    <a:lumMod val="75000"/>
                  </a:schemeClr>
                </a:solidFill>
              </a:rPr>
              <a:t>seismic </a:t>
            </a:r>
            <a:r>
              <a:rPr lang="en-US" sz="1400" b="1" dirty="0">
                <a:solidFill>
                  <a:schemeClr val="tx1">
                    <a:lumMod val="75000"/>
                  </a:schemeClr>
                </a:solidFill>
              </a:rPr>
              <a:t>noise by data of </a:t>
            </a:r>
            <a:r>
              <a:rPr lang="en-US" sz="1400" b="1" dirty="0" smtClean="0">
                <a:solidFill>
                  <a:schemeClr val="tx1">
                    <a:lumMod val="75000"/>
                  </a:schemeClr>
                </a:solidFill>
              </a:rPr>
              <a:t>IGR </a:t>
            </a:r>
            <a:r>
              <a:rPr lang="en-US" sz="1400" b="1" dirty="0">
                <a:solidFill>
                  <a:schemeClr val="tx1">
                    <a:lumMod val="75000"/>
                  </a:schemeClr>
                </a:solidFill>
              </a:rPr>
              <a:t>RK network </a:t>
            </a:r>
            <a:r>
              <a:rPr lang="en-US" sz="1400" b="1" dirty="0" smtClean="0">
                <a:solidFill>
                  <a:schemeClr val="tx1">
                    <a:lumMod val="75000"/>
                  </a:schemeClr>
                </a:solidFill>
              </a:rPr>
              <a:t>stations ABKAR and KUR21  </a:t>
            </a:r>
            <a:r>
              <a:rPr lang="en-US" sz="1400" b="1" dirty="0">
                <a:solidFill>
                  <a:schemeClr val="tx1">
                    <a:lumMod val="75000"/>
                  </a:schemeClr>
                </a:solidFill>
              </a:rPr>
              <a:t>and world noise models.</a:t>
            </a:r>
            <a:r>
              <a:rPr lang="en-US" b="1" dirty="0">
                <a:solidFill>
                  <a:schemeClr val="tx1">
                    <a:lumMod val="75000"/>
                  </a:schemeClr>
                </a:solidFill>
              </a:rPr>
              <a:t> </a:t>
            </a:r>
            <a:endParaRPr lang="ru-RU" b="1" dirty="0">
              <a:solidFill>
                <a:schemeClr val="tx1">
                  <a:lumMod val="75000"/>
                </a:schemeClr>
              </a:solidFill>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4204015972"/>
              </p:ext>
            </p:extLst>
          </p:nvPr>
        </p:nvGraphicFramePr>
        <p:xfrm>
          <a:off x="179512" y="3501008"/>
          <a:ext cx="3876675" cy="2968625"/>
        </p:xfrm>
        <a:graphic>
          <a:graphicData uri="http://schemas.openxmlformats.org/presentationml/2006/ole">
            <mc:AlternateContent xmlns:mc="http://schemas.openxmlformats.org/markup-compatibility/2006">
              <mc:Choice xmlns:v="urn:schemas-microsoft-com:vml" Requires="v">
                <p:oleObj spid="_x0000_s9237" name="Graph" r:id="rId4" imgW="3876480" imgH="2967840" progId="Origin50.Graph">
                  <p:embed/>
                </p:oleObj>
              </mc:Choice>
              <mc:Fallback>
                <p:oleObj name="Graph" r:id="rId4" imgW="3876480" imgH="2967840" progId="Origin50.Graph">
                  <p:embed/>
                  <p:pic>
                    <p:nvPicPr>
                      <p:cNvPr id="0" name=""/>
                      <p:cNvPicPr/>
                      <p:nvPr/>
                    </p:nvPicPr>
                    <p:blipFill>
                      <a:blip r:embed="rId5"/>
                      <a:stretch>
                        <a:fillRect/>
                      </a:stretch>
                    </p:blipFill>
                    <p:spPr>
                      <a:xfrm>
                        <a:off x="179512" y="3501008"/>
                        <a:ext cx="3876675" cy="2968625"/>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3297028708"/>
              </p:ext>
            </p:extLst>
          </p:nvPr>
        </p:nvGraphicFramePr>
        <p:xfrm>
          <a:off x="4283968" y="3429000"/>
          <a:ext cx="3876675" cy="2968625"/>
        </p:xfrm>
        <a:graphic>
          <a:graphicData uri="http://schemas.openxmlformats.org/presentationml/2006/ole">
            <mc:AlternateContent xmlns:mc="http://schemas.openxmlformats.org/markup-compatibility/2006">
              <mc:Choice xmlns:v="urn:schemas-microsoft-com:vml" Requires="v">
                <p:oleObj spid="_x0000_s9238" name="Graph" r:id="rId6" imgW="3876480" imgH="2967840" progId="Origin50.Graph">
                  <p:embed/>
                </p:oleObj>
              </mc:Choice>
              <mc:Fallback>
                <p:oleObj name="Graph" r:id="rId6" imgW="3876480" imgH="2967840" progId="Origin50.Graph">
                  <p:embed/>
                  <p:pic>
                    <p:nvPicPr>
                      <p:cNvPr id="0" name=""/>
                      <p:cNvPicPr/>
                      <p:nvPr/>
                    </p:nvPicPr>
                    <p:blipFill>
                      <a:blip r:embed="rId7"/>
                      <a:stretch>
                        <a:fillRect/>
                      </a:stretch>
                    </p:blipFill>
                    <p:spPr>
                      <a:xfrm>
                        <a:off x="4283968" y="3429000"/>
                        <a:ext cx="3876675" cy="29686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631507148"/>
              </p:ext>
            </p:extLst>
          </p:nvPr>
        </p:nvGraphicFramePr>
        <p:xfrm>
          <a:off x="214313" y="1428750"/>
          <a:ext cx="8715377" cy="4450048"/>
        </p:xfrm>
        <a:graphic>
          <a:graphicData uri="http://schemas.openxmlformats.org/drawingml/2006/table">
            <a:tbl>
              <a:tblPr/>
              <a:tblGrid>
                <a:gridCol w="1214438"/>
                <a:gridCol w="1285875"/>
                <a:gridCol w="1214438"/>
                <a:gridCol w="1143000"/>
                <a:gridCol w="1000125"/>
                <a:gridCol w="1071563"/>
                <a:gridCol w="1785938"/>
              </a:tblGrid>
              <a:tr h="262871">
                <a:tc>
                  <a:txBody>
                    <a:bodyPr/>
                    <a:lstStyle/>
                    <a:p>
                      <a:pPr>
                        <a:spcAft>
                          <a:spcPts val="0"/>
                        </a:spcAft>
                      </a:pPr>
                      <a:r>
                        <a:rPr lang="en-US" sz="1600" b="1" dirty="0">
                          <a:solidFill>
                            <a:schemeClr val="tx2"/>
                          </a:solidFill>
                          <a:latin typeface="Times New Roman"/>
                          <a:ea typeface="Times New Roman"/>
                          <a:cs typeface="Times New Roman"/>
                        </a:rPr>
                        <a:t>Station name</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solidFill>
                            <a:schemeClr val="tx2"/>
                          </a:solidFill>
                          <a:latin typeface="Times New Roman"/>
                          <a:ea typeface="Times New Roman"/>
                          <a:cs typeface="Times New Roman"/>
                        </a:rPr>
                        <a:t>Station type</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solidFill>
                            <a:schemeClr val="tx2"/>
                          </a:solidFill>
                          <a:latin typeface="Times New Roman"/>
                          <a:ea typeface="Times New Roman"/>
                          <a:cs typeface="Times New Roman"/>
                        </a:rPr>
                        <a:t>Station code</a:t>
                      </a:r>
                      <a:r>
                        <a:rPr lang="ru-RU" sz="1600" b="1" dirty="0">
                          <a:solidFill>
                            <a:schemeClr val="tx2"/>
                          </a:solidFill>
                          <a:latin typeface="Times New Roman"/>
                          <a:ea typeface="Times New Roman"/>
                          <a:cs typeface="Times New Roman"/>
                        </a:rPr>
                        <a:t> </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Latitude</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Longitude</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Height</a:t>
                      </a:r>
                      <a:r>
                        <a:rPr lang="ru-RU" sz="1600" b="1">
                          <a:solidFill>
                            <a:schemeClr val="tx2"/>
                          </a:solidFill>
                          <a:latin typeface="Times New Roman"/>
                          <a:ea typeface="Times New Roman"/>
                          <a:cs typeface="Times New Roman"/>
                        </a:rPr>
                        <a:t>, </a:t>
                      </a:r>
                      <a:r>
                        <a:rPr lang="en-US" sz="1600" b="1">
                          <a:solidFill>
                            <a:schemeClr val="tx2"/>
                          </a:solidFill>
                          <a:latin typeface="Times New Roman"/>
                          <a:ea typeface="Times New Roman"/>
                          <a:cs typeface="Times New Roman"/>
                        </a:rPr>
                        <a:t>m</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Network</a:t>
                      </a:r>
                      <a:endParaRPr lang="ru-RU" sz="1600" b="1">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a:solidFill>
                            <a:schemeClr val="tx2"/>
                          </a:solidFill>
                          <a:latin typeface="Times New Roman"/>
                          <a:ea typeface="Times New Roman"/>
                          <a:cs typeface="Times New Roman"/>
                        </a:rPr>
                        <a:t>Borovoye</a:t>
                      </a:r>
                      <a:r>
                        <a:rPr lang="ru-RU" sz="1600" b="1">
                          <a:solidFill>
                            <a:schemeClr val="tx2"/>
                          </a:solidFill>
                          <a:latin typeface="Times New Roman"/>
                          <a:ea typeface="Times New Roman"/>
                          <a:cs typeface="Times New Roman"/>
                        </a:rPr>
                        <a:t> </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3-</a:t>
                      </a:r>
                      <a:r>
                        <a:rPr lang="en-US" sz="1600" b="1">
                          <a:solidFill>
                            <a:schemeClr val="tx2"/>
                          </a:solidFill>
                          <a:latin typeface="Times New Roman"/>
                          <a:ea typeface="Times New Roman"/>
                          <a:cs typeface="Times New Roman"/>
                        </a:rPr>
                        <a:t>component</a:t>
                      </a:r>
                      <a:endParaRPr lang="ru-RU" sz="1600" b="1">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solidFill>
                            <a:schemeClr val="tx2"/>
                          </a:solidFill>
                          <a:latin typeface="Times New Roman"/>
                          <a:ea typeface="Times New Roman"/>
                          <a:cs typeface="Times New Roman"/>
                        </a:rPr>
                        <a:t>BRVK</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solidFill>
                            <a:schemeClr val="tx2"/>
                          </a:solidFill>
                          <a:latin typeface="Times New Roman"/>
                          <a:ea typeface="Times New Roman"/>
                          <a:cs typeface="Times New Roman"/>
                        </a:rPr>
                        <a:t>53.0581</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70.2828</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3</a:t>
                      </a:r>
                      <a:r>
                        <a:rPr lang="en-US" sz="1600" b="1">
                          <a:solidFill>
                            <a:schemeClr val="tx2"/>
                          </a:solidFill>
                          <a:latin typeface="Times New Roman"/>
                          <a:ea typeface="Times New Roman"/>
                          <a:cs typeface="Times New Roman"/>
                        </a:rPr>
                        <a:t>30</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 </a:t>
                      </a:r>
                      <a:r>
                        <a:rPr lang="en-US" sz="1600" b="1" dirty="0">
                          <a:solidFill>
                            <a:schemeClr val="tx2"/>
                          </a:solidFill>
                          <a:latin typeface="Times New Roman"/>
                          <a:ea typeface="Times New Roman"/>
                          <a:cs typeface="Times New Roman"/>
                        </a:rPr>
                        <a:t>IRIS IDA</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a:solidFill>
                            <a:schemeClr val="tx2"/>
                          </a:solidFill>
                          <a:latin typeface="Times New Roman"/>
                          <a:ea typeface="Times New Roman"/>
                          <a:cs typeface="Times New Roman"/>
                        </a:rPr>
                        <a:t>Borovoye</a:t>
                      </a:r>
                      <a:r>
                        <a:rPr lang="ru-RU" sz="1600" b="1">
                          <a:solidFill>
                            <a:schemeClr val="tx2"/>
                          </a:solidFill>
                          <a:latin typeface="Times New Roman"/>
                          <a:ea typeface="Times New Roman"/>
                          <a:cs typeface="Times New Roman"/>
                        </a:rPr>
                        <a:t> </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array</a:t>
                      </a:r>
                      <a:endParaRPr lang="ru-RU" sz="1600" b="1">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BVAR</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solidFill>
                            <a:schemeClr val="tx2"/>
                          </a:solidFill>
                          <a:latin typeface="Times New Roman"/>
                          <a:ea typeface="Times New Roman"/>
                          <a:cs typeface="Times New Roman"/>
                        </a:rPr>
                        <a:t>53.0240</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solidFill>
                            <a:schemeClr val="tx2"/>
                          </a:solidFill>
                          <a:latin typeface="Times New Roman"/>
                          <a:ea typeface="Times New Roman"/>
                          <a:cs typeface="Times New Roman"/>
                        </a:rPr>
                        <a:t>70.3880</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solidFill>
                            <a:schemeClr val="tx2"/>
                          </a:solidFill>
                          <a:latin typeface="Times New Roman"/>
                          <a:ea typeface="Times New Roman"/>
                          <a:cs typeface="Times New Roman"/>
                        </a:rPr>
                        <a:t>361</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 </a:t>
                      </a:r>
                      <a:r>
                        <a:rPr lang="en-US" sz="1600" b="1" dirty="0">
                          <a:solidFill>
                            <a:schemeClr val="tx2"/>
                          </a:solidFill>
                          <a:latin typeface="Times New Roman"/>
                          <a:ea typeface="Times New Roman"/>
                          <a:cs typeface="Times New Roman"/>
                        </a:rPr>
                        <a:t>IMS</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a:solidFill>
                            <a:schemeClr val="tx2"/>
                          </a:solidFill>
                          <a:latin typeface="Times New Roman"/>
                          <a:ea typeface="Times New Roman"/>
                          <a:cs typeface="Times New Roman"/>
                        </a:rPr>
                        <a:t>Vostochnoye</a:t>
                      </a:r>
                      <a:r>
                        <a:rPr lang="ru-RU" sz="1600" b="1">
                          <a:solidFill>
                            <a:schemeClr val="tx2"/>
                          </a:solidFill>
                          <a:latin typeface="Times New Roman"/>
                          <a:ea typeface="Times New Roman"/>
                          <a:cs typeface="Times New Roman"/>
                        </a:rPr>
                        <a:t> </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array</a:t>
                      </a:r>
                      <a:endParaRPr lang="ru-RU" sz="1600" b="1">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VOS</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52.7232</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solidFill>
                            <a:schemeClr val="tx2"/>
                          </a:solidFill>
                          <a:latin typeface="Times New Roman"/>
                          <a:ea typeface="Times New Roman"/>
                          <a:cs typeface="Times New Roman"/>
                        </a:rPr>
                        <a:t>70.9797</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solidFill>
                            <a:schemeClr val="tx2"/>
                          </a:solidFill>
                          <a:latin typeface="Times New Roman"/>
                          <a:ea typeface="Times New Roman"/>
                          <a:cs typeface="Times New Roman"/>
                        </a:rPr>
                        <a:t>300</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a:solidFill>
                            <a:schemeClr val="tx2"/>
                          </a:solidFill>
                          <a:latin typeface="Times New Roman"/>
                          <a:ea typeface="Times New Roman"/>
                          <a:cs typeface="Times New Roman"/>
                        </a:rPr>
                        <a:t>Zerenda</a:t>
                      </a:r>
                      <a:r>
                        <a:rPr lang="ru-RU" sz="1600" b="1">
                          <a:solidFill>
                            <a:schemeClr val="tx2"/>
                          </a:solidFill>
                          <a:latin typeface="Times New Roman"/>
                          <a:ea typeface="Times New Roman"/>
                          <a:cs typeface="Times New Roman"/>
                        </a:rPr>
                        <a:t> </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array</a:t>
                      </a:r>
                      <a:endParaRPr lang="ru-RU" sz="1600" b="1">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ZRNK</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52.95</a:t>
                      </a:r>
                      <a:r>
                        <a:rPr lang="en-US" sz="1600" b="1">
                          <a:solidFill>
                            <a:schemeClr val="tx2"/>
                          </a:solidFill>
                          <a:latin typeface="Times New Roman"/>
                          <a:ea typeface="Times New Roman"/>
                          <a:cs typeface="Times New Roman"/>
                        </a:rPr>
                        <a:t>10</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69.0043</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solidFill>
                            <a:schemeClr val="tx2"/>
                          </a:solidFill>
                          <a:latin typeface="Times New Roman"/>
                          <a:ea typeface="Times New Roman"/>
                          <a:cs typeface="Times New Roman"/>
                        </a:rPr>
                        <a:t>38</a:t>
                      </a:r>
                      <a:r>
                        <a:rPr lang="en-US" sz="1600" b="1" dirty="0">
                          <a:solidFill>
                            <a:schemeClr val="tx2"/>
                          </a:solidFill>
                          <a:latin typeface="Times New Roman"/>
                          <a:ea typeface="Times New Roman"/>
                          <a:cs typeface="Times New Roman"/>
                        </a:rPr>
                        <a:t>0</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a:solidFill>
                            <a:schemeClr val="tx2"/>
                          </a:solidFill>
                          <a:latin typeface="Times New Roman"/>
                          <a:ea typeface="Times New Roman"/>
                          <a:cs typeface="Times New Roman"/>
                        </a:rPr>
                        <a:t>Chkalovo</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array</a:t>
                      </a:r>
                      <a:endParaRPr lang="ru-RU" sz="1600" b="1">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CHKZ</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53.6762</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70.6152</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solidFill>
                            <a:schemeClr val="tx2"/>
                          </a:solidFill>
                          <a:latin typeface="Times New Roman"/>
                          <a:ea typeface="Times New Roman"/>
                          <a:cs typeface="Times New Roman"/>
                        </a:rPr>
                        <a:t>12</a:t>
                      </a:r>
                      <a:r>
                        <a:rPr lang="en-US" sz="1600" b="1" dirty="0">
                          <a:solidFill>
                            <a:schemeClr val="tx2"/>
                          </a:solidFill>
                          <a:latin typeface="Times New Roman"/>
                          <a:ea typeface="Times New Roman"/>
                          <a:cs typeface="Times New Roman"/>
                        </a:rPr>
                        <a:t>0</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a:solidFill>
                            <a:schemeClr val="tx2"/>
                          </a:solidFill>
                          <a:latin typeface="Times New Roman"/>
                          <a:ea typeface="Times New Roman"/>
                          <a:cs typeface="Times New Roman"/>
                        </a:rPr>
                        <a:t>Kurchatov</a:t>
                      </a:r>
                      <a:r>
                        <a:rPr lang="ru-RU" sz="1600" b="1">
                          <a:solidFill>
                            <a:schemeClr val="tx2"/>
                          </a:solidFill>
                          <a:latin typeface="Times New Roman"/>
                          <a:ea typeface="Times New Roman"/>
                          <a:cs typeface="Times New Roman"/>
                        </a:rPr>
                        <a:t> </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3-component</a:t>
                      </a:r>
                      <a:endParaRPr lang="ru-RU" sz="1600" b="1">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KURK</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50.71</a:t>
                      </a:r>
                      <a:r>
                        <a:rPr lang="en-US" sz="1600" b="1">
                          <a:solidFill>
                            <a:schemeClr val="tx2"/>
                          </a:solidFill>
                          <a:latin typeface="Times New Roman"/>
                          <a:ea typeface="Times New Roman"/>
                          <a:cs typeface="Times New Roman"/>
                        </a:rPr>
                        <a:t>54</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78.620</a:t>
                      </a:r>
                      <a:r>
                        <a:rPr lang="en-US" sz="1600" b="1">
                          <a:solidFill>
                            <a:schemeClr val="tx2"/>
                          </a:solidFill>
                          <a:latin typeface="Times New Roman"/>
                          <a:ea typeface="Times New Roman"/>
                          <a:cs typeface="Times New Roman"/>
                        </a:rPr>
                        <a:t>2</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184</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 </a:t>
                      </a:r>
                      <a:r>
                        <a:rPr lang="en-US" sz="1600" b="1" dirty="0">
                          <a:solidFill>
                            <a:schemeClr val="tx2"/>
                          </a:solidFill>
                          <a:latin typeface="Times New Roman"/>
                          <a:ea typeface="Times New Roman"/>
                          <a:cs typeface="Times New Roman"/>
                        </a:rPr>
                        <a:t>IRIS IDA</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694">
                <a:tc>
                  <a:txBody>
                    <a:bodyPr/>
                    <a:lstStyle/>
                    <a:p>
                      <a:pPr>
                        <a:spcAft>
                          <a:spcPts val="0"/>
                        </a:spcAft>
                      </a:pPr>
                      <a:r>
                        <a:rPr lang="en-US" sz="1600" b="1">
                          <a:solidFill>
                            <a:schemeClr val="tx2"/>
                          </a:solidFill>
                          <a:latin typeface="Times New Roman"/>
                          <a:ea typeface="Times New Roman"/>
                          <a:cs typeface="Times New Roman"/>
                        </a:rPr>
                        <a:t>Kurchatov-Cross</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array</a:t>
                      </a:r>
                      <a:endParaRPr lang="ru-RU" sz="1600" b="1">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KUR01-21</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solidFill>
                            <a:schemeClr val="tx2"/>
                          </a:solidFill>
                          <a:latin typeface="Times New Roman"/>
                          <a:ea typeface="Times New Roman"/>
                          <a:cs typeface="Times New Roman"/>
                        </a:rPr>
                        <a:t>50.6222</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78.5311</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240</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 </a:t>
                      </a:r>
                      <a:r>
                        <a:rPr lang="en-US" sz="1600" b="1" dirty="0">
                          <a:solidFill>
                            <a:schemeClr val="tx2"/>
                          </a:solidFill>
                          <a:latin typeface="Times New Roman"/>
                          <a:ea typeface="Times New Roman"/>
                          <a:cs typeface="Times New Roman"/>
                        </a:rPr>
                        <a:t>IMS</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a:solidFill>
                            <a:schemeClr val="tx2"/>
                          </a:solidFill>
                          <a:latin typeface="Times New Roman"/>
                          <a:ea typeface="Times New Roman"/>
                          <a:cs typeface="Times New Roman"/>
                        </a:rPr>
                        <a:t>Makanchi</a:t>
                      </a:r>
                      <a:r>
                        <a:rPr lang="ru-RU" sz="1600" b="1">
                          <a:solidFill>
                            <a:schemeClr val="tx2"/>
                          </a:solidFill>
                          <a:latin typeface="Times New Roman"/>
                          <a:ea typeface="Times New Roman"/>
                          <a:cs typeface="Times New Roman"/>
                        </a:rPr>
                        <a:t> </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3-component</a:t>
                      </a:r>
                      <a:endParaRPr lang="ru-RU" sz="1600" b="1">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MAKZ</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46.80</a:t>
                      </a:r>
                      <a:r>
                        <a:rPr lang="en-US" sz="1600" b="1">
                          <a:solidFill>
                            <a:schemeClr val="tx2"/>
                          </a:solidFill>
                          <a:latin typeface="Times New Roman"/>
                          <a:ea typeface="Times New Roman"/>
                          <a:cs typeface="Times New Roman"/>
                        </a:rPr>
                        <a:t>80</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81.977</a:t>
                      </a:r>
                      <a:r>
                        <a:rPr lang="en-US" sz="1600" b="1">
                          <a:solidFill>
                            <a:schemeClr val="tx2"/>
                          </a:solidFill>
                          <a:latin typeface="Times New Roman"/>
                          <a:ea typeface="Times New Roman"/>
                          <a:cs typeface="Times New Roman"/>
                        </a:rPr>
                        <a:t>0</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600</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 </a:t>
                      </a:r>
                      <a:r>
                        <a:rPr lang="en-US" sz="1600" b="1" dirty="0">
                          <a:solidFill>
                            <a:schemeClr val="tx2"/>
                          </a:solidFill>
                          <a:latin typeface="Times New Roman"/>
                          <a:ea typeface="Times New Roman"/>
                          <a:cs typeface="Times New Roman"/>
                        </a:rPr>
                        <a:t>IRIS GSN</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a:solidFill>
                            <a:schemeClr val="tx2"/>
                          </a:solidFill>
                          <a:latin typeface="Times New Roman"/>
                          <a:ea typeface="Times New Roman"/>
                          <a:cs typeface="Times New Roman"/>
                        </a:rPr>
                        <a:t>Makanchi</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array</a:t>
                      </a:r>
                      <a:endParaRPr lang="ru-RU" sz="1600" b="1">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MKAR</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46.7937</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82.290</a:t>
                      </a:r>
                      <a:r>
                        <a:rPr lang="en-US" sz="1600" b="1">
                          <a:solidFill>
                            <a:schemeClr val="tx2"/>
                          </a:solidFill>
                          <a:latin typeface="Times New Roman"/>
                          <a:ea typeface="Times New Roman"/>
                          <a:cs typeface="Times New Roman"/>
                        </a:rPr>
                        <a:t>3</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615</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 </a:t>
                      </a:r>
                      <a:r>
                        <a:rPr lang="en-US" sz="1600" b="1" dirty="0">
                          <a:solidFill>
                            <a:schemeClr val="tx2"/>
                          </a:solidFill>
                          <a:latin typeface="Times New Roman"/>
                          <a:ea typeface="Times New Roman"/>
                          <a:cs typeface="Times New Roman"/>
                        </a:rPr>
                        <a:t>IMS, AFTAC</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a:solidFill>
                            <a:schemeClr val="tx2"/>
                          </a:solidFill>
                          <a:latin typeface="Times New Roman"/>
                          <a:ea typeface="Times New Roman"/>
                          <a:cs typeface="Times New Roman"/>
                        </a:rPr>
                        <a:t>Podgornoye</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solidFill>
                            <a:schemeClr val="tx2"/>
                          </a:solidFill>
                          <a:latin typeface="Times New Roman"/>
                          <a:ea typeface="Times New Roman"/>
                          <a:cs typeface="Times New Roman"/>
                        </a:rPr>
                        <a:t>3-component</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smtClean="0">
                          <a:solidFill>
                            <a:schemeClr val="tx2"/>
                          </a:solidFill>
                          <a:latin typeface="Times New Roman"/>
                          <a:ea typeface="Times New Roman"/>
                          <a:cs typeface="Times New Roman"/>
                        </a:rPr>
                        <a:t>PDG</a:t>
                      </a:r>
                      <a:r>
                        <a:rPr lang="en-US" sz="1600" b="1" dirty="0" smtClean="0">
                          <a:solidFill>
                            <a:schemeClr val="tx2"/>
                          </a:solidFill>
                          <a:latin typeface="Times New Roman"/>
                          <a:ea typeface="Times New Roman"/>
                          <a:cs typeface="Times New Roman"/>
                        </a:rPr>
                        <a:t>K</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solidFill>
                            <a:schemeClr val="tx2"/>
                          </a:solidFill>
                          <a:latin typeface="Times New Roman"/>
                          <a:ea typeface="Times New Roman"/>
                          <a:cs typeface="Times New Roman"/>
                        </a:rPr>
                        <a:t>43.327</a:t>
                      </a:r>
                      <a:r>
                        <a:rPr lang="en-US" sz="1600" b="1" dirty="0">
                          <a:solidFill>
                            <a:schemeClr val="tx2"/>
                          </a:solidFill>
                          <a:latin typeface="Times New Roman"/>
                          <a:ea typeface="Times New Roman"/>
                          <a:cs typeface="Times New Roman"/>
                        </a:rPr>
                        <a:t>5</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solidFill>
                            <a:schemeClr val="tx2"/>
                          </a:solidFill>
                          <a:latin typeface="Times New Roman"/>
                          <a:ea typeface="Times New Roman"/>
                          <a:cs typeface="Times New Roman"/>
                        </a:rPr>
                        <a:t>79.48</a:t>
                      </a:r>
                      <a:r>
                        <a:rPr lang="en-US" sz="1600" b="1" dirty="0">
                          <a:solidFill>
                            <a:schemeClr val="tx2"/>
                          </a:solidFill>
                          <a:latin typeface="Times New Roman"/>
                          <a:ea typeface="Times New Roman"/>
                          <a:cs typeface="Times New Roman"/>
                        </a:rPr>
                        <a:t>50</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solidFill>
                            <a:schemeClr val="tx2"/>
                          </a:solidFill>
                          <a:latin typeface="Times New Roman"/>
                          <a:ea typeface="Times New Roman"/>
                          <a:cs typeface="Times New Roman"/>
                        </a:rPr>
                        <a:t>1277</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 </a:t>
                      </a:r>
                      <a:r>
                        <a:rPr lang="en-US" sz="1600" b="1" dirty="0" smtClean="0">
                          <a:solidFill>
                            <a:schemeClr val="tx2"/>
                          </a:solidFill>
                          <a:latin typeface="Times New Roman"/>
                          <a:ea typeface="Times New Roman"/>
                          <a:cs typeface="Times New Roman"/>
                        </a:rPr>
                        <a:t>GFZ</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dirty="0" err="1" smtClean="0">
                          <a:solidFill>
                            <a:schemeClr val="tx2"/>
                          </a:solidFill>
                          <a:latin typeface="Times New Roman"/>
                          <a:ea typeface="Times New Roman"/>
                          <a:cs typeface="Times New Roman"/>
                        </a:rPr>
                        <a:t>Ortau</a:t>
                      </a:r>
                      <a:endParaRPr lang="en-US"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solidFill>
                            <a:schemeClr val="tx2"/>
                          </a:solidFill>
                          <a:latin typeface="Times New Roman"/>
                          <a:ea typeface="Times New Roman"/>
                          <a:cs typeface="Times New Roman"/>
                        </a:rPr>
                        <a:t>3-component</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OTUK</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48.24433</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72.3376</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750</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 </a:t>
                      </a:r>
                      <a:r>
                        <a:rPr lang="en-US" sz="1600" b="1" dirty="0" smtClean="0">
                          <a:solidFill>
                            <a:schemeClr val="tx2"/>
                          </a:solidFill>
                          <a:latin typeface="Times New Roman"/>
                          <a:ea typeface="Times New Roman"/>
                          <a:cs typeface="Times New Roman"/>
                        </a:rPr>
                        <a:t>GFZ</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a:solidFill>
                            <a:schemeClr val="tx2"/>
                          </a:solidFill>
                          <a:latin typeface="Times New Roman"/>
                          <a:ea typeface="Times New Roman"/>
                          <a:cs typeface="Times New Roman"/>
                        </a:rPr>
                        <a:t>Karatayu</a:t>
                      </a:r>
                      <a:r>
                        <a:rPr lang="ru-RU" sz="1600" b="1">
                          <a:solidFill>
                            <a:schemeClr val="tx2"/>
                          </a:solidFill>
                          <a:latin typeface="Times New Roman"/>
                          <a:ea typeface="Times New Roman"/>
                          <a:cs typeface="Times New Roman"/>
                        </a:rPr>
                        <a:t> </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array</a:t>
                      </a:r>
                      <a:endParaRPr lang="ru-RU" sz="1600" b="1">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KKAR</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43.10</a:t>
                      </a:r>
                      <a:r>
                        <a:rPr lang="en-US" sz="1600" b="1">
                          <a:solidFill>
                            <a:schemeClr val="tx2"/>
                          </a:solidFill>
                          <a:latin typeface="Times New Roman"/>
                          <a:ea typeface="Times New Roman"/>
                          <a:cs typeface="Times New Roman"/>
                        </a:rPr>
                        <a:t>51</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70.</a:t>
                      </a:r>
                      <a:r>
                        <a:rPr lang="en-US" sz="1600" b="1">
                          <a:solidFill>
                            <a:schemeClr val="tx2"/>
                          </a:solidFill>
                          <a:latin typeface="Times New Roman"/>
                          <a:ea typeface="Times New Roman"/>
                          <a:cs typeface="Times New Roman"/>
                        </a:rPr>
                        <a:t>5067</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525</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 </a:t>
                      </a:r>
                      <a:r>
                        <a:rPr lang="en-US" sz="1600" b="1" dirty="0">
                          <a:solidFill>
                            <a:schemeClr val="tx2"/>
                          </a:solidFill>
                          <a:latin typeface="Times New Roman"/>
                          <a:ea typeface="Times New Roman"/>
                          <a:cs typeface="Times New Roman"/>
                        </a:rPr>
                        <a:t>AFTAC</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dirty="0" smtClean="0">
                          <a:solidFill>
                            <a:schemeClr val="tx2"/>
                          </a:solidFill>
                          <a:latin typeface="Times New Roman"/>
                          <a:ea typeface="Times New Roman"/>
                          <a:cs typeface="Times New Roman"/>
                        </a:rPr>
                        <a:t>Aktyubinsk</a:t>
                      </a:r>
                      <a:endParaRPr lang="en-US"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3-component</a:t>
                      </a:r>
                      <a:endParaRPr lang="ru-RU" sz="1600" b="1">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AKT</a:t>
                      </a:r>
                      <a:r>
                        <a:rPr lang="en-US" sz="1600" b="1">
                          <a:solidFill>
                            <a:schemeClr val="tx2"/>
                          </a:solidFill>
                          <a:latin typeface="Times New Roman"/>
                          <a:ea typeface="Times New Roman"/>
                          <a:cs typeface="Times New Roman"/>
                        </a:rPr>
                        <a:t>O</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ru-RU" sz="1600" b="1">
                          <a:solidFill>
                            <a:schemeClr val="tx2"/>
                          </a:solidFill>
                          <a:latin typeface="Times New Roman"/>
                          <a:ea typeface="Times New Roman"/>
                          <a:cs typeface="Times New Roman"/>
                        </a:rPr>
                        <a:t>50.4348</a:t>
                      </a:r>
                      <a:endParaRPr lang="ru-RU" sz="1600" b="1">
                        <a:solidFill>
                          <a:schemeClr val="tx2"/>
                        </a:solidFill>
                        <a:latin typeface="Arial"/>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ru-RU" sz="1600" b="1">
                          <a:solidFill>
                            <a:schemeClr val="tx2"/>
                          </a:solidFill>
                          <a:latin typeface="Times New Roman"/>
                          <a:ea typeface="Times New Roman"/>
                          <a:cs typeface="Times New Roman"/>
                        </a:rPr>
                        <a:t>58.0164</a:t>
                      </a:r>
                      <a:endParaRPr lang="ru-RU" sz="1600" b="1">
                        <a:solidFill>
                          <a:schemeClr val="tx2"/>
                        </a:solidFill>
                        <a:latin typeface="Arial"/>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379</a:t>
                      </a:r>
                      <a:endParaRPr lang="ru-RU" sz="1600" b="1">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 </a:t>
                      </a:r>
                      <a:r>
                        <a:rPr lang="en-US" sz="1600" b="1" dirty="0">
                          <a:solidFill>
                            <a:schemeClr val="tx2"/>
                          </a:solidFill>
                          <a:latin typeface="Times New Roman"/>
                          <a:ea typeface="Times New Roman"/>
                          <a:cs typeface="Times New Roman"/>
                        </a:rPr>
                        <a:t>IMS</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a:solidFill>
                            <a:schemeClr val="tx2"/>
                          </a:solidFill>
                          <a:latin typeface="Times New Roman"/>
                          <a:ea typeface="Times New Roman"/>
                          <a:cs typeface="Times New Roman"/>
                        </a:rPr>
                        <a:t>Akbulak</a:t>
                      </a:r>
                      <a:r>
                        <a:rPr lang="ru-RU" sz="1600" b="1">
                          <a:solidFill>
                            <a:schemeClr val="tx2"/>
                          </a:solidFill>
                          <a:latin typeface="Times New Roman"/>
                          <a:ea typeface="Times New Roman"/>
                          <a:cs typeface="Times New Roman"/>
                        </a:rPr>
                        <a:t> </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chemeClr val="tx2"/>
                          </a:solidFill>
                          <a:latin typeface="Times New Roman"/>
                          <a:ea typeface="Times New Roman"/>
                          <a:cs typeface="Times New Roman"/>
                        </a:rPr>
                        <a:t>array</a:t>
                      </a:r>
                      <a:endParaRPr lang="ru-RU" sz="1600" b="1">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ABKAR</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49.2558</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59.9431</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a:solidFill>
                            <a:schemeClr val="tx2"/>
                          </a:solidFill>
                          <a:latin typeface="Times New Roman"/>
                          <a:ea typeface="Times New Roman"/>
                          <a:cs typeface="Times New Roman"/>
                        </a:rPr>
                        <a:t>362</a:t>
                      </a: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 </a:t>
                      </a:r>
                      <a:r>
                        <a:rPr lang="en-US" sz="1600" b="1" dirty="0">
                          <a:solidFill>
                            <a:schemeClr val="tx2"/>
                          </a:solidFill>
                          <a:latin typeface="Times New Roman"/>
                          <a:ea typeface="Times New Roman"/>
                          <a:cs typeface="Times New Roman"/>
                        </a:rPr>
                        <a:t>AFTAC</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71">
                <a:tc>
                  <a:txBody>
                    <a:bodyPr/>
                    <a:lstStyle/>
                    <a:p>
                      <a:pPr>
                        <a:spcAft>
                          <a:spcPts val="0"/>
                        </a:spcAft>
                      </a:pPr>
                      <a:r>
                        <a:rPr lang="en-US" sz="1600" b="1" dirty="0">
                          <a:solidFill>
                            <a:schemeClr val="tx2"/>
                          </a:solidFill>
                          <a:latin typeface="Times New Roman"/>
                          <a:ea typeface="Times New Roman"/>
                          <a:cs typeface="Times New Roman"/>
                        </a:rPr>
                        <a:t>KNDC</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solidFill>
                            <a:schemeClr val="tx2"/>
                          </a:solidFill>
                          <a:latin typeface="Times New Roman"/>
                          <a:ea typeface="Times New Roman"/>
                          <a:cs typeface="Times New Roman"/>
                        </a:rPr>
                        <a:t>3-component</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solidFill>
                            <a:schemeClr val="tx2"/>
                          </a:solidFill>
                          <a:latin typeface="Times New Roman"/>
                          <a:ea typeface="Times New Roman"/>
                          <a:cs typeface="Times New Roman"/>
                        </a:rPr>
                        <a:t>KNDC</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US" sz="1600" b="1" dirty="0">
                          <a:solidFill>
                            <a:schemeClr val="tx2"/>
                          </a:solidFill>
                          <a:latin typeface="Times New Roman"/>
                          <a:ea typeface="Times New Roman"/>
                          <a:cs typeface="Times New Roman"/>
                        </a:rPr>
                        <a:t>43.2172</a:t>
                      </a:r>
                      <a:endParaRPr lang="ru-RU" sz="1600" b="1" dirty="0">
                        <a:solidFill>
                          <a:schemeClr val="tx2"/>
                        </a:solidFill>
                        <a:latin typeface="Arial"/>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US" sz="1600" b="1" dirty="0">
                          <a:solidFill>
                            <a:schemeClr val="tx2"/>
                          </a:solidFill>
                          <a:latin typeface="Times New Roman"/>
                          <a:ea typeface="Times New Roman"/>
                          <a:cs typeface="Times New Roman"/>
                        </a:rPr>
                        <a:t>76.9658</a:t>
                      </a:r>
                      <a:endParaRPr lang="ru-RU" sz="1600" b="1" dirty="0">
                        <a:solidFill>
                          <a:schemeClr val="tx2"/>
                        </a:solidFill>
                        <a:latin typeface="Arial"/>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solidFill>
                            <a:schemeClr val="tx2"/>
                          </a:solidFill>
                          <a:latin typeface="Times New Roman"/>
                          <a:ea typeface="Times New Roman"/>
                          <a:cs typeface="Times New Roman"/>
                        </a:rPr>
                        <a:t>900</a:t>
                      </a:r>
                      <a:endParaRPr lang="ru-RU" sz="1600" b="1" dirty="0">
                        <a:solidFill>
                          <a:schemeClr val="tx2"/>
                        </a:solidFill>
                        <a:latin typeface="Times New Roman"/>
                        <a:ea typeface="Times New Roman"/>
                        <a:cs typeface="Times New Roman"/>
                      </a:endParaRPr>
                    </a:p>
                  </a:txBody>
                  <a:tcPr marL="9525" marR="9525" marT="9524" marB="9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smtClean="0">
                          <a:solidFill>
                            <a:schemeClr val="tx2"/>
                          </a:solidFill>
                          <a:latin typeface="Times New Roman"/>
                          <a:ea typeface="Times New Roman"/>
                          <a:cs typeface="Times New Roman"/>
                        </a:rPr>
                        <a:t>IGR</a:t>
                      </a:r>
                      <a:endParaRPr lang="ru-RU" sz="1600" b="1" dirty="0">
                        <a:solidFill>
                          <a:schemeClr val="tx2"/>
                        </a:solidFill>
                        <a:latin typeface="Times New Roman"/>
                        <a:ea typeface="Times New Roman"/>
                        <a:cs typeface="Times New Roman"/>
                      </a:endParaRPr>
                    </a:p>
                  </a:txBody>
                  <a:tcPr marL="9525" marR="9525" marT="9524" marB="95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63" name="Rectangle 3"/>
          <p:cNvSpPr>
            <a:spLocks noChangeArrowheads="1"/>
          </p:cNvSpPr>
          <p:nvPr/>
        </p:nvSpPr>
        <p:spPr bwMode="auto">
          <a:xfrm>
            <a:off x="1928813" y="500063"/>
            <a:ext cx="5516562" cy="400050"/>
          </a:xfrm>
          <a:prstGeom prst="rect">
            <a:avLst/>
          </a:prstGeom>
          <a:noFill/>
          <a:ln w="9525">
            <a:noFill/>
            <a:miter lim="800000"/>
            <a:headEnd/>
            <a:tailEnd/>
          </a:ln>
          <a:effectLst/>
        </p:spPr>
        <p:txBody>
          <a:bodyPr wrap="none" anchor="ctr">
            <a:spAutoFit/>
          </a:bodyPr>
          <a:lstStyle/>
          <a:p>
            <a:pPr algn="l" eaLnBrk="0" hangingPunct="0">
              <a:defRPr/>
            </a:pPr>
            <a:r>
              <a:rPr lang="en-US" sz="2000" b="1" dirty="0">
                <a:solidFill>
                  <a:schemeClr val="bg1"/>
                </a:solidFill>
                <a:latin typeface="+mj-lt"/>
                <a:ea typeface="Times New Roman" pitchFamily="18" charset="0"/>
              </a:rPr>
              <a:t>Coordinates of </a:t>
            </a:r>
            <a:r>
              <a:rPr lang="en-US" sz="2000" b="1" dirty="0" smtClean="0">
                <a:solidFill>
                  <a:schemeClr val="bg1"/>
                </a:solidFill>
                <a:latin typeface="+mj-lt"/>
                <a:ea typeface="Times New Roman" pitchFamily="18" charset="0"/>
              </a:rPr>
              <a:t>IGR </a:t>
            </a:r>
            <a:r>
              <a:rPr lang="en-US" sz="2000" b="1" dirty="0">
                <a:solidFill>
                  <a:schemeClr val="bg1"/>
                </a:solidFill>
                <a:latin typeface="+mj-lt"/>
                <a:ea typeface="Times New Roman" pitchFamily="18" charset="0"/>
              </a:rPr>
              <a:t>RK network stations.* </a:t>
            </a:r>
            <a:endParaRPr lang="ru-RU" sz="2000" b="1" dirty="0">
              <a:solidFill>
                <a:schemeClr val="bg1"/>
              </a:solidFill>
              <a:latin typeface="+mj-lt"/>
            </a:endParaRPr>
          </a:p>
        </p:txBody>
      </p:sp>
      <p:sp>
        <p:nvSpPr>
          <p:cNvPr id="10381" name="Прямоугольник 7"/>
          <p:cNvSpPr>
            <a:spLocks noChangeArrowheads="1"/>
          </p:cNvSpPr>
          <p:nvPr/>
        </p:nvSpPr>
        <p:spPr bwMode="auto">
          <a:xfrm>
            <a:off x="323528" y="6143625"/>
            <a:ext cx="828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b="1" dirty="0">
                <a:solidFill>
                  <a:schemeClr val="tx2"/>
                </a:solidFill>
                <a:cs typeface="Times New Roman" pitchFamily="18" charset="0"/>
              </a:rPr>
              <a:t>* coordinates of  3-component instruments installation are indicated for arrays </a:t>
            </a:r>
            <a:endParaRPr lang="ru-RU" b="1" dirty="0">
              <a:solidFill>
                <a:schemeClr val="tx2"/>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мак_сс"/>
          <p:cNvPicPr>
            <a:picLocks noChangeAspect="1" noChangeArrowheads="1"/>
          </p:cNvPicPr>
          <p:nvPr/>
        </p:nvPicPr>
        <p:blipFill>
          <a:blip r:embed="rId2">
            <a:extLst>
              <a:ext uri="{28A0092B-C50C-407E-A947-70E740481C1C}">
                <a14:useLocalDpi xmlns:a14="http://schemas.microsoft.com/office/drawing/2010/main" val="0"/>
              </a:ext>
            </a:extLst>
          </a:blip>
          <a:srcRect b="11810"/>
          <a:stretch>
            <a:fillRect/>
          </a:stretch>
        </p:blipFill>
        <p:spPr bwMode="auto">
          <a:xfrm>
            <a:off x="6234113" y="4149725"/>
            <a:ext cx="272732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Image12"/>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42875" y="1214438"/>
            <a:ext cx="35337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pic>
      <p:pic>
        <p:nvPicPr>
          <p:cNvPr id="11268" name="Picture 6" descr="DSCF0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563" y="4149725"/>
            <a:ext cx="3090862"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mkar_layout"/>
          <p:cNvPicPr>
            <a:picLocks noChangeAspect="1" noChangeArrowheads="1"/>
          </p:cNvPicPr>
          <p:nvPr/>
        </p:nvPicPr>
        <p:blipFill>
          <a:blip r:embed="rId5">
            <a:extLst>
              <a:ext uri="{28A0092B-C50C-407E-A947-70E740481C1C}">
                <a14:useLocalDpi xmlns:a14="http://schemas.microsoft.com/office/drawing/2010/main" val="0"/>
              </a:ext>
            </a:extLst>
          </a:blip>
          <a:srcRect l="15874" t="15166" r="25937" b="8957"/>
          <a:stretch>
            <a:fillRect/>
          </a:stretch>
        </p:blipFill>
        <p:spPr bwMode="auto">
          <a:xfrm>
            <a:off x="249238" y="4149725"/>
            <a:ext cx="2559050" cy="2519363"/>
          </a:xfrm>
          <a:prstGeom prst="rect">
            <a:avLst/>
          </a:prstGeom>
          <a:solidFill>
            <a:srgbClr val="000000"/>
          </a:solidFill>
          <a:ln w="9525">
            <a:solidFill>
              <a:srgbClr val="000000"/>
            </a:solidFill>
            <a:miter lim="800000"/>
            <a:headEnd/>
            <a:tailEnd/>
          </a:ln>
        </p:spPr>
      </p:pic>
      <p:sp>
        <p:nvSpPr>
          <p:cNvPr id="11270" name="Text Box 8"/>
          <p:cNvSpPr txBox="1">
            <a:spLocks noChangeArrowheads="1"/>
          </p:cNvSpPr>
          <p:nvPr/>
        </p:nvSpPr>
        <p:spPr bwMode="auto">
          <a:xfrm>
            <a:off x="3000375" y="500063"/>
            <a:ext cx="3375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none">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pPr algn="l" eaLnBrk="1" hangingPunct="1"/>
            <a:r>
              <a:rPr lang="en-US" sz="2000" b="1">
                <a:solidFill>
                  <a:schemeClr val="bg1"/>
                </a:solidFill>
              </a:rPr>
              <a:t>MKAR-PS23 seismic array</a:t>
            </a:r>
            <a:endParaRPr lang="ru-RU" sz="2000" b="1">
              <a:solidFill>
                <a:schemeClr val="bg1"/>
              </a:solidFill>
            </a:endParaRPr>
          </a:p>
        </p:txBody>
      </p:sp>
      <p:sp>
        <p:nvSpPr>
          <p:cNvPr id="11271" name="Text Box 9"/>
          <p:cNvSpPr txBox="1">
            <a:spLocks noChangeArrowheads="1"/>
          </p:cNvSpPr>
          <p:nvPr/>
        </p:nvSpPr>
        <p:spPr bwMode="auto">
          <a:xfrm>
            <a:off x="3714750" y="1285875"/>
            <a:ext cx="54292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pPr algn="l" eaLnBrk="1" hangingPunct="1"/>
            <a:r>
              <a:rPr lang="en-US" sz="1800" b="1">
                <a:solidFill>
                  <a:schemeClr val="tx2"/>
                </a:solidFill>
              </a:rPr>
              <a:t>The array consists of 9 borehole vertical and two  3-C stations; </a:t>
            </a:r>
          </a:p>
          <a:p>
            <a:pPr algn="l" eaLnBrk="1" hangingPunct="1"/>
            <a:r>
              <a:rPr lang="en-US" sz="1800" b="1">
                <a:solidFill>
                  <a:schemeClr val="tx2"/>
                </a:solidFill>
              </a:rPr>
              <a:t>Aperture of the array is ~4 km. </a:t>
            </a:r>
          </a:p>
          <a:p>
            <a:pPr algn="l" eaLnBrk="1" hangingPunct="1"/>
            <a:r>
              <a:rPr lang="en-US" sz="1800" b="1">
                <a:solidFill>
                  <a:schemeClr val="tx2"/>
                </a:solidFill>
              </a:rPr>
              <a:t>Data are continuously  transmitted to IDC (Vienna),  </a:t>
            </a:r>
          </a:p>
          <a:p>
            <a:pPr algn="l" eaLnBrk="1" hangingPunct="1"/>
            <a:r>
              <a:rPr lang="en-US" sz="1800" b="1">
                <a:solidFill>
                  <a:schemeClr val="tx2"/>
                </a:solidFill>
              </a:rPr>
              <a:t>KazNDC (Almaty) and from KazNDC to  </a:t>
            </a:r>
          </a:p>
          <a:p>
            <a:pPr algn="l" eaLnBrk="1" hangingPunct="1"/>
            <a:r>
              <a:rPr lang="en-US" sz="1800" b="1">
                <a:solidFill>
                  <a:schemeClr val="tx2"/>
                </a:solidFill>
              </a:rPr>
              <a:t>AFTAC (USA). </a:t>
            </a:r>
          </a:p>
          <a:p>
            <a:pPr algn="l" eaLnBrk="1" hangingPunct="1"/>
            <a:endParaRPr lang="en-US" sz="1800" b="1">
              <a:solidFill>
                <a:schemeClr val="tx2"/>
              </a:solidFill>
            </a:endParaRPr>
          </a:p>
          <a:p>
            <a:pPr algn="l" eaLnBrk="1" hangingPunct="1"/>
            <a:r>
              <a:rPr lang="en-US" sz="1800" b="1">
                <a:solidFill>
                  <a:schemeClr val="tx2"/>
                </a:solidFill>
              </a:rPr>
              <a:t>BVAR, KKAR and ABKAR arrays are of  the similar configuration. </a:t>
            </a:r>
            <a:endParaRPr lang="ru-RU" sz="1800" b="1">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Сейсмика"/>
          <p:cNvPicPr>
            <a:picLocks noChangeAspect="1" noChangeArrowheads="1"/>
          </p:cNvPicPr>
          <p:nvPr/>
        </p:nvPicPr>
        <p:blipFill>
          <a:blip r:embed="rId2">
            <a:lum bright="14000"/>
            <a:extLst>
              <a:ext uri="{28A0092B-C50C-407E-A947-70E740481C1C}">
                <a14:useLocalDpi xmlns:a14="http://schemas.microsoft.com/office/drawing/2010/main" val="0"/>
              </a:ext>
            </a:extLst>
          </a:blip>
          <a:srcRect t="5103"/>
          <a:stretch>
            <a:fillRect/>
          </a:stretch>
        </p:blipFill>
        <p:spPr bwMode="auto">
          <a:xfrm>
            <a:off x="0" y="1214438"/>
            <a:ext cx="40005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975" y="3503613"/>
            <a:ext cx="21939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KUR-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5925" y="3500438"/>
            <a:ext cx="2239963"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рис_6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 y="4005263"/>
            <a:ext cx="3103563"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2571750" y="500063"/>
            <a:ext cx="4037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none">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pPr algn="l" eaLnBrk="1" hangingPunct="1"/>
            <a:r>
              <a:rPr lang="en-US" sz="2000" b="1">
                <a:solidFill>
                  <a:schemeClr val="bg1"/>
                </a:solidFill>
              </a:rPr>
              <a:t>KURK – AS58 teleseismic array.</a:t>
            </a:r>
            <a:endParaRPr lang="ru-RU" sz="2000" b="1">
              <a:solidFill>
                <a:schemeClr val="bg1"/>
              </a:solidFill>
            </a:endParaRPr>
          </a:p>
        </p:txBody>
      </p:sp>
      <p:sp>
        <p:nvSpPr>
          <p:cNvPr id="12295" name="Text Box 9"/>
          <p:cNvSpPr txBox="1">
            <a:spLocks noChangeArrowheads="1"/>
          </p:cNvSpPr>
          <p:nvPr/>
        </p:nvSpPr>
        <p:spPr bwMode="auto">
          <a:xfrm>
            <a:off x="4071938" y="1357313"/>
            <a:ext cx="50720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pPr algn="l" eaLnBrk="1" hangingPunct="1"/>
            <a:r>
              <a:rPr lang="en-US" sz="1800" b="1" dirty="0" err="1">
                <a:solidFill>
                  <a:schemeClr val="tx2"/>
                </a:solidFill>
              </a:rPr>
              <a:t>Kurchatov</a:t>
            </a:r>
            <a:r>
              <a:rPr lang="en-US" sz="1800" b="1" dirty="0">
                <a:solidFill>
                  <a:schemeClr val="tx2"/>
                </a:solidFill>
              </a:rPr>
              <a:t> cross-array consists of 21 borehole  vertical and one 3-C broadband seismometers; </a:t>
            </a:r>
          </a:p>
          <a:p>
            <a:pPr algn="l" eaLnBrk="1" hangingPunct="1"/>
            <a:r>
              <a:rPr lang="en-US" sz="1800" b="1" dirty="0">
                <a:solidFill>
                  <a:schemeClr val="tx2"/>
                </a:solidFill>
              </a:rPr>
              <a:t>Aperture of the array is 22.5 km. </a:t>
            </a:r>
          </a:p>
          <a:p>
            <a:pPr algn="l" eaLnBrk="1" hangingPunct="1"/>
            <a:r>
              <a:rPr lang="en-US" sz="1800" b="1" dirty="0">
                <a:solidFill>
                  <a:schemeClr val="tx2"/>
                </a:solidFill>
              </a:rPr>
              <a:t>Data are transmitted </a:t>
            </a:r>
            <a:r>
              <a:rPr lang="en-US" sz="1800" b="1" dirty="0" smtClean="0">
                <a:solidFill>
                  <a:schemeClr val="tx2"/>
                </a:solidFill>
              </a:rPr>
              <a:t>to </a:t>
            </a:r>
            <a:r>
              <a:rPr lang="en-US" sz="1800" b="1" dirty="0">
                <a:solidFill>
                  <a:schemeClr val="tx2"/>
                </a:solidFill>
              </a:rPr>
              <a:t>IDC (Vienna) </a:t>
            </a:r>
            <a:r>
              <a:rPr lang="en-US" sz="1800" b="1" dirty="0" smtClean="0">
                <a:solidFill>
                  <a:schemeClr val="tx2"/>
                </a:solidFill>
              </a:rPr>
              <a:t>on request </a:t>
            </a:r>
            <a:r>
              <a:rPr lang="en-US" sz="1800" b="1" dirty="0" smtClean="0">
                <a:solidFill>
                  <a:schemeClr val="tx2"/>
                </a:solidFill>
              </a:rPr>
              <a:t>and to </a:t>
            </a:r>
            <a:r>
              <a:rPr lang="en-US" sz="1800" b="1" dirty="0">
                <a:solidFill>
                  <a:schemeClr val="tx2"/>
                </a:solidFill>
              </a:rPr>
              <a:t>the </a:t>
            </a:r>
            <a:r>
              <a:rPr lang="en-US" sz="1800" b="1" dirty="0" err="1">
                <a:solidFill>
                  <a:schemeClr val="tx2"/>
                </a:solidFill>
              </a:rPr>
              <a:t>KazNDC</a:t>
            </a:r>
            <a:r>
              <a:rPr lang="en-US" sz="1800" b="1" dirty="0">
                <a:solidFill>
                  <a:schemeClr val="tx2"/>
                </a:solidFill>
              </a:rPr>
              <a:t> (Almaty</a:t>
            </a:r>
            <a:r>
              <a:rPr lang="en-US" sz="1800" b="1" dirty="0" smtClean="0">
                <a:solidFill>
                  <a:schemeClr val="tx2"/>
                </a:solidFill>
              </a:rPr>
              <a:t>)</a:t>
            </a:r>
            <a:r>
              <a:rPr lang="en-US" sz="1800" b="1" dirty="0" smtClean="0">
                <a:solidFill>
                  <a:schemeClr val="tx2"/>
                </a:solidFill>
              </a:rPr>
              <a:t> continuously </a:t>
            </a:r>
            <a:r>
              <a:rPr lang="en-US" sz="1800" b="1" dirty="0" smtClean="0">
                <a:solidFill>
                  <a:schemeClr val="tx2"/>
                </a:solidFill>
              </a:rPr>
              <a:t>. </a:t>
            </a:r>
            <a:endParaRPr lang="ru-RU" sz="1800" b="1"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8"/>
          <p:cNvSpPr txBox="1">
            <a:spLocks noChangeArrowheads="1"/>
          </p:cNvSpPr>
          <p:nvPr/>
        </p:nvSpPr>
        <p:spPr bwMode="auto">
          <a:xfrm>
            <a:off x="2915816" y="620688"/>
            <a:ext cx="34115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none">
            <a:spAutoFit/>
          </a:bodyPr>
          <a:lstStyle>
            <a:lvl1pPr eaLnBrk="0" hangingPunct="0">
              <a:defRPr sz="1600">
                <a:solidFill>
                  <a:schemeClr val="tx1"/>
                </a:solidFill>
                <a:latin typeface="Lucida Sans Unicode" pitchFamily="34" charset="0"/>
              </a:defRPr>
            </a:lvl1pPr>
            <a:lvl2pPr marL="742950" indent="-285750" eaLnBrk="0" hangingPunct="0">
              <a:defRPr sz="1600">
                <a:solidFill>
                  <a:schemeClr val="tx1"/>
                </a:solidFill>
                <a:latin typeface="Lucida Sans Unicode" pitchFamily="34" charset="0"/>
              </a:defRPr>
            </a:lvl2pPr>
            <a:lvl3pPr marL="1143000" indent="-228600" eaLnBrk="0" hangingPunct="0">
              <a:defRPr sz="1600">
                <a:solidFill>
                  <a:schemeClr val="tx1"/>
                </a:solidFill>
                <a:latin typeface="Lucida Sans Unicode" pitchFamily="34" charset="0"/>
              </a:defRPr>
            </a:lvl3pPr>
            <a:lvl4pPr marL="1600200" indent="-228600" eaLnBrk="0" hangingPunct="0">
              <a:defRPr sz="1600">
                <a:solidFill>
                  <a:schemeClr val="tx1"/>
                </a:solidFill>
                <a:latin typeface="Lucida Sans Unicode" pitchFamily="34" charset="0"/>
              </a:defRPr>
            </a:lvl4pPr>
            <a:lvl5pPr marL="2057400" indent="-228600" eaLnBrk="0" hangingPunct="0">
              <a:defRPr sz="1600">
                <a:solidFill>
                  <a:schemeClr val="tx1"/>
                </a:solidFill>
                <a:latin typeface="Lucida Sans Unicode" pitchFamily="34" charset="0"/>
              </a:defRPr>
            </a:lvl5pPr>
            <a:lvl6pPr marL="2514600" indent="-228600" algn="ctr" eaLnBrk="0" fontAlgn="base" hangingPunct="0">
              <a:spcBef>
                <a:spcPct val="0"/>
              </a:spcBef>
              <a:spcAft>
                <a:spcPct val="0"/>
              </a:spcAft>
              <a:defRPr sz="1600">
                <a:solidFill>
                  <a:schemeClr val="tx1"/>
                </a:solidFill>
                <a:latin typeface="Lucida Sans Unicode" pitchFamily="34" charset="0"/>
              </a:defRPr>
            </a:lvl6pPr>
            <a:lvl7pPr marL="2971800" indent="-228600" algn="ctr" eaLnBrk="0" fontAlgn="base" hangingPunct="0">
              <a:spcBef>
                <a:spcPct val="0"/>
              </a:spcBef>
              <a:spcAft>
                <a:spcPct val="0"/>
              </a:spcAft>
              <a:defRPr sz="1600">
                <a:solidFill>
                  <a:schemeClr val="tx1"/>
                </a:solidFill>
                <a:latin typeface="Lucida Sans Unicode" pitchFamily="34" charset="0"/>
              </a:defRPr>
            </a:lvl7pPr>
            <a:lvl8pPr marL="3429000" indent="-228600" algn="ctr" eaLnBrk="0" fontAlgn="base" hangingPunct="0">
              <a:spcBef>
                <a:spcPct val="0"/>
              </a:spcBef>
              <a:spcAft>
                <a:spcPct val="0"/>
              </a:spcAft>
              <a:defRPr sz="1600">
                <a:solidFill>
                  <a:schemeClr val="tx1"/>
                </a:solidFill>
                <a:latin typeface="Lucida Sans Unicode" pitchFamily="34" charset="0"/>
              </a:defRPr>
            </a:lvl8pPr>
            <a:lvl9pPr marL="3886200" indent="-228600" algn="ctr" eaLnBrk="0" fontAlgn="base" hangingPunct="0">
              <a:spcBef>
                <a:spcPct val="0"/>
              </a:spcBef>
              <a:spcAft>
                <a:spcPct val="0"/>
              </a:spcAft>
              <a:defRPr sz="1600">
                <a:solidFill>
                  <a:schemeClr val="tx1"/>
                </a:solidFill>
                <a:latin typeface="Lucida Sans Unicode" pitchFamily="34" charset="0"/>
              </a:defRPr>
            </a:lvl9pPr>
          </a:lstStyle>
          <a:p>
            <a:pPr algn="l" eaLnBrk="1" hangingPunct="1"/>
            <a:r>
              <a:rPr lang="en-US" sz="2000" b="1" dirty="0" smtClean="0">
                <a:solidFill>
                  <a:schemeClr val="bg1"/>
                </a:solidFill>
              </a:rPr>
              <a:t>KURIS </a:t>
            </a:r>
            <a:r>
              <a:rPr lang="en-US" sz="2000" b="1" dirty="0">
                <a:solidFill>
                  <a:schemeClr val="bg1"/>
                </a:solidFill>
              </a:rPr>
              <a:t>– </a:t>
            </a:r>
            <a:r>
              <a:rPr lang="en-US" sz="2000" b="1" dirty="0" smtClean="0">
                <a:solidFill>
                  <a:schemeClr val="bg1"/>
                </a:solidFill>
              </a:rPr>
              <a:t>infrasound array</a:t>
            </a:r>
            <a:r>
              <a:rPr lang="en-US" sz="2000" b="1" dirty="0">
                <a:solidFill>
                  <a:schemeClr val="bg1"/>
                </a:solidFill>
              </a:rPr>
              <a:t>.</a:t>
            </a:r>
            <a:endParaRPr lang="ru-RU" sz="2000" b="1" dirty="0">
              <a:solidFill>
                <a:schemeClr val="bg1"/>
              </a:solidFill>
            </a:endParaRPr>
          </a:p>
        </p:txBody>
      </p:sp>
      <p:pic>
        <p:nvPicPr>
          <p:cNvPr id="4" name="Рисунок 3"/>
          <p:cNvPicPr/>
          <p:nvPr/>
        </p:nvPicPr>
        <p:blipFill>
          <a:blip r:embed="rId2"/>
          <a:stretch>
            <a:fillRect/>
          </a:stretch>
        </p:blipFill>
        <p:spPr>
          <a:xfrm>
            <a:off x="179512" y="1292470"/>
            <a:ext cx="3888432" cy="2935783"/>
          </a:xfrm>
          <a:prstGeom prst="rect">
            <a:avLst/>
          </a:prstGeom>
        </p:spPr>
      </p:pic>
      <p:sp>
        <p:nvSpPr>
          <p:cNvPr id="2" name="Прямоугольник 1"/>
          <p:cNvSpPr/>
          <p:nvPr/>
        </p:nvSpPr>
        <p:spPr>
          <a:xfrm>
            <a:off x="4300444" y="1421534"/>
            <a:ext cx="4572000" cy="2677656"/>
          </a:xfrm>
          <a:prstGeom prst="rect">
            <a:avLst/>
          </a:prstGeom>
        </p:spPr>
        <p:txBody>
          <a:bodyPr>
            <a:spAutoFit/>
          </a:bodyPr>
          <a:lstStyle/>
          <a:p>
            <a:pPr algn="just"/>
            <a:r>
              <a:rPr lang="en-US" sz="1400" b="1" dirty="0" smtClean="0">
                <a:effectLst/>
                <a:latin typeface="Times New Roman" pitchFamily="18" charset="0"/>
                <a:cs typeface="Times New Roman" pitchFamily="18" charset="0"/>
              </a:rPr>
              <a:t>KURIS infrasound station is located at </a:t>
            </a:r>
            <a:r>
              <a:rPr lang="en-US" sz="1400" b="1" dirty="0" err="1" smtClean="0">
                <a:effectLst/>
                <a:latin typeface="Times New Roman" pitchFamily="18" charset="0"/>
                <a:cs typeface="Times New Roman" pitchFamily="18" charset="0"/>
              </a:rPr>
              <a:t>Kurchatov</a:t>
            </a:r>
            <a:r>
              <a:rPr lang="en-US" sz="1400" b="1" dirty="0" smtClean="0">
                <a:effectLst/>
                <a:latin typeface="Times New Roman" pitchFamily="18" charset="0"/>
                <a:cs typeface="Times New Roman" pitchFamily="18" charset="0"/>
              </a:rPr>
              <a:t> town of East-Kazakhstan  region.</a:t>
            </a:r>
          </a:p>
          <a:p>
            <a:pPr algn="just"/>
            <a:r>
              <a:rPr lang="en-US" sz="1400" b="1" dirty="0" smtClean="0">
                <a:effectLst/>
                <a:latin typeface="Times New Roman" pitchFamily="18" charset="0"/>
                <a:cs typeface="Times New Roman" pitchFamily="18" charset="0"/>
              </a:rPr>
              <a:t>Infrasound sensors, </a:t>
            </a:r>
            <a:r>
              <a:rPr lang="en-US" sz="1400" b="1" dirty="0" err="1" smtClean="0">
                <a:effectLst/>
                <a:latin typeface="Times New Roman" pitchFamily="18" charset="0"/>
                <a:cs typeface="Times New Roman" pitchFamily="18" charset="0"/>
              </a:rPr>
              <a:t>microbarometers</a:t>
            </a:r>
            <a:r>
              <a:rPr lang="en-US" sz="1400" b="1" dirty="0" smtClean="0">
                <a:effectLst/>
                <a:latin typeface="Times New Roman" pitchFamily="18" charset="0"/>
                <a:cs typeface="Times New Roman" pitchFamily="18" charset="0"/>
              </a:rPr>
              <a:t> MB2005 and digitizers CMG-DM24 are installed in bunkers. In total, there are four such equipment vaults. The wind interference suppression devices are connected to the </a:t>
            </a:r>
            <a:r>
              <a:rPr lang="en-US" sz="1400" b="1" dirty="0" err="1" smtClean="0">
                <a:effectLst/>
                <a:latin typeface="Times New Roman" pitchFamily="18" charset="0"/>
                <a:cs typeface="Times New Roman" pitchFamily="18" charset="0"/>
              </a:rPr>
              <a:t>microbarometers</a:t>
            </a:r>
            <a:r>
              <a:rPr lang="en-US" sz="1400" b="1" dirty="0" smtClean="0">
                <a:effectLst/>
                <a:latin typeface="Times New Roman" pitchFamily="18" charset="0"/>
                <a:cs typeface="Times New Roman" pitchFamily="18" charset="0"/>
              </a:rPr>
              <a:t> inputs. Sample rate: 20 samples/sec/channel. Seismic data are digitized according to GPS. Infrasound data are transferred to the Center Processing Facility via wire modems VDSL. After that the information is transferred to the KNDC via internet channels. </a:t>
            </a:r>
            <a:endParaRPr lang="en-US" sz="1400" b="1" dirty="0">
              <a:effectLst/>
              <a:latin typeface="Times New Roman" pitchFamily="18" charset="0"/>
              <a:cs typeface="Times New Roman" pitchFamily="18" charset="0"/>
            </a:endParaRPr>
          </a:p>
        </p:txBody>
      </p:sp>
      <p:pic>
        <p:nvPicPr>
          <p:cNvPr id="11" name="Picture 3" descr="Элемен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99190"/>
            <a:ext cx="2625950" cy="265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Infr_station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228253"/>
            <a:ext cx="3723713" cy="247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515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ms01_1">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Lucida Sans Unicode" pitchFamily="34" charset="0"/>
          </a:defRPr>
        </a:defPPr>
      </a:lstStyle>
    </a:lnDef>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15275</TotalTime>
  <Words>1515</Words>
  <Application>Microsoft Office PowerPoint</Application>
  <PresentationFormat>Экран (4:3)</PresentationFormat>
  <Paragraphs>221</Paragraphs>
  <Slides>15</Slides>
  <Notes>7</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3" baseType="lpstr">
      <vt:lpstr>Lucida Sans Unicode</vt:lpstr>
      <vt:lpstr>Arial</vt:lpstr>
      <vt:lpstr>Comic Sans MS</vt:lpstr>
      <vt:lpstr>SimSun</vt:lpstr>
      <vt:lpstr>Times New Roman</vt:lpstr>
      <vt:lpstr>Arial Narrow</vt:lpstr>
      <vt:lpstr>ms01_1</vt:lpstr>
      <vt:lpstr>Origin Graph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cmar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aizhan_zh</dc:creator>
  <cp:lastModifiedBy>Inna Sokolova</cp:lastModifiedBy>
  <cp:revision>1447</cp:revision>
  <dcterms:created xsi:type="dcterms:W3CDTF">2006-04-18T10:29:53Z</dcterms:created>
  <dcterms:modified xsi:type="dcterms:W3CDTF">2015-07-16T07:59:27Z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ies>
</file>