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3" r:id="rId1"/>
  </p:sldMasterIdLst>
  <p:notesMasterIdLst>
    <p:notesMasterId r:id="rId10"/>
  </p:notesMasterIdLst>
  <p:handoutMasterIdLst>
    <p:handoutMasterId r:id="rId11"/>
  </p:handoutMasterIdLst>
  <p:sldIdLst>
    <p:sldId id="256" r:id="rId2"/>
    <p:sldId id="315" r:id="rId3"/>
    <p:sldId id="312" r:id="rId4"/>
    <p:sldId id="310" r:id="rId5"/>
    <p:sldId id="324" r:id="rId6"/>
    <p:sldId id="329" r:id="rId7"/>
    <p:sldId id="316" r:id="rId8"/>
    <p:sldId id="331" r:id="rId9"/>
  </p:sldIdLst>
  <p:sldSz cx="9144000" cy="6858000" type="letter"/>
  <p:notesSz cx="9144000" cy="6858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22" d="100"/>
          <a:sy n="122" d="100"/>
        </p:scale>
        <p:origin x="-712" y="-112"/>
      </p:cViewPr>
      <p:guideLst>
        <p:guide orient="horz" pos="216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E71BCB3-5203-C348-9BAB-62E6E0B80AD1}" type="datetime1">
              <a:rPr lang="en-US"/>
              <a:pPr>
                <a:defRPr/>
              </a:pPr>
              <a:t>7/21/15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3D43A9E3-55B1-3B45-A876-4F029A0737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748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181600" y="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340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2857500" y="514350"/>
            <a:ext cx="3429000" cy="25717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163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219200" y="3257550"/>
            <a:ext cx="67056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63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63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181600" y="6515100"/>
            <a:ext cx="39624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32145B3-268E-2841-A22C-E12DD659E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1379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ＭＳ Ｐゴシック" pitchFamily="-11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-112" charset="0"/>
        <a:ea typeface="ＭＳ Ｐゴシック" pitchFamily="-112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D0E11BDF-426A-1440-ACAD-E00C76A19F60}" type="slidenum">
              <a:rPr lang="en-US" sz="1200"/>
              <a:pPr/>
              <a:t>1</a:t>
            </a:fld>
            <a:endParaRPr lang="en-US" sz="1200"/>
          </a:p>
        </p:txBody>
      </p:sp>
      <p:sp>
        <p:nvSpPr>
          <p:cNvPr id="16386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CB58481F-1BFA-6A42-89AE-654C39FE46F5}" type="slidenum">
              <a:rPr lang="en-US" sz="1200"/>
              <a:pPr/>
              <a:t>2</a:t>
            </a:fld>
            <a:endParaRPr lang="en-US" sz="1200"/>
          </a:p>
        </p:txBody>
      </p:sp>
      <p:sp>
        <p:nvSpPr>
          <p:cNvPr id="18434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985E639D-7A69-3E40-9395-41D315C2CB65}" type="slidenum">
              <a:rPr lang="en-US" sz="1200"/>
              <a:pPr/>
              <a:t>3</a:t>
            </a:fld>
            <a:endParaRPr lang="en-US" sz="1200"/>
          </a:p>
        </p:txBody>
      </p:sp>
      <p:sp>
        <p:nvSpPr>
          <p:cNvPr id="20482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78BF9E7B-358C-2847-AF5B-8FFF231F29C2}" type="slidenum">
              <a:rPr lang="en-US" sz="1200"/>
              <a:pPr/>
              <a:t>4</a:t>
            </a:fld>
            <a:endParaRPr lang="en-US" sz="1200"/>
          </a:p>
        </p:txBody>
      </p:sp>
      <p:sp>
        <p:nvSpPr>
          <p:cNvPr id="2253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F6C3EA31-0741-CD4E-99EC-27275FC8A644}" type="slidenum">
              <a:rPr lang="en-US" sz="1200"/>
              <a:pPr/>
              <a:t>8</a:t>
            </a:fld>
            <a:endParaRPr lang="en-US" sz="1200"/>
          </a:p>
        </p:txBody>
      </p:sp>
      <p:sp>
        <p:nvSpPr>
          <p:cNvPr id="27650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1066800" y="2995613"/>
            <a:ext cx="80772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2995613"/>
            <a:ext cx="1066800" cy="38623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0" y="1905000"/>
            <a:ext cx="6172200" cy="2438400"/>
            <a:chOff x="0" y="1200"/>
            <a:chExt cx="3888" cy="1536"/>
          </a:xfrm>
        </p:grpSpPr>
        <p:sp>
          <p:nvSpPr>
            <p:cNvPr id="7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8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9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0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1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3210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Times" pitchFamily="-112" charset="0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32110" name="Rectangle 14"/>
          <p:cNvSpPr>
            <a:spLocks noGrp="1" noChangeArrowheads="1"/>
          </p:cNvSpPr>
          <p:nvPr>
            <p:ph type="ctrTitle"/>
          </p:nvPr>
        </p:nvSpPr>
        <p:spPr>
          <a:xfrm>
            <a:off x="609600" y="99060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C1DECF95-1459-AE42-A4EB-7B3E02DCFE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191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39E581-3C04-9249-880E-32F917D207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75743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38950" y="152400"/>
            <a:ext cx="222885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653415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B150CF-3A00-1A42-B4F8-542F6579B4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677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9EEA0-C2EC-BF40-A0A5-DEA14A83B8E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9761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499F37-C86C-0A4C-AAE4-E293857E50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5002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1600" y="1676400"/>
            <a:ext cx="38100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BE43E-5969-0940-958A-9C0B6C778A7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1235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3CB27-4983-B54E-B74F-FCBDCC15007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0084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107E94-9948-4D47-982A-6B57AFAAD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1543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60F8DC-2BFD-924F-BEBB-48603AF216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95709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ADD94-B15C-FD43-9E88-736C006CD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63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3B28A3-D2BB-4843-9EAC-02A9C2EB18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1543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Rectangle 2"/>
          <p:cNvSpPr>
            <a:spLocks noChangeArrowheads="1"/>
          </p:cNvSpPr>
          <p:nvPr/>
        </p:nvSpPr>
        <p:spPr bwMode="auto">
          <a:xfrm>
            <a:off x="1066800" y="1458913"/>
            <a:ext cx="8077200" cy="5399087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24706"/>
                  <a:invGamma/>
                </a:schemeClr>
              </a:gs>
              <a:gs pos="100000">
                <a:schemeClr val="accent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1075" name="Rectangle 3"/>
          <p:cNvSpPr>
            <a:spLocks noChangeArrowheads="1"/>
          </p:cNvSpPr>
          <p:nvPr/>
        </p:nvSpPr>
        <p:spPr bwMode="auto">
          <a:xfrm>
            <a:off x="0" y="1447800"/>
            <a:ext cx="1066800" cy="5410200"/>
          </a:xfrm>
          <a:prstGeom prst="rect">
            <a:avLst/>
          </a:prstGeom>
          <a:gradFill rotWithShape="0">
            <a:gsLst>
              <a:gs pos="0">
                <a:schemeClr val="accent1">
                  <a:gamma/>
                  <a:shade val="13333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31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2954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810000" y="63246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1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86600" y="63246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Times" charset="0"/>
              </a:defRPr>
            </a:lvl1pPr>
          </a:lstStyle>
          <a:p>
            <a:pPr>
              <a:defRPr/>
            </a:pPr>
            <a:fld id="{933ECA87-290E-B849-B2C0-42D92E590F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31" name="Group 7"/>
          <p:cNvGrpSpPr>
            <a:grpSpLocks/>
          </p:cNvGrpSpPr>
          <p:nvPr/>
        </p:nvGrpSpPr>
        <p:grpSpPr bwMode="auto">
          <a:xfrm>
            <a:off x="0" y="355600"/>
            <a:ext cx="6172200" cy="2438400"/>
            <a:chOff x="0" y="1200"/>
            <a:chExt cx="3888" cy="1536"/>
          </a:xfrm>
        </p:grpSpPr>
        <p:sp>
          <p:nvSpPr>
            <p:cNvPr id="131080" name="Oval 8"/>
            <p:cNvSpPr>
              <a:spLocks noChangeArrowheads="1"/>
            </p:cNvSpPr>
            <p:nvPr/>
          </p:nvSpPr>
          <p:spPr bwMode="auto">
            <a:xfrm>
              <a:off x="497" y="1697"/>
              <a:ext cx="361" cy="359"/>
            </a:xfrm>
            <a:prstGeom prst="ellipse">
              <a:avLst/>
            </a:prstGeom>
            <a:gradFill rotWithShape="0">
              <a:gsLst>
                <a:gs pos="0">
                  <a:schemeClr val="accent1"/>
                </a:gs>
                <a:gs pos="100000">
                  <a:schemeClr val="accent1">
                    <a:gamma/>
                    <a:shade val="31373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1" name="Oval 9"/>
            <p:cNvSpPr>
              <a:spLocks noChangeArrowheads="1"/>
            </p:cNvSpPr>
            <p:nvPr/>
          </p:nvSpPr>
          <p:spPr bwMode="auto">
            <a:xfrm>
              <a:off x="594" y="1802"/>
              <a:ext cx="164" cy="156"/>
            </a:xfrm>
            <a:prstGeom prst="ellipse">
              <a:avLst/>
            </a:prstGeom>
            <a:gradFill rotWithShape="0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100000">
                  <a:schemeClr val="accent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2" name="Rectangle 10"/>
            <p:cNvSpPr>
              <a:spLocks noChangeArrowheads="1"/>
            </p:cNvSpPr>
            <p:nvPr/>
          </p:nvSpPr>
          <p:spPr bwMode="auto">
            <a:xfrm>
              <a:off x="0" y="1884"/>
              <a:ext cx="1440" cy="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3" name="Rectangle 11"/>
            <p:cNvSpPr>
              <a:spLocks noChangeArrowheads="1"/>
            </p:cNvSpPr>
            <p:nvPr/>
          </p:nvSpPr>
          <p:spPr bwMode="auto">
            <a:xfrm>
              <a:off x="678" y="1200"/>
              <a:ext cx="6" cy="1536"/>
            </a:xfrm>
            <a:prstGeom prst="rect">
              <a:avLst/>
            </a:prstGeom>
            <a:gradFill rotWithShape="0">
              <a:gsLst>
                <a:gs pos="0">
                  <a:schemeClr val="bg1"/>
                </a:gs>
                <a:gs pos="5000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131084" name="Rectangle 12"/>
            <p:cNvSpPr>
              <a:spLocks noChangeArrowheads="1"/>
            </p:cNvSpPr>
            <p:nvPr/>
          </p:nvSpPr>
          <p:spPr bwMode="auto">
            <a:xfrm>
              <a:off x="721" y="1884"/>
              <a:ext cx="3167" cy="6"/>
            </a:xfrm>
            <a:prstGeom prst="rect">
              <a:avLst/>
            </a:prstGeom>
            <a:gradFill rotWithShape="0">
              <a:gsLst>
                <a:gs pos="0">
                  <a:schemeClr val="bg1">
                    <a:gamma/>
                    <a:tint val="0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ＭＳ Ｐゴシック" charset="-128"/>
                <a:cs typeface="ＭＳ Ｐゴシック" charset="-128"/>
              </a:endParaRPr>
            </a:p>
          </p:txBody>
        </p:sp>
      </p:grpSp>
      <p:sp>
        <p:nvSpPr>
          <p:cNvPr id="1032" name="Rectangle 1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19200" y="1676400"/>
            <a:ext cx="777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1086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152400"/>
            <a:ext cx="8915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63500" dist="12700" dir="16200000" algn="ctr" rotWithShape="0">
              <a:schemeClr val="tx1">
                <a:alpha val="74998"/>
              </a:schemeClr>
            </a:outerShdw>
          </a:effec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4000" r:id="rId1"/>
    <p:sldLayoutId id="2147483990" r:id="rId2"/>
    <p:sldLayoutId id="2147483991" r:id="rId3"/>
    <p:sldLayoutId id="2147483992" r:id="rId4"/>
    <p:sldLayoutId id="2147483993" r:id="rId5"/>
    <p:sldLayoutId id="2147483994" r:id="rId6"/>
    <p:sldLayoutId id="2147483995" r:id="rId7"/>
    <p:sldLayoutId id="2147483996" r:id="rId8"/>
    <p:sldLayoutId id="2147483997" r:id="rId9"/>
    <p:sldLayoutId id="2147483998" r:id="rId10"/>
    <p:sldLayoutId id="214748399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ＭＳ Ｐゴシック" pitchFamily="-112" charset="-128"/>
          <a:cs typeface="ＭＳ Ｐゴシック" pitchFamily="-112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  <a:ea typeface="ＭＳ Ｐゴシック" pitchFamily="-112" charset="-128"/>
          <a:cs typeface="ＭＳ Ｐゴシック" pitchFamily="-112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itchFamily="-112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Times" charset="0"/>
        <a:buChar char="•"/>
        <a:defRPr sz="3200">
          <a:solidFill>
            <a:schemeClr val="tx1"/>
          </a:solidFill>
          <a:latin typeface="+mn-lt"/>
          <a:ea typeface="ＭＳ Ｐゴシック" pitchFamily="-112" charset="-128"/>
          <a:cs typeface="ＭＳ Ｐゴシック" pitchFamily="-112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Times" charset="0"/>
        <a:buChar char="•"/>
        <a:defRPr sz="2800">
          <a:solidFill>
            <a:schemeClr val="tx1"/>
          </a:solidFill>
          <a:latin typeface="+mn-lt"/>
          <a:ea typeface="ＭＳ Ｐゴシック" pitchFamily="-112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112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charset="0"/>
        <a:buChar char="Ø"/>
        <a:defRPr sz="2000">
          <a:solidFill>
            <a:schemeClr val="tx1"/>
          </a:solidFill>
          <a:latin typeface="+mn-lt"/>
          <a:ea typeface="ＭＳ Ｐゴシック" pitchFamily="-112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Wingdings" charset="0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Font typeface="Wingdings" pitchFamily="-112" charset="2"/>
        <a:buChar char="§"/>
        <a:defRPr sz="2000">
          <a:solidFill>
            <a:schemeClr val="tx1"/>
          </a:solidFill>
          <a:latin typeface="+mn-lt"/>
          <a:ea typeface="ＭＳ Ｐゴシック" pitchFamily="-112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4" Type="http://schemas.openxmlformats.org/officeDocument/2006/relationships/image" Target="../media/image3.png"/><Relationship Id="rId5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4" Type="http://schemas.openxmlformats.org/officeDocument/2006/relationships/image" Target="../media/image6.jpeg"/><Relationship Id="rId5" Type="http://schemas.openxmlformats.org/officeDocument/2006/relationships/image" Target="../media/image7.png"/><Relationship Id="rId6" Type="http://schemas.openxmlformats.org/officeDocument/2006/relationships/image" Target="../media/image3.png"/><Relationship Id="rId7" Type="http://schemas.openxmlformats.org/officeDocument/2006/relationships/image" Target="../media/image8.png"/><Relationship Id="rId8" Type="http://schemas.openxmlformats.org/officeDocument/2006/relationships/image" Target="../media/image9.jpeg"/><Relationship Id="rId9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4"/>
          <p:cNvSpPr>
            <a:spLocks noChangeArrowheads="1"/>
          </p:cNvSpPr>
          <p:nvPr/>
        </p:nvSpPr>
        <p:spPr bwMode="auto">
          <a:xfrm>
            <a:off x="533400" y="304800"/>
            <a:ext cx="86106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en-US" sz="3200" b="1">
                <a:solidFill>
                  <a:srgbClr val="DADADA"/>
                </a:solidFill>
              </a:rPr>
              <a:t>Managing Data from Seismic Networks</a:t>
            </a:r>
          </a:p>
        </p:txBody>
      </p:sp>
      <p:sp>
        <p:nvSpPr>
          <p:cNvPr id="15362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-76200" y="3352800"/>
            <a:ext cx="4343400" cy="1752600"/>
          </a:xfrm>
        </p:spPr>
        <p:txBody>
          <a:bodyPr/>
          <a:lstStyle/>
          <a:p>
            <a:pPr eaLnBrk="1" hangingPunct="1">
              <a:buFont typeface="Times" charset="0"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Hanoi, Vietnam</a:t>
            </a:r>
          </a:p>
          <a:p>
            <a:pPr eaLnBrk="1" hangingPunct="1">
              <a:buFont typeface="Times" charset="0"/>
              <a:buNone/>
            </a:pPr>
            <a:r>
              <a:rPr lang="en-US" sz="2800">
                <a:latin typeface="Arial" charset="0"/>
                <a:ea typeface="ＭＳ Ｐゴシック" charset="0"/>
                <a:cs typeface="ＭＳ Ｐゴシック" charset="0"/>
              </a:rPr>
              <a:t>9-15 September 2015</a:t>
            </a:r>
            <a:endParaRPr lang="en-US" sz="2400">
              <a:latin typeface="Arial" charset="0"/>
              <a:ea typeface="ＭＳ Ｐゴシック" charset="0"/>
              <a:cs typeface="ＭＳ Ｐゴシック" charset="0"/>
            </a:endParaRPr>
          </a:p>
          <a:p>
            <a:pPr eaLnBrk="1" hangingPunct="1">
              <a:buFont typeface="Times" charset="0"/>
              <a:buNone/>
            </a:pPr>
            <a:endParaRPr lang="en-US" sz="280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pic>
        <p:nvPicPr>
          <p:cNvPr id="15363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1828800"/>
            <a:ext cx="373380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-152400" y="1676400"/>
            <a:ext cx="7772400" cy="4572000"/>
          </a:xfrm>
        </p:spPr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Local Hosts and Organization</a:t>
            </a:r>
          </a:p>
          <a:p>
            <a:pPr lvl="1" eaLnBrk="1" hangingPunct="1">
              <a:buFont typeface="Times" charset="0"/>
              <a:buNone/>
            </a:pPr>
            <a:r>
              <a:rPr lang="en-US">
                <a:latin typeface="Arial" charset="0"/>
                <a:ea typeface="ＭＳ Ｐゴシック" charset="0"/>
              </a:rPr>
              <a:t>Vietnam Academy of Science &amp; Technology</a:t>
            </a:r>
          </a:p>
          <a:p>
            <a:pPr lvl="1" eaLnBrk="1" hangingPunct="1">
              <a:buFont typeface="Times" charset="0"/>
              <a:buNone/>
            </a:pPr>
            <a:r>
              <a:rPr lang="en-US">
                <a:latin typeface="Arial" charset="0"/>
                <a:ea typeface="ＭＳ Ｐゴシック" charset="0"/>
              </a:rPr>
              <a:t>	Dr. Nguyen Xuan Anh</a:t>
            </a:r>
          </a:p>
          <a:p>
            <a:pPr lvl="1" eaLnBrk="1" hangingPunct="1">
              <a:buFont typeface="Times" charset="0"/>
              <a:buNone/>
            </a:pPr>
            <a:r>
              <a:rPr lang="en-US">
                <a:latin typeface="Arial" charset="0"/>
                <a:ea typeface="ＭＳ Ｐゴシック" charset="0"/>
              </a:rPr>
              <a:t>Vietnam Institute of Geophysics</a:t>
            </a:r>
          </a:p>
          <a:p>
            <a:pPr lvl="1" eaLnBrk="1" hangingPunct="1">
              <a:buFont typeface="Times" charset="0"/>
              <a:buNone/>
            </a:pPr>
            <a:r>
              <a:rPr lang="en-US">
                <a:latin typeface="Arial" charset="0"/>
                <a:ea typeface="ＭＳ Ｐゴシック" charset="0"/>
              </a:rPr>
              <a:t>	Mr. Dinh Quoc Van</a:t>
            </a:r>
          </a:p>
          <a:p>
            <a:pPr lvl="1" eaLnBrk="1" hangingPunct="1">
              <a:buFont typeface="Times" charset="0"/>
              <a:buNone/>
            </a:pPr>
            <a:r>
              <a:rPr lang="en-US">
                <a:latin typeface="Arial" charset="0"/>
                <a:ea typeface="ＭＳ Ｐゴシック" charset="0"/>
              </a:rPr>
              <a:t>Regional organizer</a:t>
            </a:r>
          </a:p>
          <a:p>
            <a:pPr lvl="1" eaLnBrk="1" hangingPunct="1">
              <a:buFont typeface="Times" charset="0"/>
              <a:buNone/>
            </a:pPr>
            <a:r>
              <a:rPr lang="en-US">
                <a:latin typeface="Arial" charset="0"/>
                <a:ea typeface="ＭＳ Ｐゴシック" charset="0"/>
              </a:rPr>
              <a:t>		RIMES ( Regional Integrated Multi-Hazard Early warning System for Africa and Asia)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Logistics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</a:rPr>
              <a:t>Gale Cox from the IRIS DMC</a:t>
            </a:r>
          </a:p>
          <a:p>
            <a:pPr lvl="1" eaLnBrk="1" hangingPunct="1"/>
            <a:endParaRPr lang="en-US">
              <a:latin typeface="Arial" charset="0"/>
              <a:ea typeface="ＭＳ Ｐゴシック" charset="0"/>
            </a:endParaRPr>
          </a:p>
          <a:p>
            <a:pPr lvl="2" eaLnBrk="1" hangingPunct="1">
              <a:buFont typeface="Times" charset="0"/>
              <a:buNone/>
            </a:pPr>
            <a:endParaRPr lang="en-US">
              <a:latin typeface="Arial" charset="0"/>
              <a:ea typeface="ＭＳ Ｐゴシック" charset="0"/>
            </a:endParaRPr>
          </a:p>
          <a:p>
            <a:pPr lvl="2" eaLnBrk="1" hangingPunct="1">
              <a:buFont typeface="Times" charset="0"/>
              <a:buNone/>
            </a:pPr>
            <a:endParaRPr lang="en-US">
              <a:latin typeface="Arial" charset="0"/>
              <a:ea typeface="ＭＳ Ｐゴシック" charset="0"/>
            </a:endParaRPr>
          </a:p>
        </p:txBody>
      </p:sp>
      <p:sp>
        <p:nvSpPr>
          <p:cNvPr id="17410" name="Rectangle 1028"/>
          <p:cNvSpPr>
            <a:spLocks noChangeArrowheads="1"/>
          </p:cNvSpPr>
          <p:nvPr/>
        </p:nvSpPr>
        <p:spPr bwMode="auto">
          <a:xfrm>
            <a:off x="1143000" y="76200"/>
            <a:ext cx="7500938" cy="1446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4400" b="1">
                <a:solidFill>
                  <a:srgbClr val="DADADA"/>
                </a:solidFill>
              </a:rPr>
              <a:t>Sincere Appreciation to the</a:t>
            </a:r>
          </a:p>
          <a:p>
            <a:pPr algn="ctr"/>
            <a:r>
              <a:rPr lang="en-US" sz="4400" b="1">
                <a:solidFill>
                  <a:srgbClr val="DADADA"/>
                </a:solidFill>
              </a:rPr>
              <a:t>Workshop Hosts</a:t>
            </a:r>
          </a:p>
        </p:txBody>
      </p:sp>
      <p:pic>
        <p:nvPicPr>
          <p:cNvPr id="17411" name="Picture 1" descr="IGP_Logo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1524000"/>
            <a:ext cx="1363663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2" descr="ds-icon.gi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6350" y="5111750"/>
            <a:ext cx="1517650" cy="151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3" descr="Logo RIMES final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2550" y="3124200"/>
            <a:ext cx="1371600" cy="1392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dirty="0" smtClean="0">
                <a:latin typeface="Arial (Headings)" charset="0"/>
                <a:ea typeface="ＭＳ Ｐゴシック" charset="0"/>
                <a:cs typeface="Arial (Headings)" charset="0"/>
              </a:rPr>
              <a:t>International-</a:t>
            </a:r>
            <a:r>
              <a:rPr lang="en-US" dirty="0">
                <a:latin typeface="Arial (Headings)" charset="0"/>
                <a:ea typeface="ＭＳ Ｐゴシック" charset="0"/>
                <a:cs typeface="Arial (Headings)" charset="0"/>
              </a:rPr>
              <a:t>Sponsors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rial (Headings)" charset="0"/>
                <a:ea typeface="ＭＳ Ｐゴシック" charset="0"/>
                <a:cs typeface="Arial (Headings)" charset="0"/>
              </a:rPr>
              <a:t>IRIS</a:t>
            </a:r>
          </a:p>
          <a:p>
            <a:pPr lvl="2" eaLnBrk="1" hangingPunct="1">
              <a:lnSpc>
                <a:spcPct val="90000"/>
              </a:lnSpc>
              <a:defRPr/>
            </a:pPr>
            <a:r>
              <a:rPr lang="en-US" dirty="0">
                <a:latin typeface="Arial (Headings)" charset="0"/>
                <a:ea typeface="ＭＳ Ｐゴシック" charset="0"/>
                <a:cs typeface="Arial (Headings)" charset="0"/>
              </a:rPr>
              <a:t>US National Science Foundation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>
                <a:latin typeface="Arial (Headings)" charset="0"/>
                <a:ea typeface="ＭＳ Ｐゴシック" charset="0"/>
                <a:cs typeface="Arial (Headings)" charset="0"/>
              </a:rPr>
              <a:t>IASPEI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Arial (Headings)" charset="0"/>
                <a:ea typeface="ＭＳ Ｐゴシック" charset="0"/>
                <a:cs typeface="Arial (Headings)" charset="0"/>
              </a:rPr>
              <a:t>FDSN</a:t>
            </a:r>
          </a:p>
          <a:p>
            <a:pPr marL="457200" lvl="1" indent="0" eaLnBrk="1" hangingPunct="1">
              <a:lnSpc>
                <a:spcPct val="90000"/>
              </a:lnSpc>
              <a:buFont typeface="Times" charset="0"/>
              <a:buNone/>
              <a:defRPr/>
            </a:pPr>
            <a:endParaRPr lang="en-US" dirty="0" smtClean="0">
              <a:latin typeface="Arial (Headings)" charset="0"/>
              <a:ea typeface="ＭＳ Ｐゴシック" charset="0"/>
              <a:cs typeface="Arial (Headings)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Arial (Headings)" charset="0"/>
                <a:ea typeface="ＭＳ Ｐゴシック" charset="0"/>
                <a:cs typeface="Arial (Headings)" charset="0"/>
              </a:rPr>
              <a:t>IES, Academia </a:t>
            </a:r>
            <a:r>
              <a:rPr lang="en-US" dirty="0" err="1" smtClean="0">
                <a:latin typeface="Arial (Headings)" charset="0"/>
                <a:ea typeface="ＭＳ Ｐゴシック" charset="0"/>
                <a:cs typeface="Arial (Headings)" charset="0"/>
              </a:rPr>
              <a:t>Sinica</a:t>
            </a:r>
            <a:endParaRPr lang="en-US" dirty="0" smtClean="0">
              <a:latin typeface="Arial (Headings)" charset="0"/>
              <a:ea typeface="ＭＳ Ｐゴシック" charset="0"/>
              <a:cs typeface="Arial (Headings)" charset="0"/>
            </a:endParaRP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Arial (Headings)" charset="0"/>
                <a:ea typeface="ＭＳ Ｐゴシック" charset="0"/>
                <a:cs typeface="Arial (Headings)" charset="0"/>
              </a:rPr>
              <a:t>TEC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US" dirty="0" smtClean="0">
                <a:latin typeface="Arial (Headings)" charset="0"/>
                <a:ea typeface="ＭＳ Ｐゴシック" charset="0"/>
                <a:cs typeface="Arial (Headings)" charset="0"/>
              </a:rPr>
              <a:t>CEA-IGP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US" dirty="0">
              <a:latin typeface="Arial (Headings)" charset="0"/>
              <a:ea typeface="ＭＳ Ｐゴシック" charset="0"/>
              <a:cs typeface="Arial (Headings)" charset="0"/>
            </a:endParaRPr>
          </a:p>
        </p:txBody>
      </p:sp>
      <p:sp>
        <p:nvSpPr>
          <p:cNvPr id="19458" name="Rectangle 4"/>
          <p:cNvSpPr>
            <a:spLocks noChangeArrowheads="1"/>
          </p:cNvSpPr>
          <p:nvPr/>
        </p:nvSpPr>
        <p:spPr bwMode="auto">
          <a:xfrm>
            <a:off x="1600200" y="381000"/>
            <a:ext cx="5648325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DADADA"/>
                </a:solidFill>
              </a:rPr>
              <a:t>Workshop Sponsors</a:t>
            </a:r>
          </a:p>
        </p:txBody>
      </p:sp>
      <p:sp>
        <p:nvSpPr>
          <p:cNvPr id="19459" name="Rectangle 4"/>
          <p:cNvSpPr>
            <a:spLocks noChangeArrowheads="1"/>
          </p:cNvSpPr>
          <p:nvPr/>
        </p:nvSpPr>
        <p:spPr bwMode="auto">
          <a:xfrm>
            <a:off x="76200" y="1143000"/>
            <a:ext cx="990600" cy="48768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pic>
        <p:nvPicPr>
          <p:cNvPr id="19460" name="Picture 6" descr="nsf_logo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50" y="2393950"/>
            <a:ext cx="546100" cy="596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9" descr="iaspei_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863" y="3098800"/>
            <a:ext cx="828675" cy="45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fdsn_logo.gi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3657600"/>
            <a:ext cx="8128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" descr="ds-icon.gi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500" y="1752600"/>
            <a:ext cx="5334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4" name="Picture 2" descr="TEClogo-original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675" y="4997450"/>
            <a:ext cx="781050" cy="74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5" name="Picture 3" descr="IES-logo-origina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4257675"/>
            <a:ext cx="857250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6" name="Picture 4" descr="IGCEA.jp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625" y="5867400"/>
            <a:ext cx="819150" cy="81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5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5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5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5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351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 nodeType="clickPar">
                      <p:stCondLst>
                        <p:cond delay="indefinite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51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351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51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171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1524000"/>
            <a:ext cx="8915400" cy="4572000"/>
          </a:xfrm>
        </p:spPr>
        <p:txBody>
          <a:bodyPr/>
          <a:lstStyle/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Present state-of-the-art seismic network design principles to network operators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Improve the understanding of modern seismic instrumentation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Understand how modern data have both monitoring and scientific uses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Training in tools enabling the production of waveform data and metadata using the FDSN standards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Building connections between network operators in Asia and the Western Pacific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000">
                <a:latin typeface="Arial" charset="0"/>
                <a:ea typeface="ＭＳ Ｐゴシック" charset="0"/>
              </a:rPr>
              <a:t>Encourage sharing of seismic data with neighboring countries and internationally with the FDSN Data Center at IRIS</a:t>
            </a:r>
          </a:p>
        </p:txBody>
      </p:sp>
      <p:sp>
        <p:nvSpPr>
          <p:cNvPr id="21506" name="Rectangle 4"/>
          <p:cNvSpPr>
            <a:spLocks noChangeArrowheads="1"/>
          </p:cNvSpPr>
          <p:nvPr/>
        </p:nvSpPr>
        <p:spPr bwMode="auto">
          <a:xfrm>
            <a:off x="2057400" y="381000"/>
            <a:ext cx="5897563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DADADA"/>
                </a:solidFill>
              </a:rPr>
              <a:t>Workshop Objectives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3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3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3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3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3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2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76400"/>
            <a:ext cx="8305800" cy="457200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latin typeface="+mj-lt"/>
              </a:rPr>
              <a:t>Tim Ahern</a:t>
            </a:r>
          </a:p>
          <a:p>
            <a:pPr>
              <a:defRPr/>
            </a:pPr>
            <a:r>
              <a:rPr lang="en-US" sz="2800" dirty="0" smtClean="0">
                <a:latin typeface="+mj-lt"/>
              </a:rPr>
              <a:t>Rick Benson</a:t>
            </a:r>
          </a:p>
          <a:p>
            <a:pPr>
              <a:defRPr/>
            </a:pPr>
            <a:r>
              <a:rPr lang="en-US" sz="2800" dirty="0" smtClean="0">
                <a:latin typeface="+mj-lt"/>
              </a:rPr>
              <a:t>Peter Davis</a:t>
            </a:r>
          </a:p>
          <a:p>
            <a:pPr>
              <a:defRPr/>
            </a:pPr>
            <a:r>
              <a:rPr lang="en-US" sz="2800" dirty="0" smtClean="0">
                <a:latin typeface="+mj-lt"/>
              </a:rPr>
              <a:t>Emile </a:t>
            </a:r>
            <a:r>
              <a:rPr lang="en-US" sz="2800" dirty="0" err="1" smtClean="0">
                <a:latin typeface="+mj-lt"/>
              </a:rPr>
              <a:t>Okal</a:t>
            </a:r>
            <a:endParaRPr lang="en-US" sz="2800" dirty="0" smtClean="0">
              <a:latin typeface="+mj-lt"/>
            </a:endParaRPr>
          </a:p>
          <a:p>
            <a:pPr>
              <a:defRPr/>
            </a:pPr>
            <a:r>
              <a:rPr lang="en-US" sz="2800" dirty="0" smtClean="0">
                <a:latin typeface="+mj-lt"/>
              </a:rPr>
              <a:t>Mary Templeton</a:t>
            </a:r>
          </a:p>
          <a:p>
            <a:pPr>
              <a:defRPr/>
            </a:pPr>
            <a:r>
              <a:rPr lang="en-US" sz="2800" dirty="0" smtClean="0">
                <a:latin typeface="+mj-lt"/>
              </a:rPr>
              <a:t>Joachim Wasserman</a:t>
            </a:r>
          </a:p>
          <a:p>
            <a:pPr>
              <a:defRPr/>
            </a:pPr>
            <a:r>
              <a:rPr lang="en-US" sz="2800" dirty="0" smtClean="0">
                <a:latin typeface="+mj-lt"/>
              </a:rPr>
              <a:t>Bernd Weber</a:t>
            </a:r>
          </a:p>
        </p:txBody>
      </p:sp>
      <p:sp>
        <p:nvSpPr>
          <p:cNvPr id="23554" name="Rectangle 3"/>
          <p:cNvSpPr>
            <a:spLocks noChangeArrowheads="1"/>
          </p:cNvSpPr>
          <p:nvPr/>
        </p:nvSpPr>
        <p:spPr bwMode="auto">
          <a:xfrm>
            <a:off x="315913" y="228600"/>
            <a:ext cx="809625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3200" b="1">
                <a:solidFill>
                  <a:srgbClr val="DADADA"/>
                </a:solidFill>
              </a:rPr>
              <a:t>Introduction of Lecturers and facilitators</a:t>
            </a:r>
            <a:endParaRPr lang="en-US" sz="320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TextBox 31"/>
          <p:cNvSpPr txBox="1">
            <a:spLocks noChangeArrowheads="1"/>
          </p:cNvSpPr>
          <p:nvPr/>
        </p:nvSpPr>
        <p:spPr bwMode="auto">
          <a:xfrm>
            <a:off x="1790700" y="0"/>
            <a:ext cx="5786438" cy="150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/>
            <a:r>
              <a:rPr lang="en-US" sz="3600"/>
              <a:t>Representatives from </a:t>
            </a:r>
          </a:p>
          <a:p>
            <a:pPr algn="ctr"/>
            <a:r>
              <a:rPr lang="en-US" sz="3600"/>
              <a:t>Asia Pacific Region</a:t>
            </a:r>
          </a:p>
          <a:p>
            <a:pPr algn="ctr"/>
            <a:r>
              <a:rPr lang="en-US" sz="2000"/>
              <a:t>38 participants from 19 countries are represented</a:t>
            </a:r>
          </a:p>
        </p:txBody>
      </p:sp>
      <p:grpSp>
        <p:nvGrpSpPr>
          <p:cNvPr id="24578" name="Group 4"/>
          <p:cNvGrpSpPr>
            <a:grpSpLocks/>
          </p:cNvGrpSpPr>
          <p:nvPr/>
        </p:nvGrpSpPr>
        <p:grpSpPr bwMode="auto">
          <a:xfrm>
            <a:off x="762000" y="1447800"/>
            <a:ext cx="8232775" cy="5337175"/>
            <a:chOff x="762000" y="1447800"/>
            <a:chExt cx="8232775" cy="5337528"/>
          </a:xfrm>
        </p:grpSpPr>
        <p:sp>
          <p:nvSpPr>
            <p:cNvPr id="24579" name="Oval 25"/>
            <p:cNvSpPr>
              <a:spLocks noChangeArrowheads="1"/>
            </p:cNvSpPr>
            <p:nvPr/>
          </p:nvSpPr>
          <p:spPr bwMode="auto">
            <a:xfrm>
              <a:off x="7391400" y="3429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0" name="Oval 25"/>
            <p:cNvSpPr>
              <a:spLocks noChangeArrowheads="1"/>
            </p:cNvSpPr>
            <p:nvPr/>
          </p:nvSpPr>
          <p:spPr bwMode="auto">
            <a:xfrm>
              <a:off x="7391400" y="3962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1" name="TextBox 48"/>
            <p:cNvSpPr txBox="1">
              <a:spLocks noChangeArrowheads="1"/>
            </p:cNvSpPr>
            <p:nvPr/>
          </p:nvSpPr>
          <p:spPr bwMode="auto">
            <a:xfrm>
              <a:off x="7543800" y="3276600"/>
              <a:ext cx="1450975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Germany</a:t>
              </a:r>
            </a:p>
          </p:txBody>
        </p:sp>
        <p:sp>
          <p:nvSpPr>
            <p:cNvPr id="24582" name="TextBox 49"/>
            <p:cNvSpPr txBox="1">
              <a:spLocks noChangeArrowheads="1"/>
            </p:cNvSpPr>
            <p:nvPr/>
          </p:nvSpPr>
          <p:spPr bwMode="auto">
            <a:xfrm>
              <a:off x="7645400" y="3810000"/>
              <a:ext cx="812800" cy="4619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0"/>
                </a:defRPr>
              </a:lvl9pPr>
            </a:lstStyle>
            <a:p>
              <a:r>
                <a:rPr lang="en-US"/>
                <a:t>USA</a:t>
              </a:r>
            </a:p>
          </p:txBody>
        </p:sp>
        <p:pic>
          <p:nvPicPr>
            <p:cNvPr id="24583" name="Picture 3" descr="Screen Shot 2015-07-21 at 8.56.48 AM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2000" y="1447800"/>
              <a:ext cx="6477000" cy="5337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584" name="Oval 25"/>
            <p:cNvSpPr>
              <a:spLocks noChangeArrowheads="1"/>
            </p:cNvSpPr>
            <p:nvPr/>
          </p:nvSpPr>
          <p:spPr bwMode="auto">
            <a:xfrm>
              <a:off x="3276600" y="4191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5" name="Oval 25"/>
            <p:cNvSpPr>
              <a:spLocks noChangeArrowheads="1"/>
            </p:cNvSpPr>
            <p:nvPr/>
          </p:nvSpPr>
          <p:spPr bwMode="auto">
            <a:xfrm>
              <a:off x="3429000" y="3962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6" name="Oval 25"/>
            <p:cNvSpPr>
              <a:spLocks noChangeArrowheads="1"/>
            </p:cNvSpPr>
            <p:nvPr/>
          </p:nvSpPr>
          <p:spPr bwMode="auto">
            <a:xfrm>
              <a:off x="3810000" y="3429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7" name="Oval 25"/>
            <p:cNvSpPr>
              <a:spLocks noChangeArrowheads="1"/>
            </p:cNvSpPr>
            <p:nvPr/>
          </p:nvSpPr>
          <p:spPr bwMode="auto">
            <a:xfrm>
              <a:off x="4495800" y="6096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8" name="Oval 25"/>
            <p:cNvSpPr>
              <a:spLocks noChangeArrowheads="1"/>
            </p:cNvSpPr>
            <p:nvPr/>
          </p:nvSpPr>
          <p:spPr bwMode="auto">
            <a:xfrm>
              <a:off x="2057400" y="23622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89" name="Oval 25"/>
            <p:cNvSpPr>
              <a:spLocks noChangeArrowheads="1"/>
            </p:cNvSpPr>
            <p:nvPr/>
          </p:nvSpPr>
          <p:spPr bwMode="auto">
            <a:xfrm>
              <a:off x="22860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0" name="Oval 25"/>
            <p:cNvSpPr>
              <a:spLocks noChangeArrowheads="1"/>
            </p:cNvSpPr>
            <p:nvPr/>
          </p:nvSpPr>
          <p:spPr bwMode="auto">
            <a:xfrm>
              <a:off x="2286000" y="5334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1" name="Oval 25"/>
            <p:cNvSpPr>
              <a:spLocks noChangeArrowheads="1"/>
            </p:cNvSpPr>
            <p:nvPr/>
          </p:nvSpPr>
          <p:spPr bwMode="auto">
            <a:xfrm>
              <a:off x="3962400" y="5486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2" name="Oval 25"/>
            <p:cNvSpPr>
              <a:spLocks noChangeArrowheads="1"/>
            </p:cNvSpPr>
            <p:nvPr/>
          </p:nvSpPr>
          <p:spPr bwMode="auto">
            <a:xfrm>
              <a:off x="3581400" y="4343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3" name="Oval 25"/>
            <p:cNvSpPr>
              <a:spLocks noChangeArrowheads="1"/>
            </p:cNvSpPr>
            <p:nvPr/>
          </p:nvSpPr>
          <p:spPr bwMode="auto">
            <a:xfrm>
              <a:off x="2971800" y="39624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4" name="Oval 25"/>
            <p:cNvSpPr>
              <a:spLocks noChangeArrowheads="1"/>
            </p:cNvSpPr>
            <p:nvPr/>
          </p:nvSpPr>
          <p:spPr bwMode="auto">
            <a:xfrm>
              <a:off x="2057400" y="3810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5" name="Oval 25"/>
            <p:cNvSpPr>
              <a:spLocks noChangeArrowheads="1"/>
            </p:cNvSpPr>
            <p:nvPr/>
          </p:nvSpPr>
          <p:spPr bwMode="auto">
            <a:xfrm>
              <a:off x="6400800" y="60198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6" name="Oval 25"/>
            <p:cNvSpPr>
              <a:spLocks noChangeArrowheads="1"/>
            </p:cNvSpPr>
            <p:nvPr/>
          </p:nvSpPr>
          <p:spPr bwMode="auto">
            <a:xfrm>
              <a:off x="5105400" y="41910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7" name="Oval 25"/>
            <p:cNvSpPr>
              <a:spLocks noChangeArrowheads="1"/>
            </p:cNvSpPr>
            <p:nvPr/>
          </p:nvSpPr>
          <p:spPr bwMode="auto">
            <a:xfrm>
              <a:off x="3886200" y="4800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8" name="Oval 25"/>
            <p:cNvSpPr>
              <a:spLocks noChangeArrowheads="1"/>
            </p:cNvSpPr>
            <p:nvPr/>
          </p:nvSpPr>
          <p:spPr bwMode="auto">
            <a:xfrm>
              <a:off x="5353050" y="6131984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599" name="Oval 25"/>
            <p:cNvSpPr>
              <a:spLocks noChangeArrowheads="1"/>
            </p:cNvSpPr>
            <p:nvPr/>
          </p:nvSpPr>
          <p:spPr bwMode="auto">
            <a:xfrm>
              <a:off x="1676400" y="2895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4600" name="Oval 25"/>
            <p:cNvSpPr>
              <a:spLocks noChangeArrowheads="1"/>
            </p:cNvSpPr>
            <p:nvPr/>
          </p:nvSpPr>
          <p:spPr bwMode="auto">
            <a:xfrm>
              <a:off x="4191000" y="4419600"/>
              <a:ext cx="152400" cy="1524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Network Reports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We have 20 network reports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12 minutes + 3 minutes</a:t>
            </a:r>
          </a:p>
          <a:p>
            <a:pPr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Workshop Logistics contact</a:t>
            </a:r>
          </a:p>
          <a:p>
            <a:pPr lvl="1" eaLnBrk="1" hangingPunct="1"/>
            <a:r>
              <a:rPr lang="en-US">
                <a:latin typeface="Arial" charset="0"/>
                <a:ea typeface="ＭＳ Ｐゴシック" charset="0"/>
                <a:cs typeface="ＭＳ Ｐゴシック" charset="0"/>
              </a:rPr>
              <a:t>Mr. Dinh Quoc Van</a:t>
            </a:r>
          </a:p>
          <a:p>
            <a:pPr eaLnBrk="1" hangingPunct="1"/>
            <a:endParaRPr lang="en-US">
              <a:latin typeface="Times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25602" name="Rectangle 4"/>
          <p:cNvSpPr>
            <a:spLocks noChangeArrowheads="1"/>
          </p:cNvSpPr>
          <p:nvPr/>
        </p:nvSpPr>
        <p:spPr bwMode="auto">
          <a:xfrm>
            <a:off x="1524000" y="381000"/>
            <a:ext cx="4699000" cy="769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DADADA"/>
                </a:solidFill>
              </a:rPr>
              <a:t>Network Reports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1676400"/>
            <a:ext cx="7772400" cy="1905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+mj-lt"/>
                <a:ea typeface="ＭＳ Ｐゴシック" charset="-128"/>
                <a:cs typeface="ＭＳ Ｐゴシック" charset="-128"/>
              </a:rPr>
              <a:t>Name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+mj-lt"/>
                <a:ea typeface="ＭＳ Ｐゴシック" charset="-128"/>
                <a:cs typeface="ＭＳ Ｐゴシック" charset="-128"/>
              </a:rPr>
              <a:t>Organization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+mj-lt"/>
                <a:ea typeface="ＭＳ Ｐゴシック" charset="-128"/>
                <a:cs typeface="ＭＳ Ｐゴシック" charset="-128"/>
              </a:rPr>
              <a:t>Country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en-US" sz="2800" dirty="0">
                <a:latin typeface="+mj-lt"/>
                <a:ea typeface="ＭＳ Ｐゴシック" charset="-128"/>
                <a:cs typeface="ＭＳ Ｐゴシック" charset="-128"/>
              </a:rPr>
              <a:t>Your role in your organization</a:t>
            </a:r>
          </a:p>
        </p:txBody>
      </p:sp>
      <p:sp>
        <p:nvSpPr>
          <p:cNvPr id="26626" name="Rectangle 4"/>
          <p:cNvSpPr>
            <a:spLocks noChangeArrowheads="1"/>
          </p:cNvSpPr>
          <p:nvPr/>
        </p:nvSpPr>
        <p:spPr bwMode="auto">
          <a:xfrm>
            <a:off x="1219200" y="304800"/>
            <a:ext cx="74803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sz="4400" b="1">
                <a:solidFill>
                  <a:srgbClr val="DADADA"/>
                </a:solidFill>
              </a:rPr>
              <a:t>Introduction of Participants</a:t>
            </a:r>
          </a:p>
        </p:txBody>
      </p:sp>
      <p:sp>
        <p:nvSpPr>
          <p:cNvPr id="141318" name="WordArt 6"/>
          <p:cNvSpPr>
            <a:spLocks noChangeArrowheads="1" noChangeShapeType="1" noTextEdit="1"/>
          </p:cNvSpPr>
          <p:nvPr/>
        </p:nvSpPr>
        <p:spPr bwMode="auto">
          <a:xfrm>
            <a:off x="685800" y="4495800"/>
            <a:ext cx="7835900" cy="855663"/>
          </a:xfrm>
          <a:prstGeom prst="rect">
            <a:avLst/>
          </a:prstGeom>
        </p:spPr>
        <p:txBody>
          <a:bodyPr wrap="none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58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  <a:ea typeface="Impact"/>
                <a:cs typeface="Impact"/>
              </a:rPr>
              <a:t>Please Leave Details to your Network Report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41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141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1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41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413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1315" grpId="0" build="p"/>
      <p:bldP spid="141318" grpId="0" animBg="1"/>
    </p:bldLst>
  </p:timing>
</p:sld>
</file>

<file path=ppt/theme/theme1.xml><?xml version="1.0" encoding="utf-8"?>
<a:theme xmlns:a="http://schemas.openxmlformats.org/drawingml/2006/main" name="Shimmer">
  <a:themeElements>
    <a:clrScheme name="Shimmer 1">
      <a:dk1>
        <a:srgbClr val="808080"/>
      </a:dk1>
      <a:lt1>
        <a:srgbClr val="FFFFFF"/>
      </a:lt1>
      <a:dk2>
        <a:srgbClr val="0A0E5B"/>
      </a:dk2>
      <a:lt2>
        <a:srgbClr val="4460EE"/>
      </a:lt2>
      <a:accent1>
        <a:srgbClr val="1822CD"/>
      </a:accent1>
      <a:accent2>
        <a:srgbClr val="5DBACA"/>
      </a:accent2>
      <a:accent3>
        <a:srgbClr val="AAAAB5"/>
      </a:accent3>
      <a:accent4>
        <a:srgbClr val="DADADA"/>
      </a:accent4>
      <a:accent5>
        <a:srgbClr val="ABABE3"/>
      </a:accent5>
      <a:accent6>
        <a:srgbClr val="53A8B7"/>
      </a:accent6>
      <a:hlink>
        <a:srgbClr val="F63F1B"/>
      </a:hlink>
      <a:folHlink>
        <a:srgbClr val="FFBF56"/>
      </a:folHlink>
    </a:clrScheme>
    <a:fontScheme name="Shimmer">
      <a:majorFont>
        <a:latin typeface="Arial"/>
        <a:ea typeface=""/>
        <a:cs typeface=""/>
      </a:majorFont>
      <a:minorFont>
        <a:latin typeface="Time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2" charset="0"/>
            <a:ea typeface="ＭＳ Ｐゴシック" pitchFamily="-112" charset="-128"/>
            <a:cs typeface="ＭＳ Ｐゴシック" pitchFamily="-112" charset="-128"/>
          </a:defRPr>
        </a:defPPr>
      </a:lstStyle>
    </a:lnDef>
  </a:objectDefaults>
  <a:extraClrSchemeLst>
    <a:extraClrScheme>
      <a:clrScheme name="Shimmer 1">
        <a:dk1>
          <a:srgbClr val="808080"/>
        </a:dk1>
        <a:lt1>
          <a:srgbClr val="FFFFFF"/>
        </a:lt1>
        <a:dk2>
          <a:srgbClr val="0A0E5B"/>
        </a:dk2>
        <a:lt2>
          <a:srgbClr val="4460EE"/>
        </a:lt2>
        <a:accent1>
          <a:srgbClr val="1822CD"/>
        </a:accent1>
        <a:accent2>
          <a:srgbClr val="5DBACA"/>
        </a:accent2>
        <a:accent3>
          <a:srgbClr val="AAAAB5"/>
        </a:accent3>
        <a:accent4>
          <a:srgbClr val="DADADA"/>
        </a:accent4>
        <a:accent5>
          <a:srgbClr val="ABABE3"/>
        </a:accent5>
        <a:accent6>
          <a:srgbClr val="53A8B7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808080"/>
        </a:dk1>
        <a:lt1>
          <a:srgbClr val="FFFFFF"/>
        </a:lt1>
        <a:dk2>
          <a:srgbClr val="810A08"/>
        </a:dk2>
        <a:lt2>
          <a:srgbClr val="F9AAAC"/>
        </a:lt2>
        <a:accent1>
          <a:srgbClr val="EF1F1D"/>
        </a:accent1>
        <a:accent2>
          <a:srgbClr val="F87B57"/>
        </a:accent2>
        <a:accent3>
          <a:srgbClr val="C1AAAA"/>
        </a:accent3>
        <a:accent4>
          <a:srgbClr val="DADADA"/>
        </a:accent4>
        <a:accent5>
          <a:srgbClr val="F6ABAB"/>
        </a:accent5>
        <a:accent6>
          <a:srgbClr val="E16F4E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808080"/>
        </a:dk1>
        <a:lt1>
          <a:srgbClr val="FFFFFF"/>
        </a:lt1>
        <a:dk2>
          <a:srgbClr val="133A0D"/>
        </a:dk2>
        <a:lt2>
          <a:srgbClr val="BAD41A"/>
        </a:lt2>
        <a:accent1>
          <a:srgbClr val="5DA31E"/>
        </a:accent1>
        <a:accent2>
          <a:srgbClr val="BAD41A"/>
        </a:accent2>
        <a:accent3>
          <a:srgbClr val="AAAEAA"/>
        </a:accent3>
        <a:accent4>
          <a:srgbClr val="DADADA"/>
        </a:accent4>
        <a:accent5>
          <a:srgbClr val="B6CEAB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808080"/>
        </a:dk1>
        <a:lt1>
          <a:srgbClr val="FFFFFF"/>
        </a:lt1>
        <a:dk2>
          <a:srgbClr val="555555"/>
        </a:dk2>
        <a:lt2>
          <a:srgbClr val="CCCCCC"/>
        </a:lt2>
        <a:accent1>
          <a:srgbClr val="AAAAAA"/>
        </a:accent1>
        <a:accent2>
          <a:srgbClr val="EEEEEE"/>
        </a:accent2>
        <a:accent3>
          <a:srgbClr val="B4B4B4"/>
        </a:accent3>
        <a:accent4>
          <a:srgbClr val="DADADA"/>
        </a:accent4>
        <a:accent5>
          <a:srgbClr val="D2D2D2"/>
        </a:accent5>
        <a:accent6>
          <a:srgbClr val="D8D8D8"/>
        </a:accent6>
        <a:hlink>
          <a:srgbClr val="CCCCCC"/>
        </a:hlink>
        <a:folHlink>
          <a:srgbClr val="CC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808080"/>
        </a:dk1>
        <a:lt1>
          <a:srgbClr val="FFFFFF"/>
        </a:lt1>
        <a:dk2>
          <a:srgbClr val="370C5A"/>
        </a:dk2>
        <a:lt2>
          <a:srgbClr val="BAD41A"/>
        </a:lt2>
        <a:accent1>
          <a:srgbClr val="6C18B0"/>
        </a:accent1>
        <a:accent2>
          <a:srgbClr val="BAD41A"/>
        </a:accent2>
        <a:accent3>
          <a:srgbClr val="AEAAB5"/>
        </a:accent3>
        <a:accent4>
          <a:srgbClr val="DADADA"/>
        </a:accent4>
        <a:accent5>
          <a:srgbClr val="BAABD4"/>
        </a:accent5>
        <a:accent6>
          <a:srgbClr val="A8C016"/>
        </a:accent6>
        <a:hlink>
          <a:srgbClr val="F63F1B"/>
        </a:hlink>
        <a:folHlink>
          <a:srgbClr val="FFBF56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Tim-G5.disk:Applications:Microsoft Office 2004:Templates:Presentations:Designs:Shimmer</Template>
  <TotalTime>3618</TotalTime>
  <Words>204</Words>
  <Application>Microsoft Macintosh PowerPoint</Application>
  <PresentationFormat>Letter Paper (8.5x11 in)</PresentationFormat>
  <Paragraphs>62</Paragraphs>
  <Slides>8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ＭＳ Ｐゴシック</vt:lpstr>
      <vt:lpstr>Times</vt:lpstr>
      <vt:lpstr>Wingdings</vt:lpstr>
      <vt:lpstr>Arial (Headings)</vt:lpstr>
      <vt:lpstr>Shimmer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IRIS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“Short” Introduction to the IRIS Data Management Center Data Holdings Data Organization and Data Access</dc:title>
  <dc:creator>Tim Ahern</dc:creator>
  <cp:lastModifiedBy>Tim Ahern</cp:lastModifiedBy>
  <cp:revision>210</cp:revision>
  <cp:lastPrinted>2012-12-13T20:45:39Z</cp:lastPrinted>
  <dcterms:created xsi:type="dcterms:W3CDTF">2014-07-10T20:45:03Z</dcterms:created>
  <dcterms:modified xsi:type="dcterms:W3CDTF">2015-07-21T16:46:40Z</dcterms:modified>
</cp:coreProperties>
</file>