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5"/>
  </p:notesMasterIdLst>
  <p:handoutMasterIdLst>
    <p:handoutMasterId r:id="rId36"/>
  </p:handoutMasterIdLst>
  <p:sldIdLst>
    <p:sldId id="256" r:id="rId2"/>
    <p:sldId id="417" r:id="rId3"/>
    <p:sldId id="463" r:id="rId4"/>
    <p:sldId id="497" r:id="rId5"/>
    <p:sldId id="498" r:id="rId6"/>
    <p:sldId id="477" r:id="rId7"/>
    <p:sldId id="441" r:id="rId8"/>
    <p:sldId id="416" r:id="rId9"/>
    <p:sldId id="426" r:id="rId10"/>
    <p:sldId id="432" r:id="rId11"/>
    <p:sldId id="464" r:id="rId12"/>
    <p:sldId id="465" r:id="rId13"/>
    <p:sldId id="466" r:id="rId14"/>
    <p:sldId id="467" r:id="rId15"/>
    <p:sldId id="468" r:id="rId16"/>
    <p:sldId id="496" r:id="rId17"/>
    <p:sldId id="495" r:id="rId18"/>
    <p:sldId id="478" r:id="rId19"/>
    <p:sldId id="479" r:id="rId20"/>
    <p:sldId id="480" r:id="rId21"/>
    <p:sldId id="481" r:id="rId22"/>
    <p:sldId id="482" r:id="rId23"/>
    <p:sldId id="483" r:id="rId24"/>
    <p:sldId id="484" r:id="rId25"/>
    <p:sldId id="491" r:id="rId26"/>
    <p:sldId id="492" r:id="rId27"/>
    <p:sldId id="494" r:id="rId28"/>
    <p:sldId id="469" r:id="rId29"/>
    <p:sldId id="322" r:id="rId30"/>
    <p:sldId id="486" r:id="rId31"/>
    <p:sldId id="487" r:id="rId32"/>
    <p:sldId id="488" r:id="rId33"/>
    <p:sldId id="493"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8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8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84" charset="0"/>
        <a:ea typeface="+mn-ea"/>
        <a:cs typeface="+mn-cs"/>
      </a:defRPr>
    </a:lvl5pPr>
    <a:lvl6pPr marL="2286000" algn="l" defTabSz="457200" rtl="0" eaLnBrk="1" latinLnBrk="0" hangingPunct="1">
      <a:defRPr sz="2400" kern="1200">
        <a:solidFill>
          <a:schemeClr val="tx1"/>
        </a:solidFill>
        <a:latin typeface="Arial" pitchFamily="-84" charset="0"/>
        <a:ea typeface="+mn-ea"/>
        <a:cs typeface="+mn-cs"/>
      </a:defRPr>
    </a:lvl6pPr>
    <a:lvl7pPr marL="2743200" algn="l" defTabSz="457200" rtl="0" eaLnBrk="1" latinLnBrk="0" hangingPunct="1">
      <a:defRPr sz="2400" kern="1200">
        <a:solidFill>
          <a:schemeClr val="tx1"/>
        </a:solidFill>
        <a:latin typeface="Arial" pitchFamily="-84" charset="0"/>
        <a:ea typeface="+mn-ea"/>
        <a:cs typeface="+mn-cs"/>
      </a:defRPr>
    </a:lvl7pPr>
    <a:lvl8pPr marL="3200400" algn="l" defTabSz="457200" rtl="0" eaLnBrk="1" latinLnBrk="0" hangingPunct="1">
      <a:defRPr sz="2400" kern="1200">
        <a:solidFill>
          <a:schemeClr val="tx1"/>
        </a:solidFill>
        <a:latin typeface="Arial" pitchFamily="-84" charset="0"/>
        <a:ea typeface="+mn-ea"/>
        <a:cs typeface="+mn-cs"/>
      </a:defRPr>
    </a:lvl8pPr>
    <a:lvl9pPr marL="3657600" algn="l" defTabSz="457200" rtl="0" eaLnBrk="1" latinLnBrk="0" hangingPunct="1">
      <a:defRPr sz="2400" kern="1200">
        <a:solidFill>
          <a:schemeClr val="tx1"/>
        </a:solidFill>
        <a:latin typeface="Arial"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33FF"/>
    <a:srgbClr val="FF0000"/>
    <a:srgbClr val="FF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p:cViewPr>
        <p:scale>
          <a:sx n="100" d="100"/>
          <a:sy n="100" d="100"/>
        </p:scale>
        <p:origin x="-1136" y="24"/>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103" d="100"/>
          <a:sy n="103" d="100"/>
        </p:scale>
        <p:origin x="-184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3391C-5CD8-254D-9CCD-D8C7585C3BFB}" type="doc">
      <dgm:prSet loTypeId="urn:microsoft.com/office/officeart/2005/8/layout/StepDownProcess" loCatId="" qsTypeId="urn:microsoft.com/office/officeart/2005/8/quickstyle/simple2" qsCatId="simple" csTypeId="urn:microsoft.com/office/officeart/2005/8/colors/colorful1#1" csCatId="colorful" phldr="1"/>
      <dgm:spPr/>
      <dgm:t>
        <a:bodyPr/>
        <a:lstStyle/>
        <a:p>
          <a:endParaRPr lang="en-US"/>
        </a:p>
      </dgm:t>
    </dgm:pt>
    <dgm:pt modelId="{FFFCB8BC-0A13-1541-9112-3DB492EA1B1A}">
      <dgm:prSet/>
      <dgm:spPr>
        <a:solidFill>
          <a:schemeClr val="accent2">
            <a:lumMod val="75000"/>
          </a:schemeClr>
        </a:solidFill>
        <a:ln>
          <a:noFill/>
        </a:ln>
      </dgm:spPr>
      <dgm:t>
        <a:bodyPr/>
        <a:lstStyle/>
        <a:p>
          <a:pPr rtl="0"/>
          <a:r>
            <a:rPr lang="en-US" dirty="0" smtClean="0"/>
            <a:t>Send Request describing what you want</a:t>
          </a:r>
          <a:endParaRPr lang="en-US" dirty="0"/>
        </a:p>
      </dgm:t>
    </dgm:pt>
    <dgm:pt modelId="{EC06D193-49CE-F640-A1CC-63470905214B}" type="parTrans" cxnId="{C8751476-8D82-D841-BF3D-7294246C4A1C}">
      <dgm:prSet/>
      <dgm:spPr/>
      <dgm:t>
        <a:bodyPr/>
        <a:lstStyle/>
        <a:p>
          <a:endParaRPr lang="en-US"/>
        </a:p>
      </dgm:t>
    </dgm:pt>
    <dgm:pt modelId="{2ED94AAF-426C-3940-819C-0F15D5BB7E53}" type="sibTrans" cxnId="{C8751476-8D82-D841-BF3D-7294246C4A1C}">
      <dgm:prSet/>
      <dgm:spPr/>
      <dgm:t>
        <a:bodyPr/>
        <a:lstStyle/>
        <a:p>
          <a:endParaRPr lang="en-US"/>
        </a:p>
      </dgm:t>
    </dgm:pt>
    <dgm:pt modelId="{8A9485F7-5AB8-1940-BE6A-C0294D28C944}">
      <dgm:prSet/>
      <dgm:spPr>
        <a:solidFill>
          <a:schemeClr val="accent3">
            <a:lumMod val="50000"/>
          </a:schemeClr>
        </a:solidFill>
        <a:ln>
          <a:noFill/>
        </a:ln>
      </dgm:spPr>
      <dgm:t>
        <a:bodyPr/>
        <a:lstStyle/>
        <a:p>
          <a:pPr rtl="0"/>
          <a:r>
            <a:rPr lang="en-US" dirty="0" smtClean="0"/>
            <a:t>Receive Email</a:t>
          </a:r>
        </a:p>
        <a:p>
          <a:pPr rtl="0"/>
          <a:r>
            <a:rPr lang="en-US" dirty="0" smtClean="0"/>
            <a:t>“Request is Ready”</a:t>
          </a:r>
          <a:endParaRPr lang="en-US" dirty="0"/>
        </a:p>
      </dgm:t>
    </dgm:pt>
    <dgm:pt modelId="{DDEA3B6E-891F-004F-9BB9-45A799CC9422}" type="parTrans" cxnId="{B79BCA80-A349-9641-A1AB-C5A3791EE89A}">
      <dgm:prSet/>
      <dgm:spPr/>
      <dgm:t>
        <a:bodyPr/>
        <a:lstStyle/>
        <a:p>
          <a:endParaRPr lang="en-US"/>
        </a:p>
      </dgm:t>
    </dgm:pt>
    <dgm:pt modelId="{1E1D2B56-D7F5-EA41-90F8-B0BAC93AA4B4}" type="sibTrans" cxnId="{B79BCA80-A349-9641-A1AB-C5A3791EE89A}">
      <dgm:prSet/>
      <dgm:spPr/>
      <dgm:t>
        <a:bodyPr/>
        <a:lstStyle/>
        <a:p>
          <a:endParaRPr lang="en-US"/>
        </a:p>
      </dgm:t>
    </dgm:pt>
    <dgm:pt modelId="{8A84F7E8-B0B2-4142-9D59-2E0A2D7311B0}">
      <dgm:prSet/>
      <dgm:spPr>
        <a:solidFill>
          <a:schemeClr val="accent4">
            <a:lumMod val="50000"/>
          </a:schemeClr>
        </a:solidFill>
        <a:ln>
          <a:noFill/>
        </a:ln>
      </dgm:spPr>
      <dgm:t>
        <a:bodyPr/>
        <a:lstStyle/>
        <a:p>
          <a:pPr rtl="0"/>
          <a:r>
            <a:rPr lang="en-US" dirty="0" smtClean="0"/>
            <a:t>Pick up DATA </a:t>
          </a:r>
          <a:endParaRPr lang="en-US" dirty="0"/>
        </a:p>
      </dgm:t>
    </dgm:pt>
    <dgm:pt modelId="{EF3CC4A4-3743-B149-BB35-D4690D0E29F8}" type="parTrans" cxnId="{F529C9B8-F775-0D4D-AD8F-9DD74CC1DC06}">
      <dgm:prSet/>
      <dgm:spPr/>
      <dgm:t>
        <a:bodyPr/>
        <a:lstStyle/>
        <a:p>
          <a:endParaRPr lang="en-US"/>
        </a:p>
      </dgm:t>
    </dgm:pt>
    <dgm:pt modelId="{84BB8D06-712F-9445-81B3-E207FC60E14E}" type="sibTrans" cxnId="{F529C9B8-F775-0D4D-AD8F-9DD74CC1DC06}">
      <dgm:prSet/>
      <dgm:spPr/>
      <dgm:t>
        <a:bodyPr/>
        <a:lstStyle/>
        <a:p>
          <a:endParaRPr lang="en-US"/>
        </a:p>
      </dgm:t>
    </dgm:pt>
    <dgm:pt modelId="{D3C09468-2850-594E-985F-BB9ACAEFB71C}">
      <dgm:prSet/>
      <dgm:spPr/>
      <dgm:t>
        <a:bodyPr/>
        <a:lstStyle/>
        <a:p>
          <a:pPr rtl="0"/>
          <a:endParaRPr lang="en-US" dirty="0"/>
        </a:p>
      </dgm:t>
    </dgm:pt>
    <dgm:pt modelId="{CB2DBB23-4A68-5042-9FEB-62C7D421364F}" type="parTrans" cxnId="{FEF88BC7-8604-1E44-B002-C60878F67FDB}">
      <dgm:prSet/>
      <dgm:spPr/>
      <dgm:t>
        <a:bodyPr/>
        <a:lstStyle/>
        <a:p>
          <a:endParaRPr lang="en-US"/>
        </a:p>
      </dgm:t>
    </dgm:pt>
    <dgm:pt modelId="{9A0CD1DF-26EE-EF4B-82F7-FFE37B48A79A}" type="sibTrans" cxnId="{FEF88BC7-8604-1E44-B002-C60878F67FDB}">
      <dgm:prSet/>
      <dgm:spPr/>
      <dgm:t>
        <a:bodyPr/>
        <a:lstStyle/>
        <a:p>
          <a:endParaRPr lang="en-US"/>
        </a:p>
      </dgm:t>
    </dgm:pt>
    <dgm:pt modelId="{A0C37C4F-683D-A243-9033-5CBFF6160B09}" type="pres">
      <dgm:prSet presAssocID="{36D3391C-5CD8-254D-9CCD-D8C7585C3BFB}" presName="rootnode" presStyleCnt="0">
        <dgm:presLayoutVars>
          <dgm:chMax/>
          <dgm:chPref/>
          <dgm:dir/>
          <dgm:animLvl val="lvl"/>
        </dgm:presLayoutVars>
      </dgm:prSet>
      <dgm:spPr/>
      <dgm:t>
        <a:bodyPr/>
        <a:lstStyle/>
        <a:p>
          <a:endParaRPr lang="en-US"/>
        </a:p>
      </dgm:t>
    </dgm:pt>
    <dgm:pt modelId="{CAAD1623-B98C-D84A-8AD4-875E87872E95}" type="pres">
      <dgm:prSet presAssocID="{FFFCB8BC-0A13-1541-9112-3DB492EA1B1A}" presName="composite" presStyleCnt="0"/>
      <dgm:spPr/>
    </dgm:pt>
    <dgm:pt modelId="{54178B5A-ADE4-C64D-95D8-F37D5755CBB3}" type="pres">
      <dgm:prSet presAssocID="{FFFCB8BC-0A13-1541-9112-3DB492EA1B1A}" presName="bentUpArrow1" presStyleLbl="alignImgPlace1" presStyleIdx="0" presStyleCnt="2"/>
      <dgm:spPr>
        <a:solidFill>
          <a:schemeClr val="accent6">
            <a:lumMod val="40000"/>
            <a:lumOff val="60000"/>
          </a:schemeClr>
        </a:solidFill>
        <a:ln>
          <a:solidFill>
            <a:schemeClr val="accent4">
              <a:lumMod val="50000"/>
            </a:schemeClr>
          </a:solidFill>
        </a:ln>
      </dgm:spPr>
    </dgm:pt>
    <dgm:pt modelId="{4E77AABD-63EF-8A44-9F39-0D78ADC26B57}" type="pres">
      <dgm:prSet presAssocID="{FFFCB8BC-0A13-1541-9112-3DB492EA1B1A}" presName="ParentText" presStyleLbl="node1" presStyleIdx="0" presStyleCnt="3">
        <dgm:presLayoutVars>
          <dgm:chMax val="1"/>
          <dgm:chPref val="1"/>
          <dgm:bulletEnabled val="1"/>
        </dgm:presLayoutVars>
      </dgm:prSet>
      <dgm:spPr/>
      <dgm:t>
        <a:bodyPr/>
        <a:lstStyle/>
        <a:p>
          <a:endParaRPr lang="en-US"/>
        </a:p>
      </dgm:t>
    </dgm:pt>
    <dgm:pt modelId="{2D357D97-B911-CF4C-BE84-0F3E9F632D11}" type="pres">
      <dgm:prSet presAssocID="{FFFCB8BC-0A13-1541-9112-3DB492EA1B1A}" presName="ChildText" presStyleLbl="revTx" presStyleIdx="0" presStyleCnt="2">
        <dgm:presLayoutVars>
          <dgm:chMax val="0"/>
          <dgm:chPref val="0"/>
          <dgm:bulletEnabled val="1"/>
        </dgm:presLayoutVars>
      </dgm:prSet>
      <dgm:spPr/>
      <dgm:t>
        <a:bodyPr/>
        <a:lstStyle/>
        <a:p>
          <a:endParaRPr lang="en-US"/>
        </a:p>
      </dgm:t>
    </dgm:pt>
    <dgm:pt modelId="{A104811A-40F6-D944-9068-D1BCE6449B18}" type="pres">
      <dgm:prSet presAssocID="{2ED94AAF-426C-3940-819C-0F15D5BB7E53}" presName="sibTrans" presStyleCnt="0"/>
      <dgm:spPr/>
    </dgm:pt>
    <dgm:pt modelId="{8FB9E36E-6348-1744-9D49-147F32D8AAF6}" type="pres">
      <dgm:prSet presAssocID="{8A9485F7-5AB8-1940-BE6A-C0294D28C944}" presName="composite" presStyleCnt="0"/>
      <dgm:spPr/>
    </dgm:pt>
    <dgm:pt modelId="{F9898361-1FC1-864C-AFF4-7B4526B9CAD7}" type="pres">
      <dgm:prSet presAssocID="{8A9485F7-5AB8-1940-BE6A-C0294D28C944}" presName="bentUpArrow1" presStyleLbl="alignImgPlace1" presStyleIdx="1" presStyleCnt="2"/>
      <dgm:spPr>
        <a:solidFill>
          <a:schemeClr val="accent1">
            <a:lumMod val="40000"/>
            <a:lumOff val="60000"/>
          </a:schemeClr>
        </a:solidFill>
        <a:ln>
          <a:solidFill>
            <a:schemeClr val="accent4">
              <a:lumMod val="50000"/>
            </a:schemeClr>
          </a:solidFill>
        </a:ln>
      </dgm:spPr>
    </dgm:pt>
    <dgm:pt modelId="{E9782364-8746-8142-BA83-D7D7FFAFA290}" type="pres">
      <dgm:prSet presAssocID="{8A9485F7-5AB8-1940-BE6A-C0294D28C944}" presName="ParentText" presStyleLbl="node1" presStyleIdx="1" presStyleCnt="3">
        <dgm:presLayoutVars>
          <dgm:chMax val="1"/>
          <dgm:chPref val="1"/>
          <dgm:bulletEnabled val="1"/>
        </dgm:presLayoutVars>
      </dgm:prSet>
      <dgm:spPr/>
      <dgm:t>
        <a:bodyPr/>
        <a:lstStyle/>
        <a:p>
          <a:endParaRPr lang="en-US"/>
        </a:p>
      </dgm:t>
    </dgm:pt>
    <dgm:pt modelId="{9CFE9A9D-A70D-444D-B5A3-6AF51E615609}" type="pres">
      <dgm:prSet presAssocID="{8A9485F7-5AB8-1940-BE6A-C0294D28C944}" presName="ChildText" presStyleLbl="revTx" presStyleIdx="1" presStyleCnt="2">
        <dgm:presLayoutVars>
          <dgm:chMax val="0"/>
          <dgm:chPref val="0"/>
          <dgm:bulletEnabled val="1"/>
        </dgm:presLayoutVars>
      </dgm:prSet>
      <dgm:spPr/>
    </dgm:pt>
    <dgm:pt modelId="{8D15789B-5F31-5D4A-AC71-2F73378E671A}" type="pres">
      <dgm:prSet presAssocID="{1E1D2B56-D7F5-EA41-90F8-B0BAC93AA4B4}" presName="sibTrans" presStyleCnt="0"/>
      <dgm:spPr/>
    </dgm:pt>
    <dgm:pt modelId="{9AF694A0-20D9-E84C-849C-8B0C4B826AC0}" type="pres">
      <dgm:prSet presAssocID="{8A84F7E8-B0B2-4142-9D59-2E0A2D7311B0}" presName="composite" presStyleCnt="0"/>
      <dgm:spPr/>
    </dgm:pt>
    <dgm:pt modelId="{4796FE14-FA76-974F-A0EA-5CBE4B4C50B6}" type="pres">
      <dgm:prSet presAssocID="{8A84F7E8-B0B2-4142-9D59-2E0A2D7311B0}" presName="ParentText" presStyleLbl="node1" presStyleIdx="2" presStyleCnt="3">
        <dgm:presLayoutVars>
          <dgm:chMax val="1"/>
          <dgm:chPref val="1"/>
          <dgm:bulletEnabled val="1"/>
        </dgm:presLayoutVars>
      </dgm:prSet>
      <dgm:spPr/>
      <dgm:t>
        <a:bodyPr/>
        <a:lstStyle/>
        <a:p>
          <a:endParaRPr lang="en-US"/>
        </a:p>
      </dgm:t>
    </dgm:pt>
  </dgm:ptLst>
  <dgm:cxnLst>
    <dgm:cxn modelId="{CC6DC024-4A5D-A346-8EF4-06E01BD6A013}" type="presOf" srcId="{36D3391C-5CD8-254D-9CCD-D8C7585C3BFB}" destId="{A0C37C4F-683D-A243-9033-5CBFF6160B09}" srcOrd="0" destOrd="0" presId="urn:microsoft.com/office/officeart/2005/8/layout/StepDownProcess"/>
    <dgm:cxn modelId="{F529C9B8-F775-0D4D-AD8F-9DD74CC1DC06}" srcId="{36D3391C-5CD8-254D-9CCD-D8C7585C3BFB}" destId="{8A84F7E8-B0B2-4142-9D59-2E0A2D7311B0}" srcOrd="2" destOrd="0" parTransId="{EF3CC4A4-3743-B149-BB35-D4690D0E29F8}" sibTransId="{84BB8D06-712F-9445-81B3-E207FC60E14E}"/>
    <dgm:cxn modelId="{58AF2DBD-4B9B-324C-8020-7FE9C863D9C8}" type="presOf" srcId="{8A9485F7-5AB8-1940-BE6A-C0294D28C944}" destId="{E9782364-8746-8142-BA83-D7D7FFAFA290}" srcOrd="0" destOrd="0" presId="urn:microsoft.com/office/officeart/2005/8/layout/StepDownProcess"/>
    <dgm:cxn modelId="{12524531-E0AD-2A40-910A-1077E2828A73}" type="presOf" srcId="{D3C09468-2850-594E-985F-BB9ACAEFB71C}" destId="{2D357D97-B911-CF4C-BE84-0F3E9F632D11}" srcOrd="0" destOrd="0" presId="urn:microsoft.com/office/officeart/2005/8/layout/StepDownProcess"/>
    <dgm:cxn modelId="{C8751476-8D82-D841-BF3D-7294246C4A1C}" srcId="{36D3391C-5CD8-254D-9CCD-D8C7585C3BFB}" destId="{FFFCB8BC-0A13-1541-9112-3DB492EA1B1A}" srcOrd="0" destOrd="0" parTransId="{EC06D193-49CE-F640-A1CC-63470905214B}" sibTransId="{2ED94AAF-426C-3940-819C-0F15D5BB7E53}"/>
    <dgm:cxn modelId="{05D5EC1A-9447-6341-BCC2-FCB7A288A5F9}" type="presOf" srcId="{8A84F7E8-B0B2-4142-9D59-2E0A2D7311B0}" destId="{4796FE14-FA76-974F-A0EA-5CBE4B4C50B6}" srcOrd="0" destOrd="0" presId="urn:microsoft.com/office/officeart/2005/8/layout/StepDownProcess"/>
    <dgm:cxn modelId="{D69E7BCC-DC2A-8E41-A1D4-C33EE4FBC6ED}" type="presOf" srcId="{FFFCB8BC-0A13-1541-9112-3DB492EA1B1A}" destId="{4E77AABD-63EF-8A44-9F39-0D78ADC26B57}" srcOrd="0" destOrd="0" presId="urn:microsoft.com/office/officeart/2005/8/layout/StepDownProcess"/>
    <dgm:cxn modelId="{B79BCA80-A349-9641-A1AB-C5A3791EE89A}" srcId="{36D3391C-5CD8-254D-9CCD-D8C7585C3BFB}" destId="{8A9485F7-5AB8-1940-BE6A-C0294D28C944}" srcOrd="1" destOrd="0" parTransId="{DDEA3B6E-891F-004F-9BB9-45A799CC9422}" sibTransId="{1E1D2B56-D7F5-EA41-90F8-B0BAC93AA4B4}"/>
    <dgm:cxn modelId="{FEF88BC7-8604-1E44-B002-C60878F67FDB}" srcId="{FFFCB8BC-0A13-1541-9112-3DB492EA1B1A}" destId="{D3C09468-2850-594E-985F-BB9ACAEFB71C}" srcOrd="0" destOrd="0" parTransId="{CB2DBB23-4A68-5042-9FEB-62C7D421364F}" sibTransId="{9A0CD1DF-26EE-EF4B-82F7-FFE37B48A79A}"/>
    <dgm:cxn modelId="{ECDEC3CB-7C0D-2C41-806E-1F00EECB38CB}" type="presParOf" srcId="{A0C37C4F-683D-A243-9033-5CBFF6160B09}" destId="{CAAD1623-B98C-D84A-8AD4-875E87872E95}" srcOrd="0" destOrd="0" presId="urn:microsoft.com/office/officeart/2005/8/layout/StepDownProcess"/>
    <dgm:cxn modelId="{7A7E16B4-FC33-4A4D-8569-193A0CD065DB}" type="presParOf" srcId="{CAAD1623-B98C-D84A-8AD4-875E87872E95}" destId="{54178B5A-ADE4-C64D-95D8-F37D5755CBB3}" srcOrd="0" destOrd="0" presId="urn:microsoft.com/office/officeart/2005/8/layout/StepDownProcess"/>
    <dgm:cxn modelId="{1089C693-ABCA-8E47-95F6-A145DD8B3EED}" type="presParOf" srcId="{CAAD1623-B98C-D84A-8AD4-875E87872E95}" destId="{4E77AABD-63EF-8A44-9F39-0D78ADC26B57}" srcOrd="1" destOrd="0" presId="urn:microsoft.com/office/officeart/2005/8/layout/StepDownProcess"/>
    <dgm:cxn modelId="{8268C176-4910-734F-A38E-9BB722674025}" type="presParOf" srcId="{CAAD1623-B98C-D84A-8AD4-875E87872E95}" destId="{2D357D97-B911-CF4C-BE84-0F3E9F632D11}" srcOrd="2" destOrd="0" presId="urn:microsoft.com/office/officeart/2005/8/layout/StepDownProcess"/>
    <dgm:cxn modelId="{6001CE5F-B62A-844D-A5D1-A0B498A38B03}" type="presParOf" srcId="{A0C37C4F-683D-A243-9033-5CBFF6160B09}" destId="{A104811A-40F6-D944-9068-D1BCE6449B18}" srcOrd="1" destOrd="0" presId="urn:microsoft.com/office/officeart/2005/8/layout/StepDownProcess"/>
    <dgm:cxn modelId="{E9481D3C-754C-9241-AF55-1E1BFA4717F6}" type="presParOf" srcId="{A0C37C4F-683D-A243-9033-5CBFF6160B09}" destId="{8FB9E36E-6348-1744-9D49-147F32D8AAF6}" srcOrd="2" destOrd="0" presId="urn:microsoft.com/office/officeart/2005/8/layout/StepDownProcess"/>
    <dgm:cxn modelId="{ACB05308-DAF0-454F-B96C-E8B384044CA1}" type="presParOf" srcId="{8FB9E36E-6348-1744-9D49-147F32D8AAF6}" destId="{F9898361-1FC1-864C-AFF4-7B4526B9CAD7}" srcOrd="0" destOrd="0" presId="urn:microsoft.com/office/officeart/2005/8/layout/StepDownProcess"/>
    <dgm:cxn modelId="{81451FC3-09F7-8447-B46C-7D2B5F4BD207}" type="presParOf" srcId="{8FB9E36E-6348-1744-9D49-147F32D8AAF6}" destId="{E9782364-8746-8142-BA83-D7D7FFAFA290}" srcOrd="1" destOrd="0" presId="urn:microsoft.com/office/officeart/2005/8/layout/StepDownProcess"/>
    <dgm:cxn modelId="{CE82F069-802E-0F42-953E-F854F5122608}" type="presParOf" srcId="{8FB9E36E-6348-1744-9D49-147F32D8AAF6}" destId="{9CFE9A9D-A70D-444D-B5A3-6AF51E615609}" srcOrd="2" destOrd="0" presId="urn:microsoft.com/office/officeart/2005/8/layout/StepDownProcess"/>
    <dgm:cxn modelId="{14491FA9-1968-E542-8931-8E8A1950ECBA}" type="presParOf" srcId="{A0C37C4F-683D-A243-9033-5CBFF6160B09}" destId="{8D15789B-5F31-5D4A-AC71-2F73378E671A}" srcOrd="3" destOrd="0" presId="urn:microsoft.com/office/officeart/2005/8/layout/StepDownProcess"/>
    <dgm:cxn modelId="{58C4E8F9-3CA6-A848-BF5C-6D36BE9260B7}" type="presParOf" srcId="{A0C37C4F-683D-A243-9033-5CBFF6160B09}" destId="{9AF694A0-20D9-E84C-849C-8B0C4B826AC0}" srcOrd="4" destOrd="0" presId="urn:microsoft.com/office/officeart/2005/8/layout/StepDownProcess"/>
    <dgm:cxn modelId="{D53E5500-3777-174E-AAB4-031113A4A0CA}" type="presParOf" srcId="{9AF694A0-20D9-E84C-849C-8B0C4B826AC0}" destId="{4796FE14-FA76-974F-A0EA-5CBE4B4C50B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2FFF3E-DA70-BD42-8540-ACB480097C0E}" type="doc">
      <dgm:prSet loTypeId="urn:microsoft.com/office/officeart/2008/layout/PictureGrid" loCatId="" qsTypeId="urn:microsoft.com/office/officeart/2005/8/quickstyle/simple4" qsCatId="simple" csTypeId="urn:microsoft.com/office/officeart/2005/8/colors/accent1_2" csCatId="accent1" phldr="1"/>
      <dgm:spPr/>
      <dgm:t>
        <a:bodyPr/>
        <a:lstStyle/>
        <a:p>
          <a:endParaRPr lang="en-US"/>
        </a:p>
      </dgm:t>
    </dgm:pt>
    <dgm:pt modelId="{03A75C89-C8BA-F547-8253-28C10DF4B2D4}">
      <dgm:prSet phldrT="[Text]"/>
      <dgm:spPr/>
      <dgm:t>
        <a:bodyPr/>
        <a:lstStyle/>
        <a:p>
          <a:r>
            <a:rPr lang="en-US" dirty="0" err="1" smtClean="0"/>
            <a:t>Timeseries</a:t>
          </a:r>
          <a:r>
            <a:rPr lang="en-US" dirty="0" smtClean="0"/>
            <a:t> data</a:t>
          </a:r>
          <a:endParaRPr lang="en-US" dirty="0"/>
        </a:p>
      </dgm:t>
    </dgm:pt>
    <dgm:pt modelId="{D7512B4D-9017-BD4F-B048-ECC99DD51709}" type="parTrans" cxnId="{49FC97A0-56AB-0F4C-9950-F3430CC32AC4}">
      <dgm:prSet/>
      <dgm:spPr/>
      <dgm:t>
        <a:bodyPr/>
        <a:lstStyle/>
        <a:p>
          <a:endParaRPr lang="en-US"/>
        </a:p>
      </dgm:t>
    </dgm:pt>
    <dgm:pt modelId="{D3FEE3DA-07AC-4049-8EC3-25CA6A8E0E56}" type="sibTrans" cxnId="{49FC97A0-56AB-0F4C-9950-F3430CC32AC4}">
      <dgm:prSet/>
      <dgm:spPr/>
      <dgm:t>
        <a:bodyPr/>
        <a:lstStyle/>
        <a:p>
          <a:endParaRPr lang="en-US"/>
        </a:p>
      </dgm:t>
    </dgm:pt>
    <dgm:pt modelId="{A0DEB685-BE89-2B4C-BC45-13072FCD0C36}">
      <dgm:prSet phldrT="[Text]"/>
      <dgm:spPr/>
      <dgm:t>
        <a:bodyPr/>
        <a:lstStyle/>
        <a:p>
          <a:r>
            <a:rPr lang="en-US" dirty="0" smtClean="0"/>
            <a:t>Metadata</a:t>
          </a:r>
          <a:endParaRPr lang="en-US" dirty="0"/>
        </a:p>
      </dgm:t>
    </dgm:pt>
    <dgm:pt modelId="{873663C5-7313-CC45-98E0-5BF004D1CC23}" type="parTrans" cxnId="{C1689380-F8FF-864B-8844-3B6EB687CAE4}">
      <dgm:prSet/>
      <dgm:spPr/>
      <dgm:t>
        <a:bodyPr/>
        <a:lstStyle/>
        <a:p>
          <a:endParaRPr lang="en-US"/>
        </a:p>
      </dgm:t>
    </dgm:pt>
    <dgm:pt modelId="{DF1C1620-0243-434A-8121-1E259B5B1CC4}" type="sibTrans" cxnId="{C1689380-F8FF-864B-8844-3B6EB687CAE4}">
      <dgm:prSet/>
      <dgm:spPr/>
      <dgm:t>
        <a:bodyPr/>
        <a:lstStyle/>
        <a:p>
          <a:endParaRPr lang="en-US"/>
        </a:p>
      </dgm:t>
    </dgm:pt>
    <dgm:pt modelId="{962F63C3-AD18-2242-842E-72F14903E635}">
      <dgm:prSet phldrT="[Text]"/>
      <dgm:spPr/>
      <dgm:t>
        <a:bodyPr/>
        <a:lstStyle/>
        <a:p>
          <a:r>
            <a:rPr lang="en-US" dirty="0" smtClean="0"/>
            <a:t>Calculations</a:t>
          </a:r>
          <a:endParaRPr lang="en-US" dirty="0"/>
        </a:p>
      </dgm:t>
    </dgm:pt>
    <dgm:pt modelId="{11815821-E657-D54B-ACC6-9084EA7E8215}" type="parTrans" cxnId="{9DDBAD28-70CB-654B-8382-6FA503935DC4}">
      <dgm:prSet/>
      <dgm:spPr/>
      <dgm:t>
        <a:bodyPr/>
        <a:lstStyle/>
        <a:p>
          <a:endParaRPr lang="en-US"/>
        </a:p>
      </dgm:t>
    </dgm:pt>
    <dgm:pt modelId="{B8DFC067-84A9-334E-929C-7900B1ACAF27}" type="sibTrans" cxnId="{9DDBAD28-70CB-654B-8382-6FA503935DC4}">
      <dgm:prSet/>
      <dgm:spPr/>
      <dgm:t>
        <a:bodyPr/>
        <a:lstStyle/>
        <a:p>
          <a:endParaRPr lang="en-US"/>
        </a:p>
      </dgm:t>
    </dgm:pt>
    <dgm:pt modelId="{C41A5AE2-133D-9549-B79E-961BD0C6EDE6}">
      <dgm:prSet phldrT="[Text]"/>
      <dgm:spPr/>
      <dgm:t>
        <a:bodyPr/>
        <a:lstStyle/>
        <a:p>
          <a:r>
            <a:rPr lang="en-US" dirty="0" smtClean="0"/>
            <a:t>Event metadata</a:t>
          </a:r>
          <a:endParaRPr lang="en-US" dirty="0"/>
        </a:p>
      </dgm:t>
    </dgm:pt>
    <dgm:pt modelId="{87A782D9-29DE-7443-9A58-0E34CEFEDADC}" type="parTrans" cxnId="{3A13C301-E13D-8145-8694-5B40CD3062B3}">
      <dgm:prSet/>
      <dgm:spPr/>
      <dgm:t>
        <a:bodyPr/>
        <a:lstStyle/>
        <a:p>
          <a:endParaRPr lang="en-US"/>
        </a:p>
      </dgm:t>
    </dgm:pt>
    <dgm:pt modelId="{5A1B79C1-AFF6-944D-997A-585F17E3DD0A}" type="sibTrans" cxnId="{3A13C301-E13D-8145-8694-5B40CD3062B3}">
      <dgm:prSet/>
      <dgm:spPr/>
      <dgm:t>
        <a:bodyPr/>
        <a:lstStyle/>
        <a:p>
          <a:endParaRPr lang="en-US"/>
        </a:p>
      </dgm:t>
    </dgm:pt>
    <dgm:pt modelId="{10CF5F7A-869A-3545-A6D5-990430F45D09}">
      <dgm:prSet phldrT="[Text]"/>
      <dgm:spPr/>
      <dgm:t>
        <a:bodyPr/>
        <a:lstStyle/>
        <a:p>
          <a:r>
            <a:rPr lang="en-US" dirty="0" smtClean="0"/>
            <a:t>Earth Models</a:t>
          </a:r>
          <a:endParaRPr lang="en-US" dirty="0"/>
        </a:p>
      </dgm:t>
    </dgm:pt>
    <dgm:pt modelId="{1F2C3EDE-02E1-7B42-8D81-D1B8F6C4DE37}" type="parTrans" cxnId="{DA8DA7F6-D9FF-1744-A417-31E343D03485}">
      <dgm:prSet/>
      <dgm:spPr/>
      <dgm:t>
        <a:bodyPr/>
        <a:lstStyle/>
        <a:p>
          <a:endParaRPr lang="en-US"/>
        </a:p>
      </dgm:t>
    </dgm:pt>
    <dgm:pt modelId="{8F5BB9D7-51DE-6640-8978-A66A16F8E7A7}" type="sibTrans" cxnId="{DA8DA7F6-D9FF-1744-A417-31E343D03485}">
      <dgm:prSet/>
      <dgm:spPr/>
      <dgm:t>
        <a:bodyPr/>
        <a:lstStyle/>
        <a:p>
          <a:endParaRPr lang="en-US"/>
        </a:p>
      </dgm:t>
    </dgm:pt>
    <dgm:pt modelId="{50279654-98E0-8D4D-8DD7-98EAE533BD03}">
      <dgm:prSet phldrT="[Text]"/>
      <dgm:spPr/>
      <dgm:t>
        <a:bodyPr/>
        <a:lstStyle/>
        <a:p>
          <a:r>
            <a:rPr lang="en-US" dirty="0" smtClean="0"/>
            <a:t>Ground Motion Vis</a:t>
          </a:r>
          <a:endParaRPr lang="en-US" dirty="0"/>
        </a:p>
      </dgm:t>
    </dgm:pt>
    <dgm:pt modelId="{174555CE-CBC8-2A40-B1B3-547FCCB4DF8E}" type="parTrans" cxnId="{3BFFD818-E06B-6B41-8E85-9DEA07B95A1B}">
      <dgm:prSet/>
      <dgm:spPr/>
      <dgm:t>
        <a:bodyPr/>
        <a:lstStyle/>
        <a:p>
          <a:endParaRPr lang="en-US"/>
        </a:p>
      </dgm:t>
    </dgm:pt>
    <dgm:pt modelId="{4FA7CE75-F372-4B4E-A0DB-33041565CC8D}" type="sibTrans" cxnId="{3BFFD818-E06B-6B41-8E85-9DEA07B95A1B}">
      <dgm:prSet/>
      <dgm:spPr/>
      <dgm:t>
        <a:bodyPr/>
        <a:lstStyle/>
        <a:p>
          <a:endParaRPr lang="en-US"/>
        </a:p>
      </dgm:t>
    </dgm:pt>
    <dgm:pt modelId="{276A668E-68E0-9447-B6D7-0F9FFE861F66}">
      <dgm:prSet phldrT="[Text]"/>
      <dgm:spPr/>
      <dgm:t>
        <a:bodyPr/>
        <a:lstStyle/>
        <a:p>
          <a:r>
            <a:rPr lang="en-US" dirty="0" err="1" smtClean="0"/>
            <a:t>Backprojections</a:t>
          </a:r>
          <a:endParaRPr lang="en-US" dirty="0"/>
        </a:p>
      </dgm:t>
    </dgm:pt>
    <dgm:pt modelId="{A5F1083E-0F9A-FE44-8CE2-F91487966BEC}" type="parTrans" cxnId="{B466686B-C116-AE4B-B6A3-E8F1A40FDD35}">
      <dgm:prSet/>
      <dgm:spPr/>
      <dgm:t>
        <a:bodyPr/>
        <a:lstStyle/>
        <a:p>
          <a:endParaRPr lang="en-US"/>
        </a:p>
      </dgm:t>
    </dgm:pt>
    <dgm:pt modelId="{0B50C044-3720-1845-B4D8-7A93516B8790}" type="sibTrans" cxnId="{B466686B-C116-AE4B-B6A3-E8F1A40FDD35}">
      <dgm:prSet/>
      <dgm:spPr/>
      <dgm:t>
        <a:bodyPr/>
        <a:lstStyle/>
        <a:p>
          <a:endParaRPr lang="en-US"/>
        </a:p>
      </dgm:t>
    </dgm:pt>
    <dgm:pt modelId="{30C24CA5-82A3-6447-967D-E68A3A6FE55F}">
      <dgm:prSet phldrT="[Text]"/>
      <dgm:spPr/>
      <dgm:t>
        <a:bodyPr/>
        <a:lstStyle/>
        <a:p>
          <a:r>
            <a:rPr lang="en-US" dirty="0" smtClean="0"/>
            <a:t>Synthetics</a:t>
          </a:r>
          <a:endParaRPr lang="en-US" dirty="0"/>
        </a:p>
      </dgm:t>
    </dgm:pt>
    <dgm:pt modelId="{4FF3BA3A-C7D1-954A-AB9A-8914947BB34D}" type="parTrans" cxnId="{AD759940-5279-6846-8D0B-945ADBD51FC5}">
      <dgm:prSet/>
      <dgm:spPr/>
      <dgm:t>
        <a:bodyPr/>
        <a:lstStyle/>
        <a:p>
          <a:endParaRPr lang="en-US"/>
        </a:p>
      </dgm:t>
    </dgm:pt>
    <dgm:pt modelId="{EECCD830-07EF-4143-A641-DB5C31F0E84D}" type="sibTrans" cxnId="{AD759940-5279-6846-8D0B-945ADBD51FC5}">
      <dgm:prSet/>
      <dgm:spPr/>
      <dgm:t>
        <a:bodyPr/>
        <a:lstStyle/>
        <a:p>
          <a:endParaRPr lang="en-US"/>
        </a:p>
      </dgm:t>
    </dgm:pt>
    <dgm:pt modelId="{C194F971-9F85-E048-A9A1-F87FCEC1D966}">
      <dgm:prSet phldrT="[Text]"/>
      <dgm:spPr/>
      <dgm:t>
        <a:bodyPr/>
        <a:lstStyle/>
        <a:p>
          <a:r>
            <a:rPr lang="en-US" dirty="0" smtClean="0"/>
            <a:t>Event Plots</a:t>
          </a:r>
          <a:endParaRPr lang="en-US" dirty="0"/>
        </a:p>
      </dgm:t>
    </dgm:pt>
    <dgm:pt modelId="{C17FE2A8-6019-3842-AFF2-0271C882EA2A}" type="parTrans" cxnId="{572504AA-3DB4-CE49-904F-4E4ACA7D43B8}">
      <dgm:prSet/>
      <dgm:spPr/>
      <dgm:t>
        <a:bodyPr/>
        <a:lstStyle/>
        <a:p>
          <a:endParaRPr lang="en-US"/>
        </a:p>
      </dgm:t>
    </dgm:pt>
    <dgm:pt modelId="{E1D943AC-E33F-9F43-B4E1-0724C7E3C18D}" type="sibTrans" cxnId="{572504AA-3DB4-CE49-904F-4E4ACA7D43B8}">
      <dgm:prSet/>
      <dgm:spPr/>
      <dgm:t>
        <a:bodyPr/>
        <a:lstStyle/>
        <a:p>
          <a:endParaRPr lang="en-US"/>
        </a:p>
      </dgm:t>
    </dgm:pt>
    <dgm:pt modelId="{D5AF93D3-A350-8B4F-8618-CD4FB9C4785C}">
      <dgm:prSet phldrT="[Text]"/>
      <dgm:spPr/>
      <dgm:t>
        <a:bodyPr/>
        <a:lstStyle/>
        <a:p>
          <a:r>
            <a:rPr lang="en-US" dirty="0" smtClean="0"/>
            <a:t>EARS</a:t>
          </a:r>
          <a:endParaRPr lang="en-US" dirty="0"/>
        </a:p>
      </dgm:t>
    </dgm:pt>
    <dgm:pt modelId="{8C8A5A33-48B5-9744-AB87-8FFBE7F23570}" type="parTrans" cxnId="{6F5903B5-A724-174F-B952-2282D3C14498}">
      <dgm:prSet/>
      <dgm:spPr/>
      <dgm:t>
        <a:bodyPr/>
        <a:lstStyle/>
        <a:p>
          <a:endParaRPr lang="en-US"/>
        </a:p>
      </dgm:t>
    </dgm:pt>
    <dgm:pt modelId="{43E4AE0F-566C-A84F-B3D8-FF236832A3C6}" type="sibTrans" cxnId="{6F5903B5-A724-174F-B952-2282D3C14498}">
      <dgm:prSet/>
      <dgm:spPr/>
      <dgm:t>
        <a:bodyPr/>
        <a:lstStyle/>
        <a:p>
          <a:endParaRPr lang="en-US"/>
        </a:p>
      </dgm:t>
    </dgm:pt>
    <dgm:pt modelId="{2DC6F81B-19D5-FC4C-96AE-F36525E0DC95}">
      <dgm:prSet phldrT="[Text]"/>
      <dgm:spPr/>
      <dgm:t>
        <a:bodyPr/>
        <a:lstStyle/>
        <a:p>
          <a:r>
            <a:rPr lang="en-US" dirty="0" smtClean="0"/>
            <a:t>Moment Tensors</a:t>
          </a:r>
          <a:endParaRPr lang="en-US" dirty="0"/>
        </a:p>
      </dgm:t>
    </dgm:pt>
    <dgm:pt modelId="{0808278C-BAE2-A849-B41D-CE8313AA0C04}" type="parTrans" cxnId="{EE7671F2-A240-EA49-A984-FD468F93CC66}">
      <dgm:prSet/>
      <dgm:spPr/>
      <dgm:t>
        <a:bodyPr/>
        <a:lstStyle/>
        <a:p>
          <a:endParaRPr lang="en-US"/>
        </a:p>
      </dgm:t>
    </dgm:pt>
    <dgm:pt modelId="{B94D5341-47D6-5847-A245-B340D5F9A889}" type="sibTrans" cxnId="{EE7671F2-A240-EA49-A984-FD468F93CC66}">
      <dgm:prSet/>
      <dgm:spPr/>
      <dgm:t>
        <a:bodyPr/>
        <a:lstStyle/>
        <a:p>
          <a:endParaRPr lang="en-US"/>
        </a:p>
      </dgm:t>
    </dgm:pt>
    <dgm:pt modelId="{E735F86B-1843-AA45-8323-C29309875949}">
      <dgm:prSet phldrT="[Text]"/>
      <dgm:spPr/>
      <dgm:t>
        <a:bodyPr/>
        <a:lstStyle/>
        <a:p>
          <a:r>
            <a:rPr lang="en-US" dirty="0" smtClean="0"/>
            <a:t>MORE!</a:t>
          </a:r>
          <a:endParaRPr lang="en-US" dirty="0"/>
        </a:p>
      </dgm:t>
    </dgm:pt>
    <dgm:pt modelId="{2524ED1C-EE74-3049-B99F-D32CD350DD0C}" type="parTrans" cxnId="{ECD1ADCE-9095-E442-928E-11E4AFDB714A}">
      <dgm:prSet/>
      <dgm:spPr/>
      <dgm:t>
        <a:bodyPr/>
        <a:lstStyle/>
        <a:p>
          <a:endParaRPr lang="en-US"/>
        </a:p>
      </dgm:t>
    </dgm:pt>
    <dgm:pt modelId="{DC5C3B27-97F6-AB4D-A1D3-C5686F595306}" type="sibTrans" cxnId="{ECD1ADCE-9095-E442-928E-11E4AFDB714A}">
      <dgm:prSet/>
      <dgm:spPr/>
      <dgm:t>
        <a:bodyPr/>
        <a:lstStyle/>
        <a:p>
          <a:endParaRPr lang="en-US"/>
        </a:p>
      </dgm:t>
    </dgm:pt>
    <dgm:pt modelId="{26E3C94C-1A2D-694C-BF6D-5C906A3C3E4E}" type="pres">
      <dgm:prSet presAssocID="{2F2FFF3E-DA70-BD42-8540-ACB480097C0E}" presName="Name0" presStyleCnt="0">
        <dgm:presLayoutVars>
          <dgm:dir/>
        </dgm:presLayoutVars>
      </dgm:prSet>
      <dgm:spPr/>
      <dgm:t>
        <a:bodyPr/>
        <a:lstStyle/>
        <a:p>
          <a:endParaRPr lang="en-US"/>
        </a:p>
      </dgm:t>
    </dgm:pt>
    <dgm:pt modelId="{5B2D9215-040C-6046-A591-484797E074F8}" type="pres">
      <dgm:prSet presAssocID="{03A75C89-C8BA-F547-8253-28C10DF4B2D4}" presName="composite" presStyleCnt="0"/>
      <dgm:spPr/>
    </dgm:pt>
    <dgm:pt modelId="{AF120C24-8B69-A541-8C6F-ACE7EFA4F04F}" type="pres">
      <dgm:prSet presAssocID="{03A75C89-C8BA-F547-8253-28C10DF4B2D4}" presName="rect2" presStyleLbl="revTx" presStyleIdx="0" presStyleCnt="12">
        <dgm:presLayoutVars>
          <dgm:bulletEnabled val="1"/>
        </dgm:presLayoutVars>
      </dgm:prSet>
      <dgm:spPr/>
      <dgm:t>
        <a:bodyPr/>
        <a:lstStyle/>
        <a:p>
          <a:endParaRPr lang="en-US"/>
        </a:p>
      </dgm:t>
    </dgm:pt>
    <dgm:pt modelId="{19989B91-6E46-CB4C-9357-BE96D39F6E09}" type="pres">
      <dgm:prSet presAssocID="{03A75C89-C8BA-F547-8253-28C10DF4B2D4}" presName="rect1" presStyleLbl="alignImgPlace1" presStyleIdx="0" presStyleCnt="12"/>
      <dgm:spPr>
        <a:blipFill dpi="0" rotWithShape="1">
          <a:blip xmlns:r="http://schemas.openxmlformats.org/officeDocument/2006/relationships" r:embed="rId1"/>
          <a:srcRect/>
          <a:stretch>
            <a:fillRect l="-122566" t="-42721" r="-51109" b="-56500"/>
          </a:stretch>
        </a:blipFill>
      </dgm:spPr>
    </dgm:pt>
    <dgm:pt modelId="{C70294F0-80A5-F342-977D-04A63C21D48F}" type="pres">
      <dgm:prSet presAssocID="{D3FEE3DA-07AC-4049-8EC3-25CA6A8E0E56}" presName="sibTrans" presStyleCnt="0"/>
      <dgm:spPr/>
    </dgm:pt>
    <dgm:pt modelId="{C1D27688-D6CC-F847-ACB2-CC0D1812EF59}" type="pres">
      <dgm:prSet presAssocID="{A0DEB685-BE89-2B4C-BC45-13072FCD0C36}" presName="composite" presStyleCnt="0"/>
      <dgm:spPr/>
    </dgm:pt>
    <dgm:pt modelId="{D8E2B045-281F-EE4C-A5CA-CC7218BAEF79}" type="pres">
      <dgm:prSet presAssocID="{A0DEB685-BE89-2B4C-BC45-13072FCD0C36}" presName="rect2" presStyleLbl="revTx" presStyleIdx="1" presStyleCnt="12">
        <dgm:presLayoutVars>
          <dgm:bulletEnabled val="1"/>
        </dgm:presLayoutVars>
      </dgm:prSet>
      <dgm:spPr/>
      <dgm:t>
        <a:bodyPr/>
        <a:lstStyle/>
        <a:p>
          <a:endParaRPr lang="en-US"/>
        </a:p>
      </dgm:t>
    </dgm:pt>
    <dgm:pt modelId="{2870FD13-FBE2-C749-AC6B-56EAC2C5917A}" type="pres">
      <dgm:prSet presAssocID="{A0DEB685-BE89-2B4C-BC45-13072FCD0C36}" presName="rect1" presStyleLbl="alignImgPlace1" presStyleIdx="1" presStyleCnt="12"/>
      <dgm:spPr>
        <a:blipFill rotWithShape="1">
          <a:blip xmlns:r="http://schemas.openxmlformats.org/officeDocument/2006/relationships" r:embed="rId2"/>
          <a:stretch>
            <a:fillRect/>
          </a:stretch>
        </a:blipFill>
      </dgm:spPr>
    </dgm:pt>
    <dgm:pt modelId="{E7325DEA-8875-874F-B3B3-3223B67D231E}" type="pres">
      <dgm:prSet presAssocID="{DF1C1620-0243-434A-8121-1E259B5B1CC4}" presName="sibTrans" presStyleCnt="0"/>
      <dgm:spPr/>
    </dgm:pt>
    <dgm:pt modelId="{1EC2D3C2-E63A-0E4B-BB8D-9C1E479D0147}" type="pres">
      <dgm:prSet presAssocID="{C41A5AE2-133D-9549-B79E-961BD0C6EDE6}" presName="composite" presStyleCnt="0"/>
      <dgm:spPr/>
    </dgm:pt>
    <dgm:pt modelId="{CC273C41-71C0-D64B-9FA6-B5317B17A180}" type="pres">
      <dgm:prSet presAssocID="{C41A5AE2-133D-9549-B79E-961BD0C6EDE6}" presName="rect2" presStyleLbl="revTx" presStyleIdx="2" presStyleCnt="12">
        <dgm:presLayoutVars>
          <dgm:bulletEnabled val="1"/>
        </dgm:presLayoutVars>
      </dgm:prSet>
      <dgm:spPr/>
      <dgm:t>
        <a:bodyPr/>
        <a:lstStyle/>
        <a:p>
          <a:endParaRPr lang="en-US"/>
        </a:p>
      </dgm:t>
    </dgm:pt>
    <dgm:pt modelId="{833507AE-1DBD-6E4D-B39A-F7FECD052AE8}" type="pres">
      <dgm:prSet presAssocID="{C41A5AE2-133D-9549-B79E-961BD0C6EDE6}" presName="rect1" presStyleLbl="alignImgPlace1" presStyleIdx="2" presStyleCnt="12"/>
      <dgm:spPr>
        <a:blipFill rotWithShape="1">
          <a:blip xmlns:r="http://schemas.openxmlformats.org/officeDocument/2006/relationships" r:embed="rId3"/>
          <a:stretch>
            <a:fillRect/>
          </a:stretch>
        </a:blipFill>
      </dgm:spPr>
    </dgm:pt>
    <dgm:pt modelId="{1116B12C-B6E6-FA40-8CDC-8924787CFDB1}" type="pres">
      <dgm:prSet presAssocID="{5A1B79C1-AFF6-944D-997A-585F17E3DD0A}" presName="sibTrans" presStyleCnt="0"/>
      <dgm:spPr/>
    </dgm:pt>
    <dgm:pt modelId="{F134D457-8ACE-5D4E-9343-60F376DE0CED}" type="pres">
      <dgm:prSet presAssocID="{962F63C3-AD18-2242-842E-72F14903E635}" presName="composite" presStyleCnt="0"/>
      <dgm:spPr/>
    </dgm:pt>
    <dgm:pt modelId="{3F815B2C-CB2D-B147-B54F-DE5B6E4DE6E2}" type="pres">
      <dgm:prSet presAssocID="{962F63C3-AD18-2242-842E-72F14903E635}" presName="rect2" presStyleLbl="revTx" presStyleIdx="3" presStyleCnt="12">
        <dgm:presLayoutVars>
          <dgm:bulletEnabled val="1"/>
        </dgm:presLayoutVars>
      </dgm:prSet>
      <dgm:spPr/>
      <dgm:t>
        <a:bodyPr/>
        <a:lstStyle/>
        <a:p>
          <a:endParaRPr lang="en-US"/>
        </a:p>
      </dgm:t>
    </dgm:pt>
    <dgm:pt modelId="{D244AFAA-E85E-1E43-A3CA-98CBBE775BE5}" type="pres">
      <dgm:prSet presAssocID="{962F63C3-AD18-2242-842E-72F14903E635}" presName="rect1" presStyleLbl="alignImgPlace1" presStyleIdx="3" presStyleCnt="12"/>
      <dgm:spPr>
        <a:blipFill rotWithShape="1">
          <a:blip xmlns:r="http://schemas.openxmlformats.org/officeDocument/2006/relationships" r:embed="rId4"/>
          <a:stretch>
            <a:fillRect/>
          </a:stretch>
        </a:blipFill>
      </dgm:spPr>
    </dgm:pt>
    <dgm:pt modelId="{5C1E49A8-9E45-3B49-A8C8-148276F6C16E}" type="pres">
      <dgm:prSet presAssocID="{B8DFC067-84A9-334E-929C-7900B1ACAF27}" presName="sibTrans" presStyleCnt="0"/>
      <dgm:spPr/>
    </dgm:pt>
    <dgm:pt modelId="{0A95F405-12BD-E049-85B7-F96AEB882186}" type="pres">
      <dgm:prSet presAssocID="{10CF5F7A-869A-3545-A6D5-990430F45D09}" presName="composite" presStyleCnt="0"/>
      <dgm:spPr/>
    </dgm:pt>
    <dgm:pt modelId="{6A635003-41AA-B948-A43B-7CDC0CC6F557}" type="pres">
      <dgm:prSet presAssocID="{10CF5F7A-869A-3545-A6D5-990430F45D09}" presName="rect2" presStyleLbl="revTx" presStyleIdx="4" presStyleCnt="12">
        <dgm:presLayoutVars>
          <dgm:bulletEnabled val="1"/>
        </dgm:presLayoutVars>
      </dgm:prSet>
      <dgm:spPr/>
      <dgm:t>
        <a:bodyPr/>
        <a:lstStyle/>
        <a:p>
          <a:endParaRPr lang="en-US"/>
        </a:p>
      </dgm:t>
    </dgm:pt>
    <dgm:pt modelId="{E636F01A-4A24-0246-A867-EFDBC9E83E02}" type="pres">
      <dgm:prSet presAssocID="{10CF5F7A-869A-3545-A6D5-990430F45D09}" presName="rect1" presStyleLbl="alignImgPlace1" presStyleIdx="4" presStyleCnt="12"/>
      <dgm:spPr>
        <a:blipFill>
          <a:blip xmlns:r="http://schemas.openxmlformats.org/officeDocument/2006/relationships" r:embed="rId5">
            <a:extLst>
              <a:ext uri="{28A0092B-C50C-407E-A947-70E740481C1C}">
                <a14:useLocalDpi xmlns:a14="http://schemas.microsoft.com/office/drawing/2010/main"/>
              </a:ext>
            </a:extLst>
          </a:blip>
          <a:srcRect/>
          <a:stretch>
            <a:fillRect/>
          </a:stretch>
        </a:blipFill>
      </dgm:spPr>
      <dgm:t>
        <a:bodyPr/>
        <a:lstStyle/>
        <a:p>
          <a:endParaRPr lang="en-US"/>
        </a:p>
      </dgm:t>
    </dgm:pt>
    <dgm:pt modelId="{39A0334A-2B78-B143-9006-154B8FF83D03}" type="pres">
      <dgm:prSet presAssocID="{8F5BB9D7-51DE-6640-8978-A66A16F8E7A7}" presName="sibTrans" presStyleCnt="0"/>
      <dgm:spPr/>
    </dgm:pt>
    <dgm:pt modelId="{1D0FDB66-5ECD-5349-A15C-558D26EA52DB}" type="pres">
      <dgm:prSet presAssocID="{50279654-98E0-8D4D-8DD7-98EAE533BD03}" presName="composite" presStyleCnt="0"/>
      <dgm:spPr/>
    </dgm:pt>
    <dgm:pt modelId="{1AB55214-60BC-4C4C-93CC-E7B0AF5E756B}" type="pres">
      <dgm:prSet presAssocID="{50279654-98E0-8D4D-8DD7-98EAE533BD03}" presName="rect2" presStyleLbl="revTx" presStyleIdx="5" presStyleCnt="12">
        <dgm:presLayoutVars>
          <dgm:bulletEnabled val="1"/>
        </dgm:presLayoutVars>
      </dgm:prSet>
      <dgm:spPr/>
      <dgm:t>
        <a:bodyPr/>
        <a:lstStyle/>
        <a:p>
          <a:endParaRPr lang="en-US"/>
        </a:p>
      </dgm:t>
    </dgm:pt>
    <dgm:pt modelId="{60D929F8-AEEE-F648-93D2-7B883566B000}" type="pres">
      <dgm:prSet presAssocID="{50279654-98E0-8D4D-8DD7-98EAE533BD03}" presName="rect1" presStyleLbl="alignImgPlace1" presStyleIdx="5" presStyleCnt="12"/>
      <dgm:spPr>
        <a:blipFill>
          <a:blip xmlns:r="http://schemas.openxmlformats.org/officeDocument/2006/relationships" r:embed="rId6">
            <a:extLst>
              <a:ext uri="{28A0092B-C50C-407E-A947-70E740481C1C}">
                <a14:useLocalDpi xmlns:a14="http://schemas.microsoft.com/office/drawing/2010/main"/>
              </a:ext>
            </a:extLst>
          </a:blip>
          <a:srcRect/>
          <a:stretch>
            <a:fillRect/>
          </a:stretch>
        </a:blipFill>
      </dgm:spPr>
      <dgm:t>
        <a:bodyPr/>
        <a:lstStyle/>
        <a:p>
          <a:endParaRPr lang="en-US"/>
        </a:p>
      </dgm:t>
    </dgm:pt>
    <dgm:pt modelId="{413308EA-B011-0C41-9E01-515C74396B93}" type="pres">
      <dgm:prSet presAssocID="{4FA7CE75-F372-4B4E-A0DB-33041565CC8D}" presName="sibTrans" presStyleCnt="0"/>
      <dgm:spPr/>
    </dgm:pt>
    <dgm:pt modelId="{10C3FBCC-BC49-F146-8963-92FBA220D771}" type="pres">
      <dgm:prSet presAssocID="{2DC6F81B-19D5-FC4C-96AE-F36525E0DC95}" presName="composite" presStyleCnt="0"/>
      <dgm:spPr/>
    </dgm:pt>
    <dgm:pt modelId="{7817564B-BE40-5943-B3FD-F3CD93ED535A}" type="pres">
      <dgm:prSet presAssocID="{2DC6F81B-19D5-FC4C-96AE-F36525E0DC95}" presName="rect2" presStyleLbl="revTx" presStyleIdx="6" presStyleCnt="12">
        <dgm:presLayoutVars>
          <dgm:bulletEnabled val="1"/>
        </dgm:presLayoutVars>
      </dgm:prSet>
      <dgm:spPr/>
      <dgm:t>
        <a:bodyPr/>
        <a:lstStyle/>
        <a:p>
          <a:endParaRPr lang="en-US"/>
        </a:p>
      </dgm:t>
    </dgm:pt>
    <dgm:pt modelId="{EA5FAD1E-A38B-AB4E-B165-18B8981DE025}" type="pres">
      <dgm:prSet presAssocID="{2DC6F81B-19D5-FC4C-96AE-F36525E0DC95}" presName="rect1" presStyleLbl="alignImgPlace1" presStyleIdx="6" presStyleCnt="12"/>
      <dgm:spPr>
        <a:blipFill>
          <a:blip xmlns:r="http://schemas.openxmlformats.org/officeDocument/2006/relationships" r:embed="rId7">
            <a:extLst>
              <a:ext uri="{28A0092B-C50C-407E-A947-70E740481C1C}">
                <a14:useLocalDpi xmlns:a14="http://schemas.microsoft.com/office/drawing/2010/main"/>
              </a:ext>
            </a:extLst>
          </a:blip>
          <a:srcRect/>
          <a:stretch>
            <a:fillRect/>
          </a:stretch>
        </a:blipFill>
      </dgm:spPr>
      <dgm:t>
        <a:bodyPr/>
        <a:lstStyle/>
        <a:p>
          <a:endParaRPr lang="en-US"/>
        </a:p>
      </dgm:t>
    </dgm:pt>
    <dgm:pt modelId="{0C209B7E-A6D7-6447-AEEC-94AF97F6F783}" type="pres">
      <dgm:prSet presAssocID="{B94D5341-47D6-5847-A245-B340D5F9A889}" presName="sibTrans" presStyleCnt="0"/>
      <dgm:spPr/>
    </dgm:pt>
    <dgm:pt modelId="{FB70991F-2C99-7C45-80C1-95817EFC86A5}" type="pres">
      <dgm:prSet presAssocID="{276A668E-68E0-9447-B6D7-0F9FFE861F66}" presName="composite" presStyleCnt="0"/>
      <dgm:spPr/>
    </dgm:pt>
    <dgm:pt modelId="{1CF4E4D7-F588-D246-A5F6-63AA0F74BA7C}" type="pres">
      <dgm:prSet presAssocID="{276A668E-68E0-9447-B6D7-0F9FFE861F66}" presName="rect2" presStyleLbl="revTx" presStyleIdx="7" presStyleCnt="12">
        <dgm:presLayoutVars>
          <dgm:bulletEnabled val="1"/>
        </dgm:presLayoutVars>
      </dgm:prSet>
      <dgm:spPr/>
      <dgm:t>
        <a:bodyPr/>
        <a:lstStyle/>
        <a:p>
          <a:endParaRPr lang="en-US"/>
        </a:p>
      </dgm:t>
    </dgm:pt>
    <dgm:pt modelId="{E29A438F-132F-6C40-81AC-30C1EBB58FA9}" type="pres">
      <dgm:prSet presAssocID="{276A668E-68E0-9447-B6D7-0F9FFE861F66}" presName="rect1" presStyleLbl="alignImgPlace1" presStyleIdx="7" presStyleCnt="12"/>
      <dgm:spPr>
        <a:blipFill>
          <a:blip xmlns:r="http://schemas.openxmlformats.org/officeDocument/2006/relationships" r:embed="rId8">
            <a:extLst>
              <a:ext uri="{28A0092B-C50C-407E-A947-70E740481C1C}">
                <a14:useLocalDpi xmlns:a14="http://schemas.microsoft.com/office/drawing/2010/main"/>
              </a:ext>
            </a:extLst>
          </a:blip>
          <a:srcRect/>
          <a:stretch>
            <a:fillRect/>
          </a:stretch>
        </a:blipFill>
      </dgm:spPr>
      <dgm:t>
        <a:bodyPr/>
        <a:lstStyle/>
        <a:p>
          <a:endParaRPr lang="en-US"/>
        </a:p>
      </dgm:t>
    </dgm:pt>
    <dgm:pt modelId="{8EC09390-7321-B445-8F03-64A64BE9D07F}" type="pres">
      <dgm:prSet presAssocID="{0B50C044-3720-1845-B4D8-7A93516B8790}" presName="sibTrans" presStyleCnt="0"/>
      <dgm:spPr/>
    </dgm:pt>
    <dgm:pt modelId="{A1ACD5EC-9E31-1F44-8B52-9618AE7BCED1}" type="pres">
      <dgm:prSet presAssocID="{30C24CA5-82A3-6447-967D-E68A3A6FE55F}" presName="composite" presStyleCnt="0"/>
      <dgm:spPr/>
    </dgm:pt>
    <dgm:pt modelId="{D14FFDB5-0E66-0B4A-AFE8-9719F786602C}" type="pres">
      <dgm:prSet presAssocID="{30C24CA5-82A3-6447-967D-E68A3A6FE55F}" presName="rect2" presStyleLbl="revTx" presStyleIdx="8" presStyleCnt="12">
        <dgm:presLayoutVars>
          <dgm:bulletEnabled val="1"/>
        </dgm:presLayoutVars>
      </dgm:prSet>
      <dgm:spPr/>
      <dgm:t>
        <a:bodyPr/>
        <a:lstStyle/>
        <a:p>
          <a:endParaRPr lang="en-US"/>
        </a:p>
      </dgm:t>
    </dgm:pt>
    <dgm:pt modelId="{57A63F6E-D29E-5E4D-85AF-4A4F5F8FE8CB}" type="pres">
      <dgm:prSet presAssocID="{30C24CA5-82A3-6447-967D-E68A3A6FE55F}" presName="rect1" presStyleLbl="alignImgPlace1" presStyleIdx="8" presStyleCnt="12"/>
      <dgm:spPr>
        <a:blipFill>
          <a:blip xmlns:r="http://schemas.openxmlformats.org/officeDocument/2006/relationships" r:embed="rId9">
            <a:extLst>
              <a:ext uri="{28A0092B-C50C-407E-A947-70E740481C1C}">
                <a14:useLocalDpi xmlns:a14="http://schemas.microsoft.com/office/drawing/2010/main"/>
              </a:ext>
            </a:extLst>
          </a:blip>
          <a:srcRect/>
          <a:stretch>
            <a:fillRect/>
          </a:stretch>
        </a:blipFill>
      </dgm:spPr>
      <dgm:t>
        <a:bodyPr/>
        <a:lstStyle/>
        <a:p>
          <a:endParaRPr lang="en-US"/>
        </a:p>
      </dgm:t>
    </dgm:pt>
    <dgm:pt modelId="{679EC6A5-8313-1141-8932-A260E123237C}" type="pres">
      <dgm:prSet presAssocID="{EECCD830-07EF-4143-A641-DB5C31F0E84D}" presName="sibTrans" presStyleCnt="0"/>
      <dgm:spPr/>
    </dgm:pt>
    <dgm:pt modelId="{D0B811F8-5486-984C-8439-AF10D7826074}" type="pres">
      <dgm:prSet presAssocID="{C194F971-9F85-E048-A9A1-F87FCEC1D966}" presName="composite" presStyleCnt="0"/>
      <dgm:spPr/>
    </dgm:pt>
    <dgm:pt modelId="{112FA8CF-09AD-4B44-AC3A-0FB4E0326F15}" type="pres">
      <dgm:prSet presAssocID="{C194F971-9F85-E048-A9A1-F87FCEC1D966}" presName="rect2" presStyleLbl="revTx" presStyleIdx="9" presStyleCnt="12">
        <dgm:presLayoutVars>
          <dgm:bulletEnabled val="1"/>
        </dgm:presLayoutVars>
      </dgm:prSet>
      <dgm:spPr/>
      <dgm:t>
        <a:bodyPr/>
        <a:lstStyle/>
        <a:p>
          <a:endParaRPr lang="en-US"/>
        </a:p>
      </dgm:t>
    </dgm:pt>
    <dgm:pt modelId="{8D7411C3-FDE8-9A4E-BBB0-27EC4C31D34A}" type="pres">
      <dgm:prSet presAssocID="{C194F971-9F85-E048-A9A1-F87FCEC1D966}" presName="rect1" presStyleLbl="alignImgPlace1" presStyleIdx="9" presStyleCnt="12"/>
      <dgm:spPr>
        <a:blipFill>
          <a:blip xmlns:r="http://schemas.openxmlformats.org/officeDocument/2006/relationships" r:embed="rId10">
            <a:extLst>
              <a:ext uri="{28A0092B-C50C-407E-A947-70E740481C1C}">
                <a14:useLocalDpi xmlns:a14="http://schemas.microsoft.com/office/drawing/2010/main"/>
              </a:ext>
            </a:extLst>
          </a:blip>
          <a:srcRect/>
          <a:stretch>
            <a:fillRect/>
          </a:stretch>
        </a:blipFill>
      </dgm:spPr>
      <dgm:t>
        <a:bodyPr/>
        <a:lstStyle/>
        <a:p>
          <a:endParaRPr lang="en-US"/>
        </a:p>
      </dgm:t>
    </dgm:pt>
    <dgm:pt modelId="{46CD4CFE-7911-404C-AA59-C965AA4DB917}" type="pres">
      <dgm:prSet presAssocID="{E1D943AC-E33F-9F43-B4E1-0724C7E3C18D}" presName="sibTrans" presStyleCnt="0"/>
      <dgm:spPr/>
    </dgm:pt>
    <dgm:pt modelId="{915033CC-F05F-9844-BACC-E991B605BF59}" type="pres">
      <dgm:prSet presAssocID="{D5AF93D3-A350-8B4F-8618-CD4FB9C4785C}" presName="composite" presStyleCnt="0"/>
      <dgm:spPr/>
    </dgm:pt>
    <dgm:pt modelId="{A713015E-3024-5448-A18B-9F4D7DE42EA6}" type="pres">
      <dgm:prSet presAssocID="{D5AF93D3-A350-8B4F-8618-CD4FB9C4785C}" presName="rect2" presStyleLbl="revTx" presStyleIdx="10" presStyleCnt="12">
        <dgm:presLayoutVars>
          <dgm:bulletEnabled val="1"/>
        </dgm:presLayoutVars>
      </dgm:prSet>
      <dgm:spPr/>
      <dgm:t>
        <a:bodyPr/>
        <a:lstStyle/>
        <a:p>
          <a:endParaRPr lang="en-US"/>
        </a:p>
      </dgm:t>
    </dgm:pt>
    <dgm:pt modelId="{107B19BC-D52E-824E-A599-DC37E2998FF6}" type="pres">
      <dgm:prSet presAssocID="{D5AF93D3-A350-8B4F-8618-CD4FB9C4785C}" presName="rect1" presStyleLbl="alignImgPlace1" presStyleIdx="10" presStyleCnt="12"/>
      <dgm:spPr>
        <a:blipFill>
          <a:blip xmlns:r="http://schemas.openxmlformats.org/officeDocument/2006/relationships" r:embed="rId11">
            <a:extLst>
              <a:ext uri="{28A0092B-C50C-407E-A947-70E740481C1C}">
                <a14:useLocalDpi xmlns:a14="http://schemas.microsoft.com/office/drawing/2010/main"/>
              </a:ext>
            </a:extLst>
          </a:blip>
          <a:srcRect/>
          <a:stretch>
            <a:fillRect/>
          </a:stretch>
        </a:blipFill>
      </dgm:spPr>
      <dgm:t>
        <a:bodyPr/>
        <a:lstStyle/>
        <a:p>
          <a:endParaRPr lang="en-US"/>
        </a:p>
      </dgm:t>
    </dgm:pt>
    <dgm:pt modelId="{45D06EFF-FDBD-DD46-95E0-E9DE6C8E37B4}" type="pres">
      <dgm:prSet presAssocID="{43E4AE0F-566C-A84F-B3D8-FF236832A3C6}" presName="sibTrans" presStyleCnt="0"/>
      <dgm:spPr/>
    </dgm:pt>
    <dgm:pt modelId="{EB7609C3-D9E6-2747-A526-3875303BB82F}" type="pres">
      <dgm:prSet presAssocID="{E735F86B-1843-AA45-8323-C29309875949}" presName="composite" presStyleCnt="0"/>
      <dgm:spPr/>
    </dgm:pt>
    <dgm:pt modelId="{A201E463-A947-CE42-8CC6-7F4AC2279040}" type="pres">
      <dgm:prSet presAssocID="{E735F86B-1843-AA45-8323-C29309875949}" presName="rect2" presStyleLbl="revTx" presStyleIdx="11" presStyleCnt="12">
        <dgm:presLayoutVars>
          <dgm:bulletEnabled val="1"/>
        </dgm:presLayoutVars>
      </dgm:prSet>
      <dgm:spPr/>
      <dgm:t>
        <a:bodyPr/>
        <a:lstStyle/>
        <a:p>
          <a:endParaRPr lang="en-US"/>
        </a:p>
      </dgm:t>
    </dgm:pt>
    <dgm:pt modelId="{316212EB-A7BD-664D-9FF0-0A4D558506D6}" type="pres">
      <dgm:prSet presAssocID="{E735F86B-1843-AA45-8323-C29309875949}" presName="rect1" presStyleLbl="alignImgPlace1" presStyleIdx="11" presStyleCnt="12"/>
      <dgm:spPr>
        <a:blipFill>
          <a:blip xmlns:r="http://schemas.openxmlformats.org/officeDocument/2006/relationships" r:embed="rId12">
            <a:extLst>
              <a:ext uri="{28A0092B-C50C-407E-A947-70E740481C1C}">
                <a14:useLocalDpi xmlns:a14="http://schemas.microsoft.com/office/drawing/2010/main"/>
              </a:ext>
            </a:extLst>
          </a:blip>
          <a:srcRect/>
          <a:stretch>
            <a:fillRect l="-6000" r="-6000"/>
          </a:stretch>
        </a:blipFill>
      </dgm:spPr>
      <dgm:t>
        <a:bodyPr/>
        <a:lstStyle/>
        <a:p>
          <a:endParaRPr lang="en-US"/>
        </a:p>
      </dgm:t>
    </dgm:pt>
  </dgm:ptLst>
  <dgm:cxnLst>
    <dgm:cxn modelId="{DA8DA7F6-D9FF-1744-A417-31E343D03485}" srcId="{2F2FFF3E-DA70-BD42-8540-ACB480097C0E}" destId="{10CF5F7A-869A-3545-A6D5-990430F45D09}" srcOrd="4" destOrd="0" parTransId="{1F2C3EDE-02E1-7B42-8D81-D1B8F6C4DE37}" sibTransId="{8F5BB9D7-51DE-6640-8978-A66A16F8E7A7}"/>
    <dgm:cxn modelId="{30A55A52-84EB-794C-906E-834DFFFB3AA5}" type="presOf" srcId="{A0DEB685-BE89-2B4C-BC45-13072FCD0C36}" destId="{D8E2B045-281F-EE4C-A5CA-CC7218BAEF79}" srcOrd="0" destOrd="0" presId="urn:microsoft.com/office/officeart/2008/layout/PictureGrid"/>
    <dgm:cxn modelId="{B612AE12-9F3E-FC4E-9739-F7FD19C63BCB}" type="presOf" srcId="{C41A5AE2-133D-9549-B79E-961BD0C6EDE6}" destId="{CC273C41-71C0-D64B-9FA6-B5317B17A180}" srcOrd="0" destOrd="0" presId="urn:microsoft.com/office/officeart/2008/layout/PictureGrid"/>
    <dgm:cxn modelId="{0ECFBC65-53EB-004A-9821-660C2C6D95BE}" type="presOf" srcId="{C194F971-9F85-E048-A9A1-F87FCEC1D966}" destId="{112FA8CF-09AD-4B44-AC3A-0FB4E0326F15}" srcOrd="0" destOrd="0" presId="urn:microsoft.com/office/officeart/2008/layout/PictureGrid"/>
    <dgm:cxn modelId="{1F83E0C3-8C04-D04E-B3E2-76F7CB307D03}" type="presOf" srcId="{03A75C89-C8BA-F547-8253-28C10DF4B2D4}" destId="{AF120C24-8B69-A541-8C6F-ACE7EFA4F04F}" srcOrd="0" destOrd="0" presId="urn:microsoft.com/office/officeart/2008/layout/PictureGrid"/>
    <dgm:cxn modelId="{3BFFD818-E06B-6B41-8E85-9DEA07B95A1B}" srcId="{2F2FFF3E-DA70-BD42-8540-ACB480097C0E}" destId="{50279654-98E0-8D4D-8DD7-98EAE533BD03}" srcOrd="5" destOrd="0" parTransId="{174555CE-CBC8-2A40-B1B3-547FCCB4DF8E}" sibTransId="{4FA7CE75-F372-4B4E-A0DB-33041565CC8D}"/>
    <dgm:cxn modelId="{48E144AB-6692-E740-A120-5988765794C3}" type="presOf" srcId="{2F2FFF3E-DA70-BD42-8540-ACB480097C0E}" destId="{26E3C94C-1A2D-694C-BF6D-5C906A3C3E4E}" srcOrd="0" destOrd="0" presId="urn:microsoft.com/office/officeart/2008/layout/PictureGrid"/>
    <dgm:cxn modelId="{49FC97A0-56AB-0F4C-9950-F3430CC32AC4}" srcId="{2F2FFF3E-DA70-BD42-8540-ACB480097C0E}" destId="{03A75C89-C8BA-F547-8253-28C10DF4B2D4}" srcOrd="0" destOrd="0" parTransId="{D7512B4D-9017-BD4F-B048-ECC99DD51709}" sibTransId="{D3FEE3DA-07AC-4049-8EC3-25CA6A8E0E56}"/>
    <dgm:cxn modelId="{56677135-8476-AE4F-BF0C-640097259F57}" type="presOf" srcId="{2DC6F81B-19D5-FC4C-96AE-F36525E0DC95}" destId="{7817564B-BE40-5943-B3FD-F3CD93ED535A}" srcOrd="0" destOrd="0" presId="urn:microsoft.com/office/officeart/2008/layout/PictureGrid"/>
    <dgm:cxn modelId="{9DDBAD28-70CB-654B-8382-6FA503935DC4}" srcId="{2F2FFF3E-DA70-BD42-8540-ACB480097C0E}" destId="{962F63C3-AD18-2242-842E-72F14903E635}" srcOrd="3" destOrd="0" parTransId="{11815821-E657-D54B-ACC6-9084EA7E8215}" sibTransId="{B8DFC067-84A9-334E-929C-7900B1ACAF27}"/>
    <dgm:cxn modelId="{3A363B0B-EF36-594A-BEC8-2E77B951F7B2}" type="presOf" srcId="{30C24CA5-82A3-6447-967D-E68A3A6FE55F}" destId="{D14FFDB5-0E66-0B4A-AFE8-9719F786602C}" srcOrd="0" destOrd="0" presId="urn:microsoft.com/office/officeart/2008/layout/PictureGrid"/>
    <dgm:cxn modelId="{A2F39B57-E861-7042-B06C-A4C1CD502760}" type="presOf" srcId="{962F63C3-AD18-2242-842E-72F14903E635}" destId="{3F815B2C-CB2D-B147-B54F-DE5B6E4DE6E2}" srcOrd="0" destOrd="0" presId="urn:microsoft.com/office/officeart/2008/layout/PictureGrid"/>
    <dgm:cxn modelId="{B466686B-C116-AE4B-B6A3-E8F1A40FDD35}" srcId="{2F2FFF3E-DA70-BD42-8540-ACB480097C0E}" destId="{276A668E-68E0-9447-B6D7-0F9FFE861F66}" srcOrd="7" destOrd="0" parTransId="{A5F1083E-0F9A-FE44-8CE2-F91487966BEC}" sibTransId="{0B50C044-3720-1845-B4D8-7A93516B8790}"/>
    <dgm:cxn modelId="{20C48200-C0C1-2646-B38C-26155C0915EB}" type="presOf" srcId="{50279654-98E0-8D4D-8DD7-98EAE533BD03}" destId="{1AB55214-60BC-4C4C-93CC-E7B0AF5E756B}" srcOrd="0" destOrd="0" presId="urn:microsoft.com/office/officeart/2008/layout/PictureGrid"/>
    <dgm:cxn modelId="{0CF9A478-18FD-8343-A561-2541A66F17AF}" type="presOf" srcId="{D5AF93D3-A350-8B4F-8618-CD4FB9C4785C}" destId="{A713015E-3024-5448-A18B-9F4D7DE42EA6}" srcOrd="0" destOrd="0" presId="urn:microsoft.com/office/officeart/2008/layout/PictureGrid"/>
    <dgm:cxn modelId="{ECD1ADCE-9095-E442-928E-11E4AFDB714A}" srcId="{2F2FFF3E-DA70-BD42-8540-ACB480097C0E}" destId="{E735F86B-1843-AA45-8323-C29309875949}" srcOrd="11" destOrd="0" parTransId="{2524ED1C-EE74-3049-B99F-D32CD350DD0C}" sibTransId="{DC5C3B27-97F6-AB4D-A1D3-C5686F595306}"/>
    <dgm:cxn modelId="{3A13C301-E13D-8145-8694-5B40CD3062B3}" srcId="{2F2FFF3E-DA70-BD42-8540-ACB480097C0E}" destId="{C41A5AE2-133D-9549-B79E-961BD0C6EDE6}" srcOrd="2" destOrd="0" parTransId="{87A782D9-29DE-7443-9A58-0E34CEFEDADC}" sibTransId="{5A1B79C1-AFF6-944D-997A-585F17E3DD0A}"/>
    <dgm:cxn modelId="{AD759940-5279-6846-8D0B-945ADBD51FC5}" srcId="{2F2FFF3E-DA70-BD42-8540-ACB480097C0E}" destId="{30C24CA5-82A3-6447-967D-E68A3A6FE55F}" srcOrd="8" destOrd="0" parTransId="{4FF3BA3A-C7D1-954A-AB9A-8914947BB34D}" sibTransId="{EECCD830-07EF-4143-A641-DB5C31F0E84D}"/>
    <dgm:cxn modelId="{870303A8-3885-D44E-A71B-9C64C593DAE5}" type="presOf" srcId="{10CF5F7A-869A-3545-A6D5-990430F45D09}" destId="{6A635003-41AA-B948-A43B-7CDC0CC6F557}" srcOrd="0" destOrd="0" presId="urn:microsoft.com/office/officeart/2008/layout/PictureGrid"/>
    <dgm:cxn modelId="{FA507076-8EC0-5C4E-87E3-32C33A9DA7B7}" type="presOf" srcId="{276A668E-68E0-9447-B6D7-0F9FFE861F66}" destId="{1CF4E4D7-F588-D246-A5F6-63AA0F74BA7C}" srcOrd="0" destOrd="0" presId="urn:microsoft.com/office/officeart/2008/layout/PictureGrid"/>
    <dgm:cxn modelId="{665C63F1-1D08-B24B-B464-E2FAA0BCE7AF}" type="presOf" srcId="{E735F86B-1843-AA45-8323-C29309875949}" destId="{A201E463-A947-CE42-8CC6-7F4AC2279040}" srcOrd="0" destOrd="0" presId="urn:microsoft.com/office/officeart/2008/layout/PictureGrid"/>
    <dgm:cxn modelId="{6F5903B5-A724-174F-B952-2282D3C14498}" srcId="{2F2FFF3E-DA70-BD42-8540-ACB480097C0E}" destId="{D5AF93D3-A350-8B4F-8618-CD4FB9C4785C}" srcOrd="10" destOrd="0" parTransId="{8C8A5A33-48B5-9744-AB87-8FFBE7F23570}" sibTransId="{43E4AE0F-566C-A84F-B3D8-FF236832A3C6}"/>
    <dgm:cxn modelId="{C1689380-F8FF-864B-8844-3B6EB687CAE4}" srcId="{2F2FFF3E-DA70-BD42-8540-ACB480097C0E}" destId="{A0DEB685-BE89-2B4C-BC45-13072FCD0C36}" srcOrd="1" destOrd="0" parTransId="{873663C5-7313-CC45-98E0-5BF004D1CC23}" sibTransId="{DF1C1620-0243-434A-8121-1E259B5B1CC4}"/>
    <dgm:cxn modelId="{EE7671F2-A240-EA49-A984-FD468F93CC66}" srcId="{2F2FFF3E-DA70-BD42-8540-ACB480097C0E}" destId="{2DC6F81B-19D5-FC4C-96AE-F36525E0DC95}" srcOrd="6" destOrd="0" parTransId="{0808278C-BAE2-A849-B41D-CE8313AA0C04}" sibTransId="{B94D5341-47D6-5847-A245-B340D5F9A889}"/>
    <dgm:cxn modelId="{572504AA-3DB4-CE49-904F-4E4ACA7D43B8}" srcId="{2F2FFF3E-DA70-BD42-8540-ACB480097C0E}" destId="{C194F971-9F85-E048-A9A1-F87FCEC1D966}" srcOrd="9" destOrd="0" parTransId="{C17FE2A8-6019-3842-AFF2-0271C882EA2A}" sibTransId="{E1D943AC-E33F-9F43-B4E1-0724C7E3C18D}"/>
    <dgm:cxn modelId="{ACBB60AD-83B1-5B47-8D21-44A9A4D48E86}" type="presParOf" srcId="{26E3C94C-1A2D-694C-BF6D-5C906A3C3E4E}" destId="{5B2D9215-040C-6046-A591-484797E074F8}" srcOrd="0" destOrd="0" presId="urn:microsoft.com/office/officeart/2008/layout/PictureGrid"/>
    <dgm:cxn modelId="{6ED0ABE5-2880-B643-B797-7AACFC9563F9}" type="presParOf" srcId="{5B2D9215-040C-6046-A591-484797E074F8}" destId="{AF120C24-8B69-A541-8C6F-ACE7EFA4F04F}" srcOrd="0" destOrd="0" presId="urn:microsoft.com/office/officeart/2008/layout/PictureGrid"/>
    <dgm:cxn modelId="{888E7CF0-9C34-1E49-BEA0-7261FFDB8591}" type="presParOf" srcId="{5B2D9215-040C-6046-A591-484797E074F8}" destId="{19989B91-6E46-CB4C-9357-BE96D39F6E09}" srcOrd="1" destOrd="0" presId="urn:microsoft.com/office/officeart/2008/layout/PictureGrid"/>
    <dgm:cxn modelId="{EC8F3464-4A43-6445-BA56-309A6FE6AF0B}" type="presParOf" srcId="{26E3C94C-1A2D-694C-BF6D-5C906A3C3E4E}" destId="{C70294F0-80A5-F342-977D-04A63C21D48F}" srcOrd="1" destOrd="0" presId="urn:microsoft.com/office/officeart/2008/layout/PictureGrid"/>
    <dgm:cxn modelId="{5ED64A29-309D-E643-B54A-C8B860D6309A}" type="presParOf" srcId="{26E3C94C-1A2D-694C-BF6D-5C906A3C3E4E}" destId="{C1D27688-D6CC-F847-ACB2-CC0D1812EF59}" srcOrd="2" destOrd="0" presId="urn:microsoft.com/office/officeart/2008/layout/PictureGrid"/>
    <dgm:cxn modelId="{5FA32AF6-8CE7-EF40-8D54-D9ACBBA0D9AA}" type="presParOf" srcId="{C1D27688-D6CC-F847-ACB2-CC0D1812EF59}" destId="{D8E2B045-281F-EE4C-A5CA-CC7218BAEF79}" srcOrd="0" destOrd="0" presId="urn:microsoft.com/office/officeart/2008/layout/PictureGrid"/>
    <dgm:cxn modelId="{33345C0F-FEF7-7349-BC1E-AFE417C05A5B}" type="presParOf" srcId="{C1D27688-D6CC-F847-ACB2-CC0D1812EF59}" destId="{2870FD13-FBE2-C749-AC6B-56EAC2C5917A}" srcOrd="1" destOrd="0" presId="urn:microsoft.com/office/officeart/2008/layout/PictureGrid"/>
    <dgm:cxn modelId="{0FE6ACEC-4E68-2D4D-A74B-E96E6943BF9C}" type="presParOf" srcId="{26E3C94C-1A2D-694C-BF6D-5C906A3C3E4E}" destId="{E7325DEA-8875-874F-B3B3-3223B67D231E}" srcOrd="3" destOrd="0" presId="urn:microsoft.com/office/officeart/2008/layout/PictureGrid"/>
    <dgm:cxn modelId="{BA4D985C-2E43-8A48-8D6D-35F9D01E1FC0}" type="presParOf" srcId="{26E3C94C-1A2D-694C-BF6D-5C906A3C3E4E}" destId="{1EC2D3C2-E63A-0E4B-BB8D-9C1E479D0147}" srcOrd="4" destOrd="0" presId="urn:microsoft.com/office/officeart/2008/layout/PictureGrid"/>
    <dgm:cxn modelId="{B8151E5B-F66F-4448-817A-462F994DB3DC}" type="presParOf" srcId="{1EC2D3C2-E63A-0E4B-BB8D-9C1E479D0147}" destId="{CC273C41-71C0-D64B-9FA6-B5317B17A180}" srcOrd="0" destOrd="0" presId="urn:microsoft.com/office/officeart/2008/layout/PictureGrid"/>
    <dgm:cxn modelId="{AFC61715-D77B-0348-AA8C-B0E4F35B0DB8}" type="presParOf" srcId="{1EC2D3C2-E63A-0E4B-BB8D-9C1E479D0147}" destId="{833507AE-1DBD-6E4D-B39A-F7FECD052AE8}" srcOrd="1" destOrd="0" presId="urn:microsoft.com/office/officeart/2008/layout/PictureGrid"/>
    <dgm:cxn modelId="{123E3F72-7931-BC48-A504-531929265ADB}" type="presParOf" srcId="{26E3C94C-1A2D-694C-BF6D-5C906A3C3E4E}" destId="{1116B12C-B6E6-FA40-8CDC-8924787CFDB1}" srcOrd="5" destOrd="0" presId="urn:microsoft.com/office/officeart/2008/layout/PictureGrid"/>
    <dgm:cxn modelId="{F5890830-B9F1-994D-8F97-A37F9E507DC0}" type="presParOf" srcId="{26E3C94C-1A2D-694C-BF6D-5C906A3C3E4E}" destId="{F134D457-8ACE-5D4E-9343-60F376DE0CED}" srcOrd="6" destOrd="0" presId="urn:microsoft.com/office/officeart/2008/layout/PictureGrid"/>
    <dgm:cxn modelId="{E8DD5662-B57B-4D47-B84A-F2DB49EF040F}" type="presParOf" srcId="{F134D457-8ACE-5D4E-9343-60F376DE0CED}" destId="{3F815B2C-CB2D-B147-B54F-DE5B6E4DE6E2}" srcOrd="0" destOrd="0" presId="urn:microsoft.com/office/officeart/2008/layout/PictureGrid"/>
    <dgm:cxn modelId="{39D2AD29-96E9-7A4B-967A-226BDADAF175}" type="presParOf" srcId="{F134D457-8ACE-5D4E-9343-60F376DE0CED}" destId="{D244AFAA-E85E-1E43-A3CA-98CBBE775BE5}" srcOrd="1" destOrd="0" presId="urn:microsoft.com/office/officeart/2008/layout/PictureGrid"/>
    <dgm:cxn modelId="{7F9EF8D0-2DE2-FE4A-9268-F1E9014815CD}" type="presParOf" srcId="{26E3C94C-1A2D-694C-BF6D-5C906A3C3E4E}" destId="{5C1E49A8-9E45-3B49-A8C8-148276F6C16E}" srcOrd="7" destOrd="0" presId="urn:microsoft.com/office/officeart/2008/layout/PictureGrid"/>
    <dgm:cxn modelId="{95F8EC87-82B8-9944-B48D-486108A30473}" type="presParOf" srcId="{26E3C94C-1A2D-694C-BF6D-5C906A3C3E4E}" destId="{0A95F405-12BD-E049-85B7-F96AEB882186}" srcOrd="8" destOrd="0" presId="urn:microsoft.com/office/officeart/2008/layout/PictureGrid"/>
    <dgm:cxn modelId="{B8126FEB-412C-1043-981C-0AFDB10A4630}" type="presParOf" srcId="{0A95F405-12BD-E049-85B7-F96AEB882186}" destId="{6A635003-41AA-B948-A43B-7CDC0CC6F557}" srcOrd="0" destOrd="0" presId="urn:microsoft.com/office/officeart/2008/layout/PictureGrid"/>
    <dgm:cxn modelId="{6530892B-C087-3749-A21C-AD5F99E0C9B5}" type="presParOf" srcId="{0A95F405-12BD-E049-85B7-F96AEB882186}" destId="{E636F01A-4A24-0246-A867-EFDBC9E83E02}" srcOrd="1" destOrd="0" presId="urn:microsoft.com/office/officeart/2008/layout/PictureGrid"/>
    <dgm:cxn modelId="{42E1C680-540A-6740-80B2-1C18BB11EC33}" type="presParOf" srcId="{26E3C94C-1A2D-694C-BF6D-5C906A3C3E4E}" destId="{39A0334A-2B78-B143-9006-154B8FF83D03}" srcOrd="9" destOrd="0" presId="urn:microsoft.com/office/officeart/2008/layout/PictureGrid"/>
    <dgm:cxn modelId="{152624C5-CE63-F248-A28D-42B762734E48}" type="presParOf" srcId="{26E3C94C-1A2D-694C-BF6D-5C906A3C3E4E}" destId="{1D0FDB66-5ECD-5349-A15C-558D26EA52DB}" srcOrd="10" destOrd="0" presId="urn:microsoft.com/office/officeart/2008/layout/PictureGrid"/>
    <dgm:cxn modelId="{720976D6-BA7B-1540-A78B-08674881C2A7}" type="presParOf" srcId="{1D0FDB66-5ECD-5349-A15C-558D26EA52DB}" destId="{1AB55214-60BC-4C4C-93CC-E7B0AF5E756B}" srcOrd="0" destOrd="0" presId="urn:microsoft.com/office/officeart/2008/layout/PictureGrid"/>
    <dgm:cxn modelId="{2900C416-A2CC-034F-8E40-BCC1CF8F704A}" type="presParOf" srcId="{1D0FDB66-5ECD-5349-A15C-558D26EA52DB}" destId="{60D929F8-AEEE-F648-93D2-7B883566B000}" srcOrd="1" destOrd="0" presId="urn:microsoft.com/office/officeart/2008/layout/PictureGrid"/>
    <dgm:cxn modelId="{45F2D0BA-B4BC-E24B-BD30-B58A0C27064F}" type="presParOf" srcId="{26E3C94C-1A2D-694C-BF6D-5C906A3C3E4E}" destId="{413308EA-B011-0C41-9E01-515C74396B93}" srcOrd="11" destOrd="0" presId="urn:microsoft.com/office/officeart/2008/layout/PictureGrid"/>
    <dgm:cxn modelId="{F28E009B-3D39-5049-9C04-05D64CFD2E67}" type="presParOf" srcId="{26E3C94C-1A2D-694C-BF6D-5C906A3C3E4E}" destId="{10C3FBCC-BC49-F146-8963-92FBA220D771}" srcOrd="12" destOrd="0" presId="urn:microsoft.com/office/officeart/2008/layout/PictureGrid"/>
    <dgm:cxn modelId="{4D32E5A7-0E19-A347-97C8-7BD0095B3CAF}" type="presParOf" srcId="{10C3FBCC-BC49-F146-8963-92FBA220D771}" destId="{7817564B-BE40-5943-B3FD-F3CD93ED535A}" srcOrd="0" destOrd="0" presId="urn:microsoft.com/office/officeart/2008/layout/PictureGrid"/>
    <dgm:cxn modelId="{47A505C6-F065-0747-B2AB-9A81FE4FC1B2}" type="presParOf" srcId="{10C3FBCC-BC49-F146-8963-92FBA220D771}" destId="{EA5FAD1E-A38B-AB4E-B165-18B8981DE025}" srcOrd="1" destOrd="0" presId="urn:microsoft.com/office/officeart/2008/layout/PictureGrid"/>
    <dgm:cxn modelId="{7421E1C2-FE30-3F48-A211-8A3FA9CFC173}" type="presParOf" srcId="{26E3C94C-1A2D-694C-BF6D-5C906A3C3E4E}" destId="{0C209B7E-A6D7-6447-AEEC-94AF97F6F783}" srcOrd="13" destOrd="0" presId="urn:microsoft.com/office/officeart/2008/layout/PictureGrid"/>
    <dgm:cxn modelId="{D29017CE-058D-B948-A211-8503B06E7A58}" type="presParOf" srcId="{26E3C94C-1A2D-694C-BF6D-5C906A3C3E4E}" destId="{FB70991F-2C99-7C45-80C1-95817EFC86A5}" srcOrd="14" destOrd="0" presId="urn:microsoft.com/office/officeart/2008/layout/PictureGrid"/>
    <dgm:cxn modelId="{121246AD-D907-774E-933B-DB6B43A07E6D}" type="presParOf" srcId="{FB70991F-2C99-7C45-80C1-95817EFC86A5}" destId="{1CF4E4D7-F588-D246-A5F6-63AA0F74BA7C}" srcOrd="0" destOrd="0" presId="urn:microsoft.com/office/officeart/2008/layout/PictureGrid"/>
    <dgm:cxn modelId="{B99F33EC-95A2-6F47-9461-B6926D012F4D}" type="presParOf" srcId="{FB70991F-2C99-7C45-80C1-95817EFC86A5}" destId="{E29A438F-132F-6C40-81AC-30C1EBB58FA9}" srcOrd="1" destOrd="0" presId="urn:microsoft.com/office/officeart/2008/layout/PictureGrid"/>
    <dgm:cxn modelId="{F915B567-BAF7-B74B-8405-75ABD31A2040}" type="presParOf" srcId="{26E3C94C-1A2D-694C-BF6D-5C906A3C3E4E}" destId="{8EC09390-7321-B445-8F03-64A64BE9D07F}" srcOrd="15" destOrd="0" presId="urn:microsoft.com/office/officeart/2008/layout/PictureGrid"/>
    <dgm:cxn modelId="{F145E5FC-2357-7B4E-A04E-8DE3B6FDE3E9}" type="presParOf" srcId="{26E3C94C-1A2D-694C-BF6D-5C906A3C3E4E}" destId="{A1ACD5EC-9E31-1F44-8B52-9618AE7BCED1}" srcOrd="16" destOrd="0" presId="urn:microsoft.com/office/officeart/2008/layout/PictureGrid"/>
    <dgm:cxn modelId="{E8ED7EB4-F8EA-2D49-8D82-084D3DA0180C}" type="presParOf" srcId="{A1ACD5EC-9E31-1F44-8B52-9618AE7BCED1}" destId="{D14FFDB5-0E66-0B4A-AFE8-9719F786602C}" srcOrd="0" destOrd="0" presId="urn:microsoft.com/office/officeart/2008/layout/PictureGrid"/>
    <dgm:cxn modelId="{DF1EA0A8-1844-D84B-A219-2F091F2C42FF}" type="presParOf" srcId="{A1ACD5EC-9E31-1F44-8B52-9618AE7BCED1}" destId="{57A63F6E-D29E-5E4D-85AF-4A4F5F8FE8CB}" srcOrd="1" destOrd="0" presId="urn:microsoft.com/office/officeart/2008/layout/PictureGrid"/>
    <dgm:cxn modelId="{0D9B169A-9704-484A-A542-8308D3A906AE}" type="presParOf" srcId="{26E3C94C-1A2D-694C-BF6D-5C906A3C3E4E}" destId="{679EC6A5-8313-1141-8932-A260E123237C}" srcOrd="17" destOrd="0" presId="urn:microsoft.com/office/officeart/2008/layout/PictureGrid"/>
    <dgm:cxn modelId="{62B340B5-65A3-7440-8160-03DB62A19AA3}" type="presParOf" srcId="{26E3C94C-1A2D-694C-BF6D-5C906A3C3E4E}" destId="{D0B811F8-5486-984C-8439-AF10D7826074}" srcOrd="18" destOrd="0" presId="urn:microsoft.com/office/officeart/2008/layout/PictureGrid"/>
    <dgm:cxn modelId="{A092B4BF-D4BA-5445-97A9-886EDD09D19D}" type="presParOf" srcId="{D0B811F8-5486-984C-8439-AF10D7826074}" destId="{112FA8CF-09AD-4B44-AC3A-0FB4E0326F15}" srcOrd="0" destOrd="0" presId="urn:microsoft.com/office/officeart/2008/layout/PictureGrid"/>
    <dgm:cxn modelId="{7C56BC1B-FF19-4349-AF26-AB47F00AB3B9}" type="presParOf" srcId="{D0B811F8-5486-984C-8439-AF10D7826074}" destId="{8D7411C3-FDE8-9A4E-BBB0-27EC4C31D34A}" srcOrd="1" destOrd="0" presId="urn:microsoft.com/office/officeart/2008/layout/PictureGrid"/>
    <dgm:cxn modelId="{5A7AD1B3-95D5-A446-8D37-123783E93DDD}" type="presParOf" srcId="{26E3C94C-1A2D-694C-BF6D-5C906A3C3E4E}" destId="{46CD4CFE-7911-404C-AA59-C965AA4DB917}" srcOrd="19" destOrd="0" presId="urn:microsoft.com/office/officeart/2008/layout/PictureGrid"/>
    <dgm:cxn modelId="{065EA031-ABCD-CF40-87A1-94765E8BDBDD}" type="presParOf" srcId="{26E3C94C-1A2D-694C-BF6D-5C906A3C3E4E}" destId="{915033CC-F05F-9844-BACC-E991B605BF59}" srcOrd="20" destOrd="0" presId="urn:microsoft.com/office/officeart/2008/layout/PictureGrid"/>
    <dgm:cxn modelId="{77763981-83CD-A44F-A1C6-99A4D1E69C70}" type="presParOf" srcId="{915033CC-F05F-9844-BACC-E991B605BF59}" destId="{A713015E-3024-5448-A18B-9F4D7DE42EA6}" srcOrd="0" destOrd="0" presId="urn:microsoft.com/office/officeart/2008/layout/PictureGrid"/>
    <dgm:cxn modelId="{8B2F0AAE-1EA6-FA4C-95F8-6ECFEA889186}" type="presParOf" srcId="{915033CC-F05F-9844-BACC-E991B605BF59}" destId="{107B19BC-D52E-824E-A599-DC37E2998FF6}" srcOrd="1" destOrd="0" presId="urn:microsoft.com/office/officeart/2008/layout/PictureGrid"/>
    <dgm:cxn modelId="{318705D6-A108-6D45-9F25-6A40DFC5FCA6}" type="presParOf" srcId="{26E3C94C-1A2D-694C-BF6D-5C906A3C3E4E}" destId="{45D06EFF-FDBD-DD46-95E0-E9DE6C8E37B4}" srcOrd="21" destOrd="0" presId="urn:microsoft.com/office/officeart/2008/layout/PictureGrid"/>
    <dgm:cxn modelId="{F48B0FC1-E6ED-9146-8741-0886839FFDCC}" type="presParOf" srcId="{26E3C94C-1A2D-694C-BF6D-5C906A3C3E4E}" destId="{EB7609C3-D9E6-2747-A526-3875303BB82F}" srcOrd="22" destOrd="0" presId="urn:microsoft.com/office/officeart/2008/layout/PictureGrid"/>
    <dgm:cxn modelId="{B457A062-ABBE-A748-8F61-6E78B8DB86FF}" type="presParOf" srcId="{EB7609C3-D9E6-2747-A526-3875303BB82F}" destId="{A201E463-A947-CE42-8CC6-7F4AC2279040}" srcOrd="0" destOrd="0" presId="urn:microsoft.com/office/officeart/2008/layout/PictureGrid"/>
    <dgm:cxn modelId="{3ADDE3B2-6853-944D-9A4E-5D15F491A6B3}" type="presParOf" srcId="{EB7609C3-D9E6-2747-A526-3875303BB82F}" destId="{316212EB-A7BD-664D-9FF0-0A4D558506D6}"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78B5A-ADE4-C64D-95D8-F37D5755CBB3}">
      <dsp:nvSpPr>
        <dsp:cNvPr id="0" name=""/>
        <dsp:cNvSpPr/>
      </dsp:nvSpPr>
      <dsp:spPr>
        <a:xfrm rot="5400000">
          <a:off x="241025" y="1537872"/>
          <a:ext cx="901536" cy="1026367"/>
        </a:xfrm>
        <a:prstGeom prst="bentUpArrow">
          <a:avLst>
            <a:gd name="adj1" fmla="val 32840"/>
            <a:gd name="adj2" fmla="val 25000"/>
            <a:gd name="adj3" fmla="val 35780"/>
          </a:avLst>
        </a:prstGeom>
        <a:solidFill>
          <a:schemeClr val="accent6">
            <a:lumMod val="40000"/>
            <a:lumOff val="60000"/>
          </a:schemeClr>
        </a:solidFill>
        <a:ln w="38100" cap="flat" cmpd="sng" algn="ctr">
          <a:solidFill>
            <a:schemeClr val="accent4">
              <a:lumMod val="5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E77AABD-63EF-8A44-9F39-0D78ADC26B57}">
      <dsp:nvSpPr>
        <dsp:cNvPr id="0" name=""/>
        <dsp:cNvSpPr/>
      </dsp:nvSpPr>
      <dsp:spPr>
        <a:xfrm>
          <a:off x="2172" y="538500"/>
          <a:ext cx="1517656" cy="1062310"/>
        </a:xfrm>
        <a:prstGeom prst="roundRect">
          <a:avLst>
            <a:gd name="adj" fmla="val 16670"/>
          </a:avLst>
        </a:prstGeom>
        <a:solidFill>
          <a:schemeClr val="accent2">
            <a:lumMod val="7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Send Request describing what you want</a:t>
          </a:r>
          <a:endParaRPr lang="en-US" sz="1500" kern="1200" dirty="0"/>
        </a:p>
      </dsp:txBody>
      <dsp:txXfrm>
        <a:off x="54039" y="590367"/>
        <a:ext cx="1413922" cy="958576"/>
      </dsp:txXfrm>
    </dsp:sp>
    <dsp:sp modelId="{2D357D97-B911-CF4C-BE84-0F3E9F632D11}">
      <dsp:nvSpPr>
        <dsp:cNvPr id="0" name=""/>
        <dsp:cNvSpPr/>
      </dsp:nvSpPr>
      <dsp:spPr>
        <a:xfrm>
          <a:off x="1519829" y="639816"/>
          <a:ext cx="1103799" cy="858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rtl="0">
            <a:lnSpc>
              <a:spcPct val="90000"/>
            </a:lnSpc>
            <a:spcBef>
              <a:spcPct val="0"/>
            </a:spcBef>
            <a:spcAft>
              <a:spcPct val="15000"/>
            </a:spcAft>
            <a:buChar char="••"/>
          </a:pPr>
          <a:endParaRPr lang="en-US" sz="1200" kern="1200" dirty="0"/>
        </a:p>
      </dsp:txBody>
      <dsp:txXfrm>
        <a:off x="1519829" y="639816"/>
        <a:ext cx="1103799" cy="858606"/>
      </dsp:txXfrm>
    </dsp:sp>
    <dsp:sp modelId="{F9898361-1FC1-864C-AFF4-7B4526B9CAD7}">
      <dsp:nvSpPr>
        <dsp:cNvPr id="0" name=""/>
        <dsp:cNvSpPr/>
      </dsp:nvSpPr>
      <dsp:spPr>
        <a:xfrm rot="5400000">
          <a:off x="1499323" y="2731197"/>
          <a:ext cx="901536" cy="1026367"/>
        </a:xfrm>
        <a:prstGeom prst="bentUpArrow">
          <a:avLst>
            <a:gd name="adj1" fmla="val 32840"/>
            <a:gd name="adj2" fmla="val 25000"/>
            <a:gd name="adj3" fmla="val 35780"/>
          </a:avLst>
        </a:prstGeom>
        <a:solidFill>
          <a:schemeClr val="accent1">
            <a:lumMod val="40000"/>
            <a:lumOff val="60000"/>
          </a:schemeClr>
        </a:solidFill>
        <a:ln w="38100" cap="flat" cmpd="sng" algn="ctr">
          <a:solidFill>
            <a:schemeClr val="accent4">
              <a:lumMod val="5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9782364-8746-8142-BA83-D7D7FFAFA290}">
      <dsp:nvSpPr>
        <dsp:cNvPr id="0" name=""/>
        <dsp:cNvSpPr/>
      </dsp:nvSpPr>
      <dsp:spPr>
        <a:xfrm>
          <a:off x="1260471" y="1731826"/>
          <a:ext cx="1517656" cy="1062310"/>
        </a:xfrm>
        <a:prstGeom prst="roundRect">
          <a:avLst>
            <a:gd name="adj" fmla="val 16670"/>
          </a:avLst>
        </a:prstGeom>
        <a:solidFill>
          <a:schemeClr val="accent3">
            <a:lumMod val="50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Receive Email</a:t>
          </a:r>
        </a:p>
        <a:p>
          <a:pPr lvl="0" algn="ctr" defTabSz="666750" rtl="0">
            <a:lnSpc>
              <a:spcPct val="90000"/>
            </a:lnSpc>
            <a:spcBef>
              <a:spcPct val="0"/>
            </a:spcBef>
            <a:spcAft>
              <a:spcPct val="35000"/>
            </a:spcAft>
          </a:pPr>
          <a:r>
            <a:rPr lang="en-US" sz="1500" kern="1200" dirty="0" smtClean="0"/>
            <a:t>“Request is Ready”</a:t>
          </a:r>
          <a:endParaRPr lang="en-US" sz="1500" kern="1200" dirty="0"/>
        </a:p>
      </dsp:txBody>
      <dsp:txXfrm>
        <a:off x="1312338" y="1783693"/>
        <a:ext cx="1413922" cy="958576"/>
      </dsp:txXfrm>
    </dsp:sp>
    <dsp:sp modelId="{9CFE9A9D-A70D-444D-B5A3-6AF51E615609}">
      <dsp:nvSpPr>
        <dsp:cNvPr id="0" name=""/>
        <dsp:cNvSpPr/>
      </dsp:nvSpPr>
      <dsp:spPr>
        <a:xfrm>
          <a:off x="2778128" y="1833141"/>
          <a:ext cx="1103799" cy="858606"/>
        </a:xfrm>
        <a:prstGeom prst="rect">
          <a:avLst/>
        </a:prstGeom>
        <a:noFill/>
        <a:ln>
          <a:noFill/>
        </a:ln>
        <a:effectLst/>
      </dsp:spPr>
      <dsp:style>
        <a:lnRef idx="0">
          <a:scrgbClr r="0" g="0" b="0"/>
        </a:lnRef>
        <a:fillRef idx="0">
          <a:scrgbClr r="0" g="0" b="0"/>
        </a:fillRef>
        <a:effectRef idx="0">
          <a:scrgbClr r="0" g="0" b="0"/>
        </a:effectRef>
        <a:fontRef idx="minor"/>
      </dsp:style>
    </dsp:sp>
    <dsp:sp modelId="{4796FE14-FA76-974F-A0EA-5CBE4B4C50B6}">
      <dsp:nvSpPr>
        <dsp:cNvPr id="0" name=""/>
        <dsp:cNvSpPr/>
      </dsp:nvSpPr>
      <dsp:spPr>
        <a:xfrm>
          <a:off x="2518770" y="2925151"/>
          <a:ext cx="1517656" cy="1062310"/>
        </a:xfrm>
        <a:prstGeom prst="roundRect">
          <a:avLst>
            <a:gd name="adj" fmla="val 16670"/>
          </a:avLst>
        </a:prstGeom>
        <a:solidFill>
          <a:schemeClr val="accent4">
            <a:lumMod val="50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Pick up DATA </a:t>
          </a:r>
          <a:endParaRPr lang="en-US" sz="1500" kern="1200" dirty="0"/>
        </a:p>
      </dsp:txBody>
      <dsp:txXfrm>
        <a:off x="2570637" y="2977018"/>
        <a:ext cx="1413922" cy="958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20C24-8B69-A541-8C6F-ACE7EFA4F04F}">
      <dsp:nvSpPr>
        <dsp:cNvPr id="0" name=""/>
        <dsp:cNvSpPr/>
      </dsp:nvSpPr>
      <dsp:spPr>
        <a:xfrm>
          <a:off x="209378" y="59979"/>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err="1" smtClean="0"/>
            <a:t>Timeseries</a:t>
          </a:r>
          <a:r>
            <a:rPr lang="en-US" sz="1500" kern="1200" dirty="0" smtClean="0"/>
            <a:t> data</a:t>
          </a:r>
          <a:endParaRPr lang="en-US" sz="1500" kern="1200" dirty="0"/>
        </a:p>
      </dsp:txBody>
      <dsp:txXfrm>
        <a:off x="209378" y="59979"/>
        <a:ext cx="1793089" cy="268963"/>
      </dsp:txXfrm>
    </dsp:sp>
    <dsp:sp modelId="{19989B91-6E46-CB4C-9357-BE96D39F6E09}">
      <dsp:nvSpPr>
        <dsp:cNvPr id="0" name=""/>
        <dsp:cNvSpPr/>
      </dsp:nvSpPr>
      <dsp:spPr>
        <a:xfrm>
          <a:off x="209378" y="382251"/>
          <a:ext cx="1793089" cy="1793089"/>
        </a:xfrm>
        <a:prstGeom prst="rect">
          <a:avLst/>
        </a:prstGeom>
        <a:blipFill dpi="0" rotWithShape="1">
          <a:blip xmlns:r="http://schemas.openxmlformats.org/officeDocument/2006/relationships" r:embed="rId1"/>
          <a:srcRect/>
          <a:stretch>
            <a:fillRect l="-122566" t="-42721" r="-51109" b="-565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8E2B045-281F-EE4C-A5CA-CC7218BAEF79}">
      <dsp:nvSpPr>
        <dsp:cNvPr id="0" name=""/>
        <dsp:cNvSpPr/>
      </dsp:nvSpPr>
      <dsp:spPr>
        <a:xfrm>
          <a:off x="2192012" y="59979"/>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Metadata</a:t>
          </a:r>
          <a:endParaRPr lang="en-US" sz="1500" kern="1200" dirty="0"/>
        </a:p>
      </dsp:txBody>
      <dsp:txXfrm>
        <a:off x="2192012" y="59979"/>
        <a:ext cx="1793089" cy="268963"/>
      </dsp:txXfrm>
    </dsp:sp>
    <dsp:sp modelId="{2870FD13-FBE2-C749-AC6B-56EAC2C5917A}">
      <dsp:nvSpPr>
        <dsp:cNvPr id="0" name=""/>
        <dsp:cNvSpPr/>
      </dsp:nvSpPr>
      <dsp:spPr>
        <a:xfrm>
          <a:off x="2192012" y="382251"/>
          <a:ext cx="1793089" cy="1793089"/>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C273C41-71C0-D64B-9FA6-B5317B17A180}">
      <dsp:nvSpPr>
        <dsp:cNvPr id="0" name=""/>
        <dsp:cNvSpPr/>
      </dsp:nvSpPr>
      <dsp:spPr>
        <a:xfrm>
          <a:off x="4174646" y="59979"/>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Event metadata</a:t>
          </a:r>
          <a:endParaRPr lang="en-US" sz="1500" kern="1200" dirty="0"/>
        </a:p>
      </dsp:txBody>
      <dsp:txXfrm>
        <a:off x="4174646" y="59979"/>
        <a:ext cx="1793089" cy="268963"/>
      </dsp:txXfrm>
    </dsp:sp>
    <dsp:sp modelId="{833507AE-1DBD-6E4D-B39A-F7FECD052AE8}">
      <dsp:nvSpPr>
        <dsp:cNvPr id="0" name=""/>
        <dsp:cNvSpPr/>
      </dsp:nvSpPr>
      <dsp:spPr>
        <a:xfrm>
          <a:off x="4174646" y="382251"/>
          <a:ext cx="1793089" cy="1793089"/>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815B2C-CB2D-B147-B54F-DE5B6E4DE6E2}">
      <dsp:nvSpPr>
        <dsp:cNvPr id="0" name=""/>
        <dsp:cNvSpPr/>
      </dsp:nvSpPr>
      <dsp:spPr>
        <a:xfrm>
          <a:off x="6157280" y="59979"/>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Calculations</a:t>
          </a:r>
          <a:endParaRPr lang="en-US" sz="1500" kern="1200" dirty="0"/>
        </a:p>
      </dsp:txBody>
      <dsp:txXfrm>
        <a:off x="6157280" y="59979"/>
        <a:ext cx="1793089" cy="268963"/>
      </dsp:txXfrm>
    </dsp:sp>
    <dsp:sp modelId="{D244AFAA-E85E-1E43-A3CA-98CBBE775BE5}">
      <dsp:nvSpPr>
        <dsp:cNvPr id="0" name=""/>
        <dsp:cNvSpPr/>
      </dsp:nvSpPr>
      <dsp:spPr>
        <a:xfrm>
          <a:off x="6157280" y="382251"/>
          <a:ext cx="1793089" cy="1793089"/>
        </a:xfrm>
        <a:prstGeom prst="rect">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635003-41AA-B948-A43B-7CDC0CC6F557}">
      <dsp:nvSpPr>
        <dsp:cNvPr id="0" name=""/>
        <dsp:cNvSpPr/>
      </dsp:nvSpPr>
      <dsp:spPr>
        <a:xfrm>
          <a:off x="209378" y="2354650"/>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Earth Models</a:t>
          </a:r>
          <a:endParaRPr lang="en-US" sz="1500" kern="1200" dirty="0"/>
        </a:p>
      </dsp:txBody>
      <dsp:txXfrm>
        <a:off x="209378" y="2354650"/>
        <a:ext cx="1793089" cy="268963"/>
      </dsp:txXfrm>
    </dsp:sp>
    <dsp:sp modelId="{E636F01A-4A24-0246-A867-EFDBC9E83E02}">
      <dsp:nvSpPr>
        <dsp:cNvPr id="0" name=""/>
        <dsp:cNvSpPr/>
      </dsp:nvSpPr>
      <dsp:spPr>
        <a:xfrm>
          <a:off x="209378" y="2676923"/>
          <a:ext cx="1793089" cy="1793089"/>
        </a:xfrm>
        <a:prstGeom prst="rect">
          <a:avLst/>
        </a:prstGeom>
        <a:blipFill>
          <a:blip xmlns:r="http://schemas.openxmlformats.org/officeDocument/2006/relationships" r:embed="rId5">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AB55214-60BC-4C4C-93CC-E7B0AF5E756B}">
      <dsp:nvSpPr>
        <dsp:cNvPr id="0" name=""/>
        <dsp:cNvSpPr/>
      </dsp:nvSpPr>
      <dsp:spPr>
        <a:xfrm>
          <a:off x="2192012" y="2354650"/>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Ground Motion Vis</a:t>
          </a:r>
          <a:endParaRPr lang="en-US" sz="1500" kern="1200" dirty="0"/>
        </a:p>
      </dsp:txBody>
      <dsp:txXfrm>
        <a:off x="2192012" y="2354650"/>
        <a:ext cx="1793089" cy="268963"/>
      </dsp:txXfrm>
    </dsp:sp>
    <dsp:sp modelId="{60D929F8-AEEE-F648-93D2-7B883566B000}">
      <dsp:nvSpPr>
        <dsp:cNvPr id="0" name=""/>
        <dsp:cNvSpPr/>
      </dsp:nvSpPr>
      <dsp:spPr>
        <a:xfrm>
          <a:off x="2192012" y="2676923"/>
          <a:ext cx="1793089" cy="1793089"/>
        </a:xfrm>
        <a:prstGeom prst="rect">
          <a:avLst/>
        </a:prstGeom>
        <a:blipFill>
          <a:blip xmlns:r="http://schemas.openxmlformats.org/officeDocument/2006/relationships" r:embed="rId6">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17564B-BE40-5943-B3FD-F3CD93ED535A}">
      <dsp:nvSpPr>
        <dsp:cNvPr id="0" name=""/>
        <dsp:cNvSpPr/>
      </dsp:nvSpPr>
      <dsp:spPr>
        <a:xfrm>
          <a:off x="4174646" y="2354650"/>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Moment Tensors</a:t>
          </a:r>
          <a:endParaRPr lang="en-US" sz="1500" kern="1200" dirty="0"/>
        </a:p>
      </dsp:txBody>
      <dsp:txXfrm>
        <a:off x="4174646" y="2354650"/>
        <a:ext cx="1793089" cy="268963"/>
      </dsp:txXfrm>
    </dsp:sp>
    <dsp:sp modelId="{EA5FAD1E-A38B-AB4E-B165-18B8981DE025}">
      <dsp:nvSpPr>
        <dsp:cNvPr id="0" name=""/>
        <dsp:cNvSpPr/>
      </dsp:nvSpPr>
      <dsp:spPr>
        <a:xfrm>
          <a:off x="4174646" y="2676923"/>
          <a:ext cx="1793089" cy="1793089"/>
        </a:xfrm>
        <a:prstGeom prst="rect">
          <a:avLst/>
        </a:prstGeom>
        <a:blipFill>
          <a:blip xmlns:r="http://schemas.openxmlformats.org/officeDocument/2006/relationships" r:embed="rId7">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CF4E4D7-F588-D246-A5F6-63AA0F74BA7C}">
      <dsp:nvSpPr>
        <dsp:cNvPr id="0" name=""/>
        <dsp:cNvSpPr/>
      </dsp:nvSpPr>
      <dsp:spPr>
        <a:xfrm>
          <a:off x="6157280" y="2354650"/>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err="1" smtClean="0"/>
            <a:t>Backprojections</a:t>
          </a:r>
          <a:endParaRPr lang="en-US" sz="1500" kern="1200" dirty="0"/>
        </a:p>
      </dsp:txBody>
      <dsp:txXfrm>
        <a:off x="6157280" y="2354650"/>
        <a:ext cx="1793089" cy="268963"/>
      </dsp:txXfrm>
    </dsp:sp>
    <dsp:sp modelId="{E29A438F-132F-6C40-81AC-30C1EBB58FA9}">
      <dsp:nvSpPr>
        <dsp:cNvPr id="0" name=""/>
        <dsp:cNvSpPr/>
      </dsp:nvSpPr>
      <dsp:spPr>
        <a:xfrm>
          <a:off x="6157280" y="2676923"/>
          <a:ext cx="1793089" cy="1793089"/>
        </a:xfrm>
        <a:prstGeom prst="rect">
          <a:avLst/>
        </a:prstGeom>
        <a:blipFill>
          <a:blip xmlns:r="http://schemas.openxmlformats.org/officeDocument/2006/relationships" r:embed="rId8">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14FFDB5-0E66-0B4A-AFE8-9719F786602C}">
      <dsp:nvSpPr>
        <dsp:cNvPr id="0" name=""/>
        <dsp:cNvSpPr/>
      </dsp:nvSpPr>
      <dsp:spPr>
        <a:xfrm>
          <a:off x="209378" y="4649322"/>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Synthetics</a:t>
          </a:r>
          <a:endParaRPr lang="en-US" sz="1500" kern="1200" dirty="0"/>
        </a:p>
      </dsp:txBody>
      <dsp:txXfrm>
        <a:off x="209378" y="4649322"/>
        <a:ext cx="1793089" cy="268963"/>
      </dsp:txXfrm>
    </dsp:sp>
    <dsp:sp modelId="{57A63F6E-D29E-5E4D-85AF-4A4F5F8FE8CB}">
      <dsp:nvSpPr>
        <dsp:cNvPr id="0" name=""/>
        <dsp:cNvSpPr/>
      </dsp:nvSpPr>
      <dsp:spPr>
        <a:xfrm>
          <a:off x="209378" y="4971595"/>
          <a:ext cx="1793089" cy="1793089"/>
        </a:xfrm>
        <a:prstGeom prst="rect">
          <a:avLst/>
        </a:prstGeom>
        <a:blipFill>
          <a:blip xmlns:r="http://schemas.openxmlformats.org/officeDocument/2006/relationships" r:embed="rId9">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12FA8CF-09AD-4B44-AC3A-0FB4E0326F15}">
      <dsp:nvSpPr>
        <dsp:cNvPr id="0" name=""/>
        <dsp:cNvSpPr/>
      </dsp:nvSpPr>
      <dsp:spPr>
        <a:xfrm>
          <a:off x="2192012" y="4649322"/>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Event Plots</a:t>
          </a:r>
          <a:endParaRPr lang="en-US" sz="1500" kern="1200" dirty="0"/>
        </a:p>
      </dsp:txBody>
      <dsp:txXfrm>
        <a:off x="2192012" y="4649322"/>
        <a:ext cx="1793089" cy="268963"/>
      </dsp:txXfrm>
    </dsp:sp>
    <dsp:sp modelId="{8D7411C3-FDE8-9A4E-BBB0-27EC4C31D34A}">
      <dsp:nvSpPr>
        <dsp:cNvPr id="0" name=""/>
        <dsp:cNvSpPr/>
      </dsp:nvSpPr>
      <dsp:spPr>
        <a:xfrm>
          <a:off x="2192012" y="4971595"/>
          <a:ext cx="1793089" cy="1793089"/>
        </a:xfrm>
        <a:prstGeom prst="rect">
          <a:avLst/>
        </a:prstGeom>
        <a:blipFill>
          <a:blip xmlns:r="http://schemas.openxmlformats.org/officeDocument/2006/relationships" r:embed="rId10">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13015E-3024-5448-A18B-9F4D7DE42EA6}">
      <dsp:nvSpPr>
        <dsp:cNvPr id="0" name=""/>
        <dsp:cNvSpPr/>
      </dsp:nvSpPr>
      <dsp:spPr>
        <a:xfrm>
          <a:off x="4174646" y="4649322"/>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EARS</a:t>
          </a:r>
          <a:endParaRPr lang="en-US" sz="1500" kern="1200" dirty="0"/>
        </a:p>
      </dsp:txBody>
      <dsp:txXfrm>
        <a:off x="4174646" y="4649322"/>
        <a:ext cx="1793089" cy="268963"/>
      </dsp:txXfrm>
    </dsp:sp>
    <dsp:sp modelId="{107B19BC-D52E-824E-A599-DC37E2998FF6}">
      <dsp:nvSpPr>
        <dsp:cNvPr id="0" name=""/>
        <dsp:cNvSpPr/>
      </dsp:nvSpPr>
      <dsp:spPr>
        <a:xfrm>
          <a:off x="4174646" y="4971595"/>
          <a:ext cx="1793089" cy="1793089"/>
        </a:xfrm>
        <a:prstGeom prst="rect">
          <a:avLst/>
        </a:prstGeom>
        <a:blipFill>
          <a:blip xmlns:r="http://schemas.openxmlformats.org/officeDocument/2006/relationships" r:embed="rId11">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201E463-A947-CE42-8CC6-7F4AC2279040}">
      <dsp:nvSpPr>
        <dsp:cNvPr id="0" name=""/>
        <dsp:cNvSpPr/>
      </dsp:nvSpPr>
      <dsp:spPr>
        <a:xfrm>
          <a:off x="6157280" y="4649322"/>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MORE!</a:t>
          </a:r>
          <a:endParaRPr lang="en-US" sz="1500" kern="1200" dirty="0"/>
        </a:p>
      </dsp:txBody>
      <dsp:txXfrm>
        <a:off x="6157280" y="4649322"/>
        <a:ext cx="1793089" cy="268963"/>
      </dsp:txXfrm>
    </dsp:sp>
    <dsp:sp modelId="{316212EB-A7BD-664D-9FF0-0A4D558506D6}">
      <dsp:nvSpPr>
        <dsp:cNvPr id="0" name=""/>
        <dsp:cNvSpPr/>
      </dsp:nvSpPr>
      <dsp:spPr>
        <a:xfrm>
          <a:off x="6157280" y="4971595"/>
          <a:ext cx="1793089" cy="1793089"/>
        </a:xfrm>
        <a:prstGeom prst="rect">
          <a:avLst/>
        </a:prstGeom>
        <a:blipFill>
          <a:blip xmlns:r="http://schemas.openxmlformats.org/officeDocument/2006/relationships" r:embed="rId12">
            <a:extLst>
              <a:ext uri="{28A0092B-C50C-407E-A947-70E740481C1C}">
                <a14:useLocalDpi xmlns:a14="http://schemas.microsoft.com/office/drawing/2010/main"/>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3B32052-5D3A-A848-A83C-FA8A2E47F0E0}" type="datetime1">
              <a:rPr lang="en-US"/>
              <a:pPr>
                <a:defRPr/>
              </a:pPr>
              <a:t>8/10/15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4536AC7-754C-3343-BC57-80395C29FE3A}" type="slidenum">
              <a:rPr lang="en-US"/>
              <a:pPr>
                <a:defRPr/>
              </a:pPr>
              <a:t>‹#›</a:t>
            </a:fld>
            <a:endParaRPr lang="en-US"/>
          </a:p>
        </p:txBody>
      </p:sp>
    </p:spTree>
    <p:extLst>
      <p:ext uri="{BB962C8B-B14F-4D97-AF65-F5344CB8AC3E}">
        <p14:creationId xmlns:p14="http://schemas.microsoft.com/office/powerpoint/2010/main" val="4061378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0BDDE24-30F2-394B-ACE5-4A6A85CA9C33}" type="slidenum">
              <a:rPr lang="en-US"/>
              <a:pPr>
                <a:defRPr/>
              </a:pPr>
              <a:t>‹#›</a:t>
            </a:fld>
            <a:endParaRPr lang="en-US"/>
          </a:p>
        </p:txBody>
      </p:sp>
    </p:spTree>
    <p:extLst>
      <p:ext uri="{BB962C8B-B14F-4D97-AF65-F5344CB8AC3E}">
        <p14:creationId xmlns:p14="http://schemas.microsoft.com/office/powerpoint/2010/main" val="35054359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98D428E-C734-C04A-9887-CB722CA40738}" type="slidenum">
              <a:rPr lang="en-US">
                <a:latin typeface="Arial" pitchFamily="-84" charset="0"/>
              </a:rPr>
              <a:pPr/>
              <a:t>1</a:t>
            </a:fld>
            <a:endParaRPr lang="en-US">
              <a:latin typeface="Arial" pitchFamily="-8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Times" pitchFamily="-8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a:t>
            </a:r>
            <a:r>
              <a:rPr lang="en-US" baseline="0" dirty="0" smtClean="0"/>
              <a:t> seen a few ways we can access, via browser, command line, and </a:t>
            </a:r>
            <a:r>
              <a:rPr lang="en-US" baseline="0" dirty="0" err="1" smtClean="0"/>
              <a:t>matlab</a:t>
            </a:r>
            <a:r>
              <a:rPr lang="en-US" baseline="0" dirty="0" smtClean="0"/>
              <a:t>.  All of these generally have to be run when and where you are; or on a computer that will do the processing.</a:t>
            </a:r>
          </a:p>
          <a:p>
            <a:r>
              <a:rPr lang="en-US" baseline="0" dirty="0" smtClean="0"/>
              <a:t>Now, here’s a way to separate the request from the processing.</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18</a:t>
            </a:fld>
            <a:endParaRPr lang="en-US"/>
          </a:p>
        </p:txBody>
      </p:sp>
    </p:spTree>
    <p:extLst>
      <p:ext uri="{BB962C8B-B14F-4D97-AF65-F5344CB8AC3E}">
        <p14:creationId xmlns:p14="http://schemas.microsoft.com/office/powerpoint/2010/main" val="347240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BREQ_FAST</a:t>
            </a:r>
          </a:p>
          <a:p>
            <a:r>
              <a:rPr lang="en-US" dirty="0" smtClean="0"/>
              <a:t>Long</a:t>
            </a:r>
            <a:r>
              <a:rPr lang="en-US" baseline="0" dirty="0" smtClean="0"/>
              <a:t> our standard method of data retrieval.  Has a good purpose:</a:t>
            </a:r>
          </a:p>
          <a:p>
            <a:endParaRPr lang="en-US" baseline="0" dirty="0" smtClean="0"/>
          </a:p>
          <a:p>
            <a:pPr marL="171450" indent="-171450">
              <a:buFontTx/>
              <a:buChar char="-"/>
            </a:pPr>
            <a:r>
              <a:rPr lang="en-US" baseline="0" dirty="0" smtClean="0"/>
              <a:t>Ask now, get data later.</a:t>
            </a:r>
          </a:p>
          <a:p>
            <a:pPr marL="628650" lvl="1" indent="-171450">
              <a:buFontTx/>
              <a:buChar char="-"/>
            </a:pPr>
            <a:r>
              <a:rPr lang="en-US" dirty="0" smtClean="0"/>
              <a:t>TRAVELLING?</a:t>
            </a:r>
          </a:p>
          <a:p>
            <a:pPr marL="628650" lvl="1" indent="-171450">
              <a:buFontTx/>
              <a:buChar char="-"/>
            </a:pPr>
            <a:r>
              <a:rPr lang="en-US" dirty="0" smtClean="0"/>
              <a:t>NOT</a:t>
            </a:r>
            <a:r>
              <a:rPr lang="en-US" baseline="0" dirty="0" smtClean="0"/>
              <a:t> AT COMPUTER?</a:t>
            </a:r>
          </a:p>
          <a:p>
            <a:pPr marL="628650" lvl="1" indent="-171450">
              <a:buFontTx/>
              <a:buChar char="-"/>
            </a:pPr>
            <a:r>
              <a:rPr lang="en-US" baseline="0" dirty="0" smtClean="0"/>
              <a:t>NEED LOTS of data?</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19</a:t>
            </a:fld>
            <a:endParaRPr lang="en-US"/>
          </a:p>
        </p:txBody>
      </p:sp>
    </p:spTree>
    <p:extLst>
      <p:ext uri="{BB962C8B-B14F-4D97-AF65-F5344CB8AC3E}">
        <p14:creationId xmlns:p14="http://schemas.microsoft.com/office/powerpoint/2010/main" val="3139534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SeismiQuery</a:t>
            </a:r>
            <a:r>
              <a:rPr lang="en-US" dirty="0" smtClean="0"/>
              <a:t> is a collection of web</a:t>
            </a:r>
            <a:r>
              <a:rPr lang="en-US" baseline="0" dirty="0" smtClean="0"/>
              <a:t> forms that allow you to query the IRIS DMC database.</a:t>
            </a:r>
          </a:p>
          <a:p>
            <a:r>
              <a:rPr lang="en-US" baseline="0" dirty="0" smtClean="0"/>
              <a:t>There are several forms, but much of the functionality is duplicated elsewhere by other services.</a:t>
            </a:r>
          </a:p>
          <a:p>
            <a:r>
              <a:rPr lang="en-US" baseline="0" dirty="0" smtClean="0"/>
              <a:t>One form that is particularly relevant, though, is the BREQ_FAST request form.</a:t>
            </a:r>
          </a:p>
          <a:p>
            <a:r>
              <a:rPr lang="en-US" baseline="0" dirty="0" smtClean="0"/>
              <a:t>It will guide you through the finding of and requesting of </a:t>
            </a:r>
            <a:r>
              <a:rPr lang="en-US" baseline="0" dirty="0" err="1" smtClean="0"/>
              <a:t>timerseries</a:t>
            </a:r>
            <a:r>
              <a:rPr lang="en-US" baseline="0" dirty="0" smtClean="0"/>
              <a:t> data and metadata.</a:t>
            </a:r>
          </a:p>
          <a:p>
            <a:endParaRPr lang="en-US" baseline="0" dirty="0" smtClean="0"/>
          </a:p>
          <a:p>
            <a:r>
              <a:rPr lang="en-US" baseline="0" dirty="0" smtClean="0"/>
              <a:t>TRANSITION: Examining the top </a:t>
            </a:r>
            <a:r>
              <a:rPr lang="en-US" baseline="0" dirty="0" err="1" smtClean="0"/>
              <a:t>seciton</a:t>
            </a:r>
            <a:r>
              <a:rPr lang="en-US" baseline="0" dirty="0" smtClean="0"/>
              <a:t> of the request form, we see fields that help us filter the data.</a:t>
            </a:r>
          </a:p>
        </p:txBody>
      </p:sp>
      <p:sp>
        <p:nvSpPr>
          <p:cNvPr id="4" name="Slide Number Placeholder 3"/>
          <p:cNvSpPr>
            <a:spLocks noGrp="1"/>
          </p:cNvSpPr>
          <p:nvPr>
            <p:ph type="sldNum" sz="quarter" idx="10"/>
          </p:nvPr>
        </p:nvSpPr>
        <p:spPr/>
        <p:txBody>
          <a:bodyPr/>
          <a:lstStyle/>
          <a:p>
            <a:fld id="{C235534E-1E8C-8441-8C31-59B0621A47C4}" type="slidenum">
              <a:rPr lang="en-US" smtClean="0"/>
              <a:pPr/>
              <a:t>20</a:t>
            </a:fld>
            <a:endParaRPr lang="en-US"/>
          </a:p>
        </p:txBody>
      </p:sp>
    </p:spTree>
    <p:extLst>
      <p:ext uri="{BB962C8B-B14F-4D97-AF65-F5344CB8AC3E}">
        <p14:creationId xmlns:p14="http://schemas.microsoft.com/office/powerpoint/2010/main" val="3139534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Describing the station and channel</a:t>
            </a:r>
          </a:p>
          <a:p>
            <a:r>
              <a:rPr lang="en-US" dirty="0" smtClean="0"/>
              <a:t>Request</a:t>
            </a:r>
            <a:r>
              <a:rPr lang="en-US" baseline="0" dirty="0" smtClean="0"/>
              <a:t> </a:t>
            </a:r>
            <a:r>
              <a:rPr lang="en-US" baseline="0" dirty="0" err="1" smtClean="0"/>
              <a:t>dtimes</a:t>
            </a:r>
            <a:r>
              <a:rPr lang="en-US" baseline="0" dirty="0" smtClean="0"/>
              <a:t> (Required!)</a:t>
            </a:r>
          </a:p>
          <a:p>
            <a:r>
              <a:rPr lang="en-US" baseline="0" dirty="0" smtClean="0"/>
              <a:t>Geographic filtering</a:t>
            </a:r>
          </a:p>
          <a:p>
            <a:r>
              <a:rPr lang="en-US" baseline="0" dirty="0" smtClean="0"/>
              <a:t>misc. filtering.</a:t>
            </a:r>
          </a:p>
          <a:p>
            <a:endParaRPr lang="en-US" baseline="0" dirty="0" smtClean="0"/>
          </a:p>
          <a:p>
            <a:r>
              <a:rPr lang="en-US" baseline="0" dirty="0" smtClean="0"/>
              <a:t>Transition.</a:t>
            </a:r>
          </a:p>
          <a:p>
            <a:r>
              <a:rPr lang="en-US" baseline="0" dirty="0" smtClean="0"/>
              <a:t>Once you’ve specified what you’re interested in, </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21</a:t>
            </a:fld>
            <a:endParaRPr lang="en-US"/>
          </a:p>
        </p:txBody>
      </p:sp>
    </p:spTree>
    <p:extLst>
      <p:ext uri="{BB962C8B-B14F-4D97-AF65-F5344CB8AC3E}">
        <p14:creationId xmlns:p14="http://schemas.microsoft.com/office/powerpoint/2010/main" val="3139534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information about yourself, and at Label., and </a:t>
            </a:r>
          </a:p>
          <a:p>
            <a:endParaRPr lang="en-US" baseline="0" dirty="0" smtClean="0"/>
          </a:p>
          <a:p>
            <a:r>
              <a:rPr lang="en-US" baseline="0" dirty="0" smtClean="0"/>
              <a:t>Specify what KIND of data you need.</a:t>
            </a:r>
          </a:p>
          <a:p>
            <a:endParaRPr lang="en-US" baseline="0" dirty="0" smtClean="0"/>
          </a:p>
          <a:p>
            <a:r>
              <a:rPr lang="en-US" baseline="0" dirty="0" smtClean="0"/>
              <a:t>metadata</a:t>
            </a:r>
          </a:p>
          <a:p>
            <a:r>
              <a:rPr lang="en-US" baseline="0" dirty="0" err="1" smtClean="0"/>
              <a:t>dataless</a:t>
            </a:r>
            <a:endParaRPr lang="en-US" baseline="0" dirty="0" smtClean="0"/>
          </a:p>
          <a:p>
            <a:r>
              <a:rPr lang="en-US" baseline="0" dirty="0" smtClean="0"/>
              <a:t>RESP</a:t>
            </a:r>
          </a:p>
          <a:p>
            <a:endParaRPr lang="en-US" baseline="0" dirty="0" smtClean="0"/>
          </a:p>
          <a:p>
            <a:r>
              <a:rPr lang="en-US" baseline="0" dirty="0" smtClean="0"/>
              <a:t>TRANSITION: After filling this out, you hit “Start Query”</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22</a:t>
            </a:fld>
            <a:endParaRPr lang="en-US"/>
          </a:p>
        </p:txBody>
      </p:sp>
    </p:spTree>
    <p:extLst>
      <p:ext uri="{BB962C8B-B14F-4D97-AF65-F5344CB8AC3E}">
        <p14:creationId xmlns:p14="http://schemas.microsoft.com/office/powerpoint/2010/main" val="3139534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see</a:t>
            </a:r>
            <a:r>
              <a:rPr lang="en-US" baseline="0" dirty="0" smtClean="0"/>
              <a:t> a page containing, essentially, an email you created. (Except for all the “View in MDA” links  More about that in a moment.</a:t>
            </a:r>
            <a:endParaRPr lang="en-US" baseline="0" dirty="0"/>
          </a:p>
          <a:p>
            <a:endParaRPr lang="en-US" baseline="0" dirty="0"/>
          </a:p>
          <a:p>
            <a:r>
              <a:rPr lang="en-US" baseline="0" dirty="0" smtClean="0"/>
              <a:t>DESCRIBE THE BODY, and the format of the letter.</a:t>
            </a:r>
          </a:p>
          <a:p>
            <a:endParaRPr lang="en-US" baseline="0" dirty="0" smtClean="0"/>
          </a:p>
          <a:p>
            <a:r>
              <a:rPr lang="en-US" baseline="0" dirty="0" smtClean="0"/>
              <a:t>TRANSITION: of course, you don’t need to access this via the </a:t>
            </a:r>
            <a:r>
              <a:rPr lang="en-US" baseline="0" dirty="0" err="1" smtClean="0"/>
              <a:t>Seismiquery</a:t>
            </a:r>
            <a:r>
              <a:rPr lang="en-US" baseline="0" dirty="0" smtClean="0"/>
              <a:t> form. </a:t>
            </a:r>
            <a:endParaRPr lang="en-US" dirty="0" smtClean="0"/>
          </a:p>
        </p:txBody>
      </p:sp>
      <p:sp>
        <p:nvSpPr>
          <p:cNvPr id="4" name="Slide Number Placeholder 3"/>
          <p:cNvSpPr>
            <a:spLocks noGrp="1"/>
          </p:cNvSpPr>
          <p:nvPr>
            <p:ph type="sldNum" sz="quarter" idx="10"/>
          </p:nvPr>
        </p:nvSpPr>
        <p:spPr/>
        <p:txBody>
          <a:bodyPr/>
          <a:lstStyle/>
          <a:p>
            <a:fld id="{C235534E-1E8C-8441-8C31-59B0621A47C4}" type="slidenum">
              <a:rPr lang="en-US" smtClean="0"/>
              <a:pPr/>
              <a:t>23</a:t>
            </a:fld>
            <a:endParaRPr lang="en-US"/>
          </a:p>
        </p:txBody>
      </p:sp>
    </p:spTree>
    <p:extLst>
      <p:ext uri="{BB962C8B-B14F-4D97-AF65-F5344CB8AC3E}">
        <p14:creationId xmlns:p14="http://schemas.microsoft.com/office/powerpoint/2010/main" val="313953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You can send an email with the same information </a:t>
            </a:r>
            <a:r>
              <a:rPr lang="en-US" baseline="0" dirty="0" err="1" smtClean="0"/>
              <a:t>direclty</a:t>
            </a:r>
            <a:r>
              <a:rPr lang="en-US" baseline="0" dirty="0" smtClean="0"/>
              <a:t> .</a:t>
            </a:r>
          </a:p>
          <a:p>
            <a:endParaRPr lang="en-US" baseline="0" dirty="0" smtClean="0"/>
          </a:p>
          <a:p>
            <a:r>
              <a:rPr lang="en-US" baseline="0" dirty="0" smtClean="0"/>
              <a:t>Can be </a:t>
            </a:r>
            <a:r>
              <a:rPr lang="en-US" baseline="0" dirty="0" err="1" smtClean="0"/>
              <a:t>autogenerated</a:t>
            </a:r>
            <a:r>
              <a:rPr lang="en-US" baseline="0" dirty="0" smtClean="0"/>
              <a:t>.</a:t>
            </a:r>
          </a:p>
          <a:p>
            <a:r>
              <a:rPr lang="en-US" baseline="0" dirty="0" smtClean="0"/>
              <a:t>Can be </a:t>
            </a:r>
            <a:r>
              <a:rPr lang="en-US" baseline="0" dirty="0" err="1" smtClean="0"/>
              <a:t>storedi</a:t>
            </a:r>
            <a:r>
              <a:rPr lang="en-US" baseline="0" dirty="0" smtClean="0"/>
              <a:t> n a huge list</a:t>
            </a:r>
          </a:p>
          <a:p>
            <a:endParaRPr lang="en-US" dirty="0" smtClean="0"/>
          </a:p>
          <a:p>
            <a:r>
              <a:rPr lang="en-US" dirty="0" smtClean="0"/>
              <a:t>main advantage is that it submits request for you.</a:t>
            </a:r>
          </a:p>
          <a:p>
            <a:r>
              <a:rPr lang="en-US" dirty="0" smtClean="0"/>
              <a:t>Gives a little bit of a preview of what you're getting</a:t>
            </a:r>
          </a:p>
          <a:p>
            <a:r>
              <a:rPr lang="en-US" dirty="0" smtClean="0"/>
              <a:t>(Batch, can do on the run if you can't send email)</a:t>
            </a:r>
          </a:p>
          <a:p>
            <a:endParaRPr lang="en-US" dirty="0" smtClean="0"/>
          </a:p>
          <a:p>
            <a:r>
              <a:rPr lang="en-US" dirty="0" smtClean="0"/>
              <a:t>Say, you’re riding on a bus</a:t>
            </a:r>
          </a:p>
          <a:p>
            <a:endParaRPr lang="en-US" dirty="0" smtClean="0"/>
          </a:p>
          <a:p>
            <a:endParaRPr lang="en-US" dirty="0" smtClean="0"/>
          </a:p>
          <a:p>
            <a:r>
              <a:rPr lang="en-US" dirty="0" smtClean="0"/>
              <a:t>does</a:t>
            </a:r>
            <a:r>
              <a:rPr lang="en-US" baseline="0" dirty="0" smtClean="0"/>
              <a:t> alternate media mean anything any more?</a:t>
            </a:r>
            <a:endParaRPr lang="en-US" dirty="0" smtClean="0"/>
          </a:p>
          <a:p>
            <a:endParaRPr lang="en-US" dirty="0" smtClean="0"/>
          </a:p>
          <a:p>
            <a:r>
              <a:rPr lang="en-US" dirty="0" smtClean="0"/>
              <a:t>Afterward, you will get back emails that tell you how to retrieve your data.</a:t>
            </a:r>
          </a:p>
        </p:txBody>
      </p:sp>
      <p:sp>
        <p:nvSpPr>
          <p:cNvPr id="4" name="Slide Number Placeholder 3"/>
          <p:cNvSpPr>
            <a:spLocks noGrp="1"/>
          </p:cNvSpPr>
          <p:nvPr>
            <p:ph type="sldNum" sz="quarter" idx="10"/>
          </p:nvPr>
        </p:nvSpPr>
        <p:spPr/>
        <p:txBody>
          <a:bodyPr/>
          <a:lstStyle/>
          <a:p>
            <a:pPr>
              <a:defRPr/>
            </a:pPr>
            <a:fld id="{4279B2C3-A743-6149-A045-28004014A29D}" type="slidenum">
              <a:rPr lang="en-US" smtClean="0"/>
              <a:pPr>
                <a:defRPr/>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25</a:t>
            </a:fld>
            <a:endParaRPr lang="en-US"/>
          </a:p>
        </p:txBody>
      </p:sp>
    </p:spTree>
    <p:extLst>
      <p:ext uri="{BB962C8B-B14F-4D97-AF65-F5344CB8AC3E}">
        <p14:creationId xmlns:p14="http://schemas.microsoft.com/office/powerpoint/2010/main" val="45082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quick demo</a:t>
            </a:r>
          </a:p>
          <a:p>
            <a:r>
              <a:rPr lang="en-US" dirty="0" smtClean="0"/>
              <a:t>“I’ll show you a quick overview, and then give you an exercise</a:t>
            </a:r>
            <a:r>
              <a:rPr lang="en-US" baseline="0" dirty="0" smtClean="0"/>
              <a:t> where you can try it yourself”</a:t>
            </a:r>
          </a:p>
          <a:p>
            <a:endParaRPr lang="en-US" baseline="0" dirty="0" smtClean="0"/>
          </a:p>
          <a:p>
            <a:r>
              <a:rPr lang="en-US" baseline="0" dirty="0" smtClean="0"/>
              <a:t>THIS is the initial WILBER3 screen, where you choose an event for which you’d like to receive data.</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26</a:t>
            </a:fld>
            <a:endParaRPr lang="en-US"/>
          </a:p>
        </p:txBody>
      </p:sp>
    </p:spTree>
    <p:extLst>
      <p:ext uri="{BB962C8B-B14F-4D97-AF65-F5344CB8AC3E}">
        <p14:creationId xmlns:p14="http://schemas.microsoft.com/office/powerpoint/2010/main" val="3626609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C768593-CE63-3A42-BAEE-09DB156CC069}" type="slidenum">
              <a:rPr lang="en-US">
                <a:latin typeface="Arial" pitchFamily="-84" charset="0"/>
              </a:rPr>
              <a:pPr/>
              <a:t>29</a:t>
            </a:fld>
            <a:endParaRPr lang="en-US">
              <a:latin typeface="Arial" pitchFamily="-84" charset="0"/>
            </a:endParaRPr>
          </a:p>
        </p:txBody>
      </p:sp>
      <p:sp>
        <p:nvSpPr>
          <p:cNvPr id="65539" name="Rectangle 2"/>
          <p:cNvSpPr>
            <a:spLocks noGrp="1" noRot="1" noChangeAspect="1" noChangeArrowheads="1" noTextEdit="1"/>
          </p:cNvSpPr>
          <p:nvPr>
            <p:ph type="sldImg"/>
          </p:nvPr>
        </p:nvSpPr>
        <p:spPr>
          <a:xfrm>
            <a:off x="1362075" y="868363"/>
            <a:ext cx="4175125" cy="3130550"/>
          </a:xfrm>
          <a:solidFill>
            <a:srgbClr val="FFFFFF"/>
          </a:solidFill>
          <a:ln/>
        </p:spPr>
      </p:sp>
      <p:sp>
        <p:nvSpPr>
          <p:cNvPr id="65540" name="Text Box 3"/>
          <p:cNvSpPr txBox="1">
            <a:spLocks noChangeArrowheads="1"/>
          </p:cNvSpPr>
          <p:nvPr/>
        </p:nvSpPr>
        <p:spPr bwMode="auto">
          <a:xfrm>
            <a:off x="1066800" y="4305300"/>
            <a:ext cx="4772025" cy="3475038"/>
          </a:xfrm>
          <a:prstGeom prst="rect">
            <a:avLst/>
          </a:prstGeom>
          <a:noFill/>
          <a:ln w="9525">
            <a:noFill/>
            <a:miter lim="800000"/>
            <a:headEnd/>
            <a:tailEnd/>
          </a:ln>
        </p:spPr>
        <p:txBody>
          <a:bodyPr lIns="0" tIns="0" rIns="0" bIns="0">
            <a:prstTxWarp prst="textNoShape">
              <a:avLst/>
            </a:prstTxWarp>
          </a:bodyPr>
          <a:lstStyle/>
          <a:p>
            <a:pPr defTabSz="822325"/>
            <a:endParaRPr lang="en-US" sz="2200">
              <a:latin typeface="Arial;Helvetic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7B5B0A9-CF29-4A41-9C2D-7157B4901DD6}" type="slidenum">
              <a:rPr lang="en-US">
                <a:latin typeface="Arial" pitchFamily="-84" charset="0"/>
              </a:rPr>
              <a:pPr/>
              <a:t>2</a:t>
            </a:fld>
            <a:endParaRPr lang="en-US">
              <a:latin typeface="Arial" pitchFamily="-84" charset="0"/>
            </a:endParaRPr>
          </a:p>
        </p:txBody>
      </p:sp>
      <p:sp>
        <p:nvSpPr>
          <p:cNvPr id="23555" name="Rectangle 1026"/>
          <p:cNvSpPr>
            <a:spLocks noGrp="1" noRot="1" noChangeAspect="1" noChangeArrowheads="1"/>
          </p:cNvSpPr>
          <p:nvPr>
            <p:ph type="sldImg"/>
          </p:nvPr>
        </p:nvSpPr>
        <p:spPr>
          <a:solidFill>
            <a:srgbClr val="FFFFFF"/>
          </a:solidFill>
          <a:ln/>
        </p:spPr>
      </p:sp>
      <p:sp>
        <p:nvSpPr>
          <p:cNvPr id="2355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8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buFontTx/>
              <a:buChar char="-"/>
            </a:pPr>
            <a:r>
              <a:rPr lang="en-US" dirty="0" smtClean="0"/>
              <a:t> Useful</a:t>
            </a:r>
            <a:r>
              <a:rPr lang="en-US" baseline="0" dirty="0" smtClean="0"/>
              <a:t> for data discovery and quick access to station information</a:t>
            </a:r>
          </a:p>
          <a:p>
            <a:pPr>
              <a:buFontTx/>
              <a:buChar char="-"/>
            </a:pPr>
            <a:endParaRPr lang="en-US" baseline="0" dirty="0" smtClean="0"/>
          </a:p>
          <a:p>
            <a:pPr>
              <a:buFontTx/>
              <a:buChar char="-"/>
            </a:pPr>
            <a:r>
              <a:rPr lang="en-US" baseline="0" dirty="0" smtClean="0"/>
              <a:t> Demo</a:t>
            </a:r>
          </a:p>
          <a:p>
            <a:pPr>
              <a:buFontTx/>
              <a:buChar char="-"/>
            </a:pPr>
            <a:r>
              <a:rPr lang="en-US" baseline="0" dirty="0" smtClean="0"/>
              <a:t>----- Meeting Notes (7/18/13 12:32) -----</a:t>
            </a:r>
          </a:p>
          <a:p>
            <a:pPr>
              <a:buFontTx/>
              <a:buChar char="-"/>
            </a:pPr>
            <a:r>
              <a:rPr lang="en-US" baseline="0" dirty="0" smtClean="0"/>
              <a:t>Really useful to figure out quick details of stations; not made for arbitrary sets. </a:t>
            </a:r>
          </a:p>
          <a:p>
            <a:pPr>
              <a:buFontTx/>
              <a:buChar char="-"/>
            </a:pPr>
            <a:endParaRPr lang="en-US" baseline="0" dirty="0" smtClean="0"/>
          </a:p>
          <a:p>
            <a:pPr>
              <a:buFontTx/>
              <a:buChar char="-"/>
            </a:pPr>
            <a:r>
              <a:rPr lang="en-US" baseline="0" dirty="0" smtClean="0"/>
              <a:t>- STATION MAPS</a:t>
            </a:r>
          </a:p>
          <a:p>
            <a:pPr>
              <a:buFontTx/>
              <a:buChar char="-"/>
            </a:pPr>
            <a:r>
              <a:rPr lang="en-US" baseline="0" dirty="0" smtClean="0"/>
              <a:t>- What channels do these stations have,</a:t>
            </a:r>
          </a:p>
          <a:p>
            <a:pPr>
              <a:buFontTx/>
              <a:buChar char="-"/>
            </a:pPr>
            <a:r>
              <a:rPr lang="en-US" baseline="0" dirty="0" smtClean="0"/>
              <a:t>- metadata with navigation</a:t>
            </a:r>
          </a:p>
          <a:p>
            <a:pPr>
              <a:buFontTx/>
              <a:buChar char="-"/>
            </a:pPr>
            <a:endParaRPr lang="en-US" dirty="0" smtClean="0"/>
          </a:p>
          <a:p>
            <a:pPr>
              <a:buFontTx/>
              <a:buNone/>
            </a:pPr>
            <a:r>
              <a:rPr lang="en-US" dirty="0" smtClean="0"/>
              <a:t>TRANSITION:</a:t>
            </a:r>
            <a:r>
              <a:rPr lang="en-US" baseline="0" dirty="0" smtClean="0"/>
              <a:t> CLICKING ON THE STATION MAP will bring you to a map like this…</a:t>
            </a:r>
            <a:endParaRPr lang="en-US" dirty="0"/>
          </a:p>
        </p:txBody>
      </p:sp>
      <p:sp>
        <p:nvSpPr>
          <p:cNvPr id="4" name="Slide Number Placeholder 3"/>
          <p:cNvSpPr>
            <a:spLocks noGrp="1"/>
          </p:cNvSpPr>
          <p:nvPr>
            <p:ph type="sldNum" sz="quarter" idx="10"/>
          </p:nvPr>
        </p:nvSpPr>
        <p:spPr/>
        <p:txBody>
          <a:bodyPr/>
          <a:lstStyle/>
          <a:p>
            <a:pPr>
              <a:defRPr/>
            </a:pPr>
            <a:fld id="{4279B2C3-A743-6149-A045-28004014A29D}" type="slidenum">
              <a:rPr lang="en-US" smtClean="0"/>
              <a:pPr>
                <a:defRPr/>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buFontTx/>
              <a:buChar char="-"/>
            </a:pPr>
            <a:r>
              <a:rPr lang="en-US" dirty="0" smtClean="0"/>
              <a:t> Useful</a:t>
            </a:r>
            <a:r>
              <a:rPr lang="en-US" baseline="0" dirty="0" smtClean="0"/>
              <a:t> for data discovery and quick access to station information</a:t>
            </a:r>
          </a:p>
          <a:p>
            <a:pPr>
              <a:buFontTx/>
              <a:buChar char="-"/>
            </a:pPr>
            <a:endParaRPr lang="en-US" baseline="0" dirty="0" smtClean="0"/>
          </a:p>
          <a:p>
            <a:pPr>
              <a:buFontTx/>
              <a:buChar char="-"/>
            </a:pPr>
            <a:r>
              <a:rPr lang="en-US" baseline="0" dirty="0" smtClean="0"/>
              <a:t> Demo</a:t>
            </a:r>
          </a:p>
          <a:p>
            <a:pPr>
              <a:buFontTx/>
              <a:buChar char="-"/>
            </a:pPr>
            <a:endParaRPr lang="en-US" baseline="0" dirty="0" smtClean="0"/>
          </a:p>
          <a:p>
            <a:pPr>
              <a:buFontTx/>
              <a:buChar char="-"/>
            </a:pPr>
            <a:r>
              <a:rPr lang="en-US" baseline="0" dirty="0" smtClean="0"/>
              <a:t>Example: http://</a:t>
            </a:r>
            <a:r>
              <a:rPr lang="en-US" baseline="0" dirty="0" err="1" smtClean="0"/>
              <a:t>www.iris.edu</a:t>
            </a:r>
            <a:r>
              <a:rPr lang="en-US" baseline="0" dirty="0" smtClean="0"/>
              <a:t>/</a:t>
            </a:r>
            <a:r>
              <a:rPr lang="en-US" baseline="0" dirty="0" err="1" smtClean="0"/>
              <a:t>gmap</a:t>
            </a:r>
            <a:r>
              <a:rPr lang="en-US" baseline="0" dirty="0" smtClean="0"/>
              <a:t>/</a:t>
            </a:r>
            <a:r>
              <a:rPr lang="en-US" baseline="0" dirty="0" err="1" smtClean="0"/>
              <a:t>TA?timewindow</a:t>
            </a:r>
            <a:r>
              <a:rPr lang="en-US" baseline="0" dirty="0" smtClean="0"/>
              <a:t>=2010/08/25</a:t>
            </a:r>
          </a:p>
          <a:p>
            <a:pPr>
              <a:buFontTx/>
              <a:buChar char="-"/>
            </a:pPr>
            <a:endParaRPr lang="en-US" dirty="0" smtClean="0"/>
          </a:p>
          <a:p>
            <a:pPr>
              <a:buFontTx/>
              <a:buNone/>
            </a:pPr>
            <a:r>
              <a:rPr lang="en-US" dirty="0" smtClean="0"/>
              <a:t>TRANSITION:</a:t>
            </a:r>
            <a:r>
              <a:rPr lang="en-US" baseline="0" dirty="0" smtClean="0"/>
              <a:t>  If we go back to the </a:t>
            </a:r>
            <a:r>
              <a:rPr lang="en-US" baseline="0" dirty="0" err="1" smtClean="0"/>
              <a:t>Aggreagator</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279B2C3-A743-6149-A045-28004014A29D}" type="slidenum">
              <a:rPr lang="en-US" smtClean="0"/>
              <a:pPr>
                <a:defRPr/>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a:t>
            </a:r>
            <a:r>
              <a:rPr lang="en-US" baseline="0" dirty="0" smtClean="0"/>
              <a:t> also the symbols by the channels.</a:t>
            </a:r>
          </a:p>
          <a:p>
            <a:endParaRPr lang="en-US" baseline="0" dirty="0" smtClean="0"/>
          </a:p>
          <a:p>
            <a:r>
              <a:rPr lang="en-US" baseline="0" dirty="0" smtClean="0"/>
              <a:t>DESCRIBE</a:t>
            </a:r>
          </a:p>
          <a:p>
            <a:endParaRPr lang="en-US" baseline="0" dirty="0" smtClean="0"/>
          </a:p>
          <a:p>
            <a:r>
              <a:rPr lang="en-US" baseline="0" dirty="0" smtClean="0"/>
              <a:t>What about RESTRICTED data?  (Yellow R)</a:t>
            </a:r>
          </a:p>
          <a:p>
            <a:endParaRPr lang="en-US" baseline="0" dirty="0" smtClean="0"/>
          </a:p>
          <a:p>
            <a:r>
              <a:rPr lang="en-US" baseline="0" dirty="0" smtClean="0"/>
              <a:t>What is meant by Restricted?</a:t>
            </a:r>
            <a:endParaRPr lang="en-US" dirty="0"/>
          </a:p>
        </p:txBody>
      </p:sp>
      <p:sp>
        <p:nvSpPr>
          <p:cNvPr id="4" name="Slide Number Placeholder 3"/>
          <p:cNvSpPr>
            <a:spLocks noGrp="1"/>
          </p:cNvSpPr>
          <p:nvPr>
            <p:ph type="sldNum" sz="quarter" idx="10"/>
          </p:nvPr>
        </p:nvSpPr>
        <p:spPr/>
        <p:txBody>
          <a:bodyPr/>
          <a:lstStyle/>
          <a:p>
            <a:pPr>
              <a:defRPr/>
            </a:pPr>
            <a:fld id="{4279B2C3-A743-6149-A045-28004014A29D}" type="slidenum">
              <a:rPr lang="en-US" smtClean="0"/>
              <a:pPr>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a:t>
            </a:r>
            <a:r>
              <a:rPr lang="en-US" baseline="0" dirty="0" smtClean="0"/>
              <a:t> from the list, there are a variety of services available thorough the web interface.  The ability to retrieve Waveforms, station metadata (and responses), and event information are complimented by services that can do signal processing, compute times and distances, etc.  Plus, we have a web interface to the data products area.  There you can find Event plots,  Global Moment Tensors, Back projections, visualizations, and much more.</a:t>
            </a:r>
          </a:p>
          <a:p>
            <a:r>
              <a:rPr lang="en-US" baseline="0" dirty="0" smtClean="0"/>
              <a:t>All these  services can be accessed from the link shown.  </a:t>
            </a:r>
          </a:p>
          <a:p>
            <a:r>
              <a:rPr lang="en-US" baseline="0" dirty="0" smtClean="0"/>
              <a:t>Don</a:t>
            </a:r>
            <a:r>
              <a:rPr lang="fr-FR" baseline="0" dirty="0" smtClean="0"/>
              <a:t>’</a:t>
            </a:r>
            <a:r>
              <a:rPr lang="en-US" baseline="0" dirty="0" smtClean="0"/>
              <a:t>t worry about jotting it down right now, as a list of links will be provided at the end of the talk.</a:t>
            </a:r>
          </a:p>
          <a:p>
            <a:endParaRPr lang="en-US" baseline="0" dirty="0" smtClean="0"/>
          </a:p>
          <a:p>
            <a:r>
              <a:rPr lang="en-US" baseline="0" dirty="0" smtClean="0"/>
              <a:t>----- Meeting Notes (11/8/12 10:02) -----</a:t>
            </a:r>
          </a:p>
          <a:p>
            <a:r>
              <a:rPr lang="en-US" baseline="0" dirty="0" smtClean="0"/>
              <a:t>mention instrument response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33</a:t>
            </a:fld>
            <a:endParaRPr lang="en-US"/>
          </a:p>
        </p:txBody>
      </p:sp>
    </p:spTree>
    <p:extLst>
      <p:ext uri="{BB962C8B-B14F-4D97-AF65-F5344CB8AC3E}">
        <p14:creationId xmlns:p14="http://schemas.microsoft.com/office/powerpoint/2010/main" val="192858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BDDE24-30F2-394B-ACE5-4A6A85CA9C33}" type="slidenum">
              <a:rPr lang="en-US" smtClean="0"/>
              <a:pPr>
                <a:defRPr/>
              </a:pPr>
              <a:t>3</a:t>
            </a:fld>
            <a:endParaRPr lang="en-US"/>
          </a:p>
        </p:txBody>
      </p:sp>
    </p:spTree>
    <p:extLst>
      <p:ext uri="{BB962C8B-B14F-4D97-AF65-F5344CB8AC3E}">
        <p14:creationId xmlns:p14="http://schemas.microsoft.com/office/powerpoint/2010/main" val="159390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where you can submit your network for citation</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6</a:t>
            </a:fld>
            <a:endParaRPr lang="en-US"/>
          </a:p>
        </p:txBody>
      </p:sp>
    </p:spTree>
    <p:extLst>
      <p:ext uri="{BB962C8B-B14F-4D97-AF65-F5344CB8AC3E}">
        <p14:creationId xmlns:p14="http://schemas.microsoft.com/office/powerpoint/2010/main" val="421576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FEC7E4C-FBBF-6042-8CF2-5559B451ED57}" type="slidenum">
              <a:rPr lang="en-US">
                <a:latin typeface="Arial" pitchFamily="-84" charset="0"/>
                <a:ea typeface="ＭＳ Ｐゴシック" charset="-128"/>
                <a:cs typeface="ＭＳ Ｐゴシック" charset="-128"/>
              </a:rPr>
              <a:pPr/>
              <a:t>7</a:t>
            </a:fld>
            <a:endParaRPr lang="en-US">
              <a:latin typeface="Arial" pitchFamily="-84" charset="0"/>
              <a:ea typeface="ＭＳ Ｐゴシック" charset="-128"/>
              <a:cs typeface="ＭＳ Ｐゴシック" charset="-128"/>
            </a:endParaRPr>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DD5F7D7-D6D4-5D43-A8B1-29B42FB7E7F9}" type="slidenum">
              <a:rPr lang="en-US">
                <a:latin typeface="Arial" pitchFamily="-84" charset="0"/>
              </a:rPr>
              <a:pPr/>
              <a:t>8</a:t>
            </a:fld>
            <a:endParaRPr lang="en-US">
              <a:latin typeface="Arial" pitchFamily="-8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Times"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F885E83-AA40-5F4E-AB3A-916675FD9C7C}" type="slidenum">
              <a:rPr lang="en-US">
                <a:latin typeface="Arial" pitchFamily="-84" charset="0"/>
              </a:rPr>
              <a:pPr/>
              <a:t>9</a:t>
            </a:fld>
            <a:endParaRPr lang="en-US">
              <a:latin typeface="Arial" pitchFamily="-84" charset="0"/>
            </a:endParaRPr>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57CA580-C79E-C748-8FAE-A0664E6B70A4}" type="slidenum">
              <a:rPr lang="en-US">
                <a:latin typeface="Arial" pitchFamily="-106" charset="0"/>
              </a:rPr>
              <a:pPr/>
              <a:t>11</a:t>
            </a:fld>
            <a:endParaRPr lang="en-US">
              <a:latin typeface="Arial" pitchFamily="-106"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98D428E-C734-C04A-9887-CB722CA40738}" type="slidenum">
              <a:rPr lang="en-US">
                <a:latin typeface="Arial" pitchFamily="-84" charset="0"/>
              </a:rPr>
              <a:pPr/>
              <a:t>16</a:t>
            </a:fld>
            <a:endParaRPr lang="en-US">
              <a:latin typeface="Arial" pitchFamily="-8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Times"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EF04F89-E105-3845-B42F-266673CA9349}" type="slidenum">
              <a:rPr lang="en-US"/>
              <a:pPr>
                <a:defRPr/>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32DB6E1-88E8-6945-9A08-276EA727F887}" type="slidenum">
              <a:rPr lang="en-US"/>
              <a:pPr>
                <a:defRPr/>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C3FB386-29BB-EC4F-899D-C19232F8892A}" type="slidenum">
              <a:rPr lang="en-US"/>
              <a:pPr>
                <a:defRPr/>
              </a:pPr>
              <a:t>‹#›</a:t>
            </a:fld>
            <a:endParaRPr lang="en-US"/>
          </a:p>
        </p:txBody>
      </p:sp>
    </p:spTree>
  </p:cSld>
  <p:clrMapOvr>
    <a:masterClrMapping/>
  </p:clrMapOvr>
  <p:transition xmlns:p14="http://schemas.microsoft.com/office/powerpoint/2010/mai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9436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9436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7"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462C730-63A7-304D-8D53-8C6052516A87}" type="slidenum">
              <a:rPr lang="en-US"/>
              <a:pPr>
                <a:defRPr/>
              </a:pPr>
              <a:t>‹#›</a:t>
            </a:fld>
            <a:endParaRPr lang="en-US"/>
          </a:p>
        </p:txBody>
      </p:sp>
    </p:spTree>
  </p:cSld>
  <p:clrMapOvr>
    <a:masterClrMapping/>
  </p:clrMapOvr>
  <p:transition xmlns:p14="http://schemas.microsoft.com/office/powerpoint/2010/mai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819400" y="609600"/>
            <a:ext cx="6096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8194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9436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8194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9436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8"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88F46171-5F5C-8647-B2F1-25C8D6E32A31}" type="slidenum">
              <a:rPr lang="en-US"/>
              <a:pPr>
                <a:defRPr/>
              </a:pPr>
              <a:t>‹#›</a:t>
            </a:fld>
            <a:endParaRPr lang="en-US"/>
          </a:p>
        </p:txBody>
      </p:sp>
    </p:spTree>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8194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8194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7"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0F5EBA5D-42D1-DB4A-A212-9FD42A7C3ADA}" type="slidenum">
              <a:rPr lang="en-US"/>
              <a:pPr>
                <a:defRPr/>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B0CF2AA-2844-4246-A972-A12BA89E5F3F}" type="slidenum">
              <a:rPr lang="en-US"/>
              <a:pPr>
                <a:defRPr/>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1CC20B-96D9-184A-B80F-E9607A1EC782}" type="slidenum">
              <a:rPr lang="en-US"/>
              <a:pPr>
                <a:defRPr/>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57A448F-5657-2D41-BBD9-8DD0DA435177}" type="slidenum">
              <a:rPr lang="en-US"/>
              <a:pPr>
                <a:defRPr/>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8"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96F8801-D2FD-844D-B6A0-34F4DA33154F}" type="slidenum">
              <a:rPr lang="en-US"/>
              <a:pPr>
                <a:defRPr/>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4"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EE5B1F27-C604-3C4A-8350-9C802139C86E}" type="slidenum">
              <a:rPr lang="en-US"/>
              <a:pPr>
                <a:defRPr/>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3"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D803ACB-ACF7-C945-8129-562BEC611CFA}" type="slidenum">
              <a:rPr lang="en-US"/>
              <a:pPr>
                <a:defRPr/>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C3A9B9F-A4FC-D149-95FA-F6C55458D984}" type="slidenum">
              <a:rPr lang="en-US"/>
              <a:pPr>
                <a:defRPr/>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September 11, 2015</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Managing Data from Seismic Networks, Hanoi</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AB5691D-F5FB-6546-BF12-B8E75E9B83A9}" type="slidenum">
              <a:rPr lang="en-US"/>
              <a:pPr>
                <a:defRPr/>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prstTxWarp prst="textNoShape">
              <a:avLst/>
            </a:prstTxWarp>
          </a:bodyPr>
          <a:lstStyle/>
          <a:p>
            <a:pPr eaLnBrk="1" hangingPunct="1">
              <a:defRPr/>
            </a:pPr>
            <a:endParaRPr kumimoji="1" lang="en-US">
              <a:latin typeface="Times New Roman"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1"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000"/>
            </a:lvl1pPr>
          </a:lstStyle>
          <a:p>
            <a:r>
              <a:rPr lang="en-US" smtClean="0"/>
              <a:t>September 11, 2015</a:t>
            </a:r>
            <a:endParaRPr lang="en-US"/>
          </a:p>
        </p:txBody>
      </p:sp>
      <p:sp>
        <p:nvSpPr>
          <p:cNvPr id="9222"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4000" b="1">
                <a:solidFill>
                  <a:schemeClr val="tx2"/>
                </a:solidFill>
              </a:defRPr>
            </a:lvl1pPr>
          </a:lstStyle>
          <a:p>
            <a:r>
              <a:rPr lang="en-US" smtClean="0"/>
              <a:t>Managing Data from Seismic Networks, Hanoi</a:t>
            </a:r>
            <a:endParaRPr lang="en-US"/>
          </a:p>
        </p:txBody>
      </p:sp>
      <p:sp>
        <p:nvSpPr>
          <p:cNvPr id="9223"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Arial" charset="0"/>
              </a:defRPr>
            </a:lvl1pPr>
          </a:lstStyle>
          <a:p>
            <a:pPr>
              <a:defRPr/>
            </a:pPr>
            <a:fld id="{996614D4-42BE-054F-ACB0-E9EFD1DDC5B5}" type="slidenum">
              <a:rPr lang="en-US"/>
              <a:pPr>
                <a:defRPr/>
              </a:pPr>
              <a:t>‹#›</a:t>
            </a:fld>
            <a:endParaRPr lang="en-US"/>
          </a:p>
        </p:txBody>
      </p:sp>
      <p:sp>
        <p:nvSpPr>
          <p:cNvPr id="9225" name="Rectangle 9"/>
          <p:cNvSpPr>
            <a:spLocks noChangeArrowheads="1"/>
          </p:cNvSpPr>
          <p:nvPr/>
        </p:nvSpPr>
        <p:spPr bwMode="auto">
          <a:xfrm>
            <a:off x="381000" y="228600"/>
            <a:ext cx="685800" cy="457200"/>
          </a:xfrm>
          <a:prstGeom prst="rect">
            <a:avLst/>
          </a:prstGeom>
          <a:noFill/>
          <a:ln w="9525">
            <a:noFill/>
            <a:miter lim="800000"/>
            <a:headEnd/>
            <a:tailEnd/>
          </a:ln>
          <a:effectLst/>
        </p:spPr>
        <p:txBody>
          <a:bodyPr>
            <a:prstTxWarp prst="textNoShape">
              <a:avLst/>
            </a:prstTxWarp>
            <a:spAutoFit/>
          </a:bodyPr>
          <a:lstStyle/>
          <a:p>
            <a:pPr>
              <a:defRPr/>
            </a:pPr>
            <a:endParaRPr lang="en-US">
              <a:latin typeface="Times" charset="0"/>
            </a:endParaRPr>
          </a:p>
        </p:txBody>
      </p:sp>
      <p:sp>
        <p:nvSpPr>
          <p:cNvPr id="9226" name="Rectangle 10"/>
          <p:cNvSpPr>
            <a:spLocks noChangeArrowheads="1"/>
          </p:cNvSpPr>
          <p:nvPr/>
        </p:nvSpPr>
        <p:spPr bwMode="auto">
          <a:xfrm>
            <a:off x="381000" y="152400"/>
            <a:ext cx="685800" cy="457200"/>
          </a:xfrm>
          <a:prstGeom prst="rect">
            <a:avLst/>
          </a:prstGeom>
          <a:noFill/>
          <a:ln w="9525">
            <a:noFill/>
            <a:miter lim="800000"/>
            <a:headEnd/>
            <a:tailEnd/>
          </a:ln>
          <a:effectLst/>
        </p:spPr>
        <p:txBody>
          <a:bodyPr>
            <a:prstTxWarp prst="textNoShape">
              <a:avLst/>
            </a:prstTxWarp>
            <a:spAutoFit/>
          </a:bodyPr>
          <a:lstStyle/>
          <a:p>
            <a:pPr>
              <a:defRPr/>
            </a:pPr>
            <a:endParaRPr lang="en-US">
              <a:latin typeface="Times" charset="0"/>
            </a:endParaRPr>
          </a:p>
        </p:txBody>
      </p:sp>
      <p:sp>
        <p:nvSpPr>
          <p:cNvPr id="9227" name="Rectangle 11"/>
          <p:cNvSpPr>
            <a:spLocks noChangeArrowheads="1"/>
          </p:cNvSpPr>
          <p:nvPr/>
        </p:nvSpPr>
        <p:spPr bwMode="auto">
          <a:xfrm>
            <a:off x="8208963" y="279400"/>
            <a:ext cx="184150" cy="457200"/>
          </a:xfrm>
          <a:prstGeom prst="rect">
            <a:avLst/>
          </a:prstGeom>
          <a:noFill/>
          <a:ln w="9525">
            <a:noFill/>
            <a:miter lim="800000"/>
            <a:headEnd/>
            <a:tailEnd/>
          </a:ln>
          <a:effectLst/>
        </p:spPr>
        <p:txBody>
          <a:bodyPr wrap="none">
            <a:prstTxWarp prst="textNoShape">
              <a:avLst/>
            </a:prstTxWarp>
            <a:spAutoFit/>
          </a:bodyPr>
          <a:lstStyle/>
          <a:p>
            <a:pPr>
              <a:defRPr/>
            </a:pPr>
            <a:endParaRPr lang="en-US">
              <a:latin typeface="Times" charset="0"/>
            </a:endParaRPr>
          </a:p>
        </p:txBody>
      </p:sp>
      <p:pic>
        <p:nvPicPr>
          <p:cNvPr id="1035" name="Picture 13"/>
          <p:cNvPicPr>
            <a:picLocks noChangeAspect="1" noChangeArrowheads="1"/>
          </p:cNvPicPr>
          <p:nvPr/>
        </p:nvPicPr>
        <p:blipFill>
          <a:blip r:embed="rId16"/>
          <a:srcRect/>
          <a:stretch>
            <a:fillRect/>
          </a:stretch>
        </p:blipFill>
        <p:spPr bwMode="auto">
          <a:xfrm>
            <a:off x="7799388" y="0"/>
            <a:ext cx="1344612" cy="1219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ransition xmlns:p14="http://schemas.microsoft.com/office/powerpoint/2010/main">
    <p:dissolve/>
  </p:transition>
  <p:timing>
    <p:tnLst>
      <p:par>
        <p:cTn xmlns:p14="http://schemas.microsoft.com/office/powerpoint/2010/main" id="1" dur="indefinite" restart="never" nodeType="tmRoot"/>
      </p:par>
    </p:tnLst>
  </p:timing>
  <p:hf sldNum="0" hdr="0"/>
  <p:txStyles>
    <p:titleStyle>
      <a:lvl1pPr algn="l" rtl="0" eaLnBrk="0" fontAlgn="base" hangingPunct="0">
        <a:lnSpc>
          <a:spcPct val="7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70000"/>
        </a:lnSpc>
        <a:spcBef>
          <a:spcPct val="0"/>
        </a:spcBef>
        <a:spcAft>
          <a:spcPct val="0"/>
        </a:spcAft>
        <a:defRPr sz="4400" b="1">
          <a:solidFill>
            <a:schemeClr val="tx2"/>
          </a:solidFill>
          <a:latin typeface="Arial" charset="0"/>
          <a:ea typeface="ＭＳ Ｐゴシック" charset="-128"/>
          <a:cs typeface="ＭＳ Ｐゴシック" charset="-128"/>
        </a:defRPr>
      </a:lvl2pPr>
      <a:lvl3pPr algn="l" rtl="0" eaLnBrk="0" fontAlgn="base" hangingPunct="0">
        <a:lnSpc>
          <a:spcPct val="70000"/>
        </a:lnSpc>
        <a:spcBef>
          <a:spcPct val="0"/>
        </a:spcBef>
        <a:spcAft>
          <a:spcPct val="0"/>
        </a:spcAft>
        <a:defRPr sz="4400" b="1">
          <a:solidFill>
            <a:schemeClr val="tx2"/>
          </a:solidFill>
          <a:latin typeface="Arial" charset="0"/>
          <a:ea typeface="ＭＳ Ｐゴシック" charset="-128"/>
          <a:cs typeface="ＭＳ Ｐゴシック" charset="-128"/>
        </a:defRPr>
      </a:lvl3pPr>
      <a:lvl4pPr algn="l" rtl="0" eaLnBrk="0" fontAlgn="base" hangingPunct="0">
        <a:lnSpc>
          <a:spcPct val="70000"/>
        </a:lnSpc>
        <a:spcBef>
          <a:spcPct val="0"/>
        </a:spcBef>
        <a:spcAft>
          <a:spcPct val="0"/>
        </a:spcAft>
        <a:defRPr sz="4400" b="1">
          <a:solidFill>
            <a:schemeClr val="tx2"/>
          </a:solidFill>
          <a:latin typeface="Arial" charset="0"/>
          <a:ea typeface="ＭＳ Ｐゴシック" charset="-128"/>
          <a:cs typeface="ＭＳ Ｐゴシック" charset="-128"/>
        </a:defRPr>
      </a:lvl4pPr>
      <a:lvl5pPr algn="l" rtl="0" eaLnBrk="0" fontAlgn="base" hangingPunct="0">
        <a:lnSpc>
          <a:spcPct val="70000"/>
        </a:lnSpc>
        <a:spcBef>
          <a:spcPct val="0"/>
        </a:spcBef>
        <a:spcAft>
          <a:spcPct val="0"/>
        </a:spcAft>
        <a:defRPr sz="44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400" b="1">
          <a:solidFill>
            <a:schemeClr val="tx2"/>
          </a:solidFill>
          <a:latin typeface="Arial" charset="0"/>
        </a:defRPr>
      </a:lvl6pPr>
      <a:lvl7pPr marL="914400" algn="l" rtl="0" fontAlgn="base">
        <a:lnSpc>
          <a:spcPct val="70000"/>
        </a:lnSpc>
        <a:spcBef>
          <a:spcPct val="0"/>
        </a:spcBef>
        <a:spcAft>
          <a:spcPct val="0"/>
        </a:spcAft>
        <a:defRPr sz="4400" b="1">
          <a:solidFill>
            <a:schemeClr val="tx2"/>
          </a:solidFill>
          <a:latin typeface="Arial" charset="0"/>
        </a:defRPr>
      </a:lvl7pPr>
      <a:lvl8pPr marL="1371600" algn="l" rtl="0" fontAlgn="base">
        <a:lnSpc>
          <a:spcPct val="70000"/>
        </a:lnSpc>
        <a:spcBef>
          <a:spcPct val="0"/>
        </a:spcBef>
        <a:spcAft>
          <a:spcPct val="0"/>
        </a:spcAft>
        <a:defRPr sz="4400" b="1">
          <a:solidFill>
            <a:schemeClr val="tx2"/>
          </a:solidFill>
          <a:latin typeface="Arial" charset="0"/>
        </a:defRPr>
      </a:lvl8pPr>
      <a:lvl9pPr marL="1828800" algn="l" rtl="0" fontAlgn="base">
        <a:lnSpc>
          <a:spcPct val="70000"/>
        </a:lnSpc>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84" charset="2"/>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pitchFamily="-84" charset="2"/>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itchFamily="-84" charset="2"/>
        <a:buChar char="«"/>
        <a:defRPr sz="2400">
          <a:solidFill>
            <a:schemeClr val="tx1"/>
          </a:solidFill>
          <a:latin typeface="+mn-lt"/>
          <a:ea typeface="ヒラギノ角ゴ Pro W3" pitchFamily="-8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ヒラギノ角ゴ Pro W3" pitchFamily="-84"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ヒラギノ角ゴ Pro W3" pitchFamily="-84"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fdsn.org/citations"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smtClean="0"/>
              <a:t>September 11, 2015</a:t>
            </a:r>
            <a:endParaRPr lang="en-US"/>
          </a:p>
        </p:txBody>
      </p:sp>
      <p:sp>
        <p:nvSpPr>
          <p:cNvPr id="19459" name="Rectangle 2"/>
          <p:cNvSpPr>
            <a:spLocks noGrp="1" noChangeArrowheads="1"/>
          </p:cNvSpPr>
          <p:nvPr>
            <p:ph type="ctrTitle"/>
          </p:nvPr>
        </p:nvSpPr>
        <p:spPr>
          <a:xfrm>
            <a:off x="0" y="1828800"/>
            <a:ext cx="6477000" cy="1189038"/>
          </a:xfrm>
        </p:spPr>
        <p:txBody>
          <a:bodyPr/>
          <a:lstStyle/>
          <a:p>
            <a:pPr algn="ctr" eaLnBrk="1" hangingPunct="1"/>
            <a:r>
              <a:rPr lang="en-US" sz="4000" dirty="0"/>
              <a:t>The IRIS Data Management System</a:t>
            </a: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a:t> </a:t>
            </a:r>
            <a:r>
              <a:rPr lang="en-US" sz="3200" dirty="0" smtClean="0"/>
              <a:t>Operations Overview</a:t>
            </a:r>
            <a:br>
              <a:rPr lang="en-US" sz="3200" dirty="0" smtClean="0"/>
            </a:br>
            <a:r>
              <a:rPr lang="en-US" sz="3200" dirty="0" smtClean="0"/>
              <a:t> </a:t>
            </a:r>
            <a:br>
              <a:rPr lang="en-US" sz="3200" dirty="0" smtClean="0"/>
            </a:br>
            <a:r>
              <a:rPr lang="en-US" sz="3200" dirty="0" smtClean="0"/>
              <a:t>&amp; Data Curation</a:t>
            </a:r>
            <a:br>
              <a:rPr lang="en-US" sz="3200" dirty="0" smtClean="0"/>
            </a:br>
            <a:endParaRPr lang="en-US" sz="4000" dirty="0"/>
          </a:p>
        </p:txBody>
      </p:sp>
      <p:sp>
        <p:nvSpPr>
          <p:cNvPr id="19460" name="Rectangle 3"/>
          <p:cNvSpPr>
            <a:spLocks noGrp="1" noChangeArrowheads="1"/>
          </p:cNvSpPr>
          <p:nvPr>
            <p:ph type="subTitle" idx="1"/>
          </p:nvPr>
        </p:nvSpPr>
        <p:spPr>
          <a:xfrm>
            <a:off x="0" y="5105400"/>
            <a:ext cx="4191000" cy="1143000"/>
          </a:xfrm>
        </p:spPr>
        <p:txBody>
          <a:bodyPr/>
          <a:lstStyle/>
          <a:p>
            <a:pPr eaLnBrk="1" hangingPunct="1"/>
            <a:r>
              <a:rPr lang="en-US" sz="1600" dirty="0"/>
              <a:t>Rick Benson</a:t>
            </a:r>
          </a:p>
          <a:p>
            <a:pPr eaLnBrk="1" hangingPunct="1"/>
            <a:r>
              <a:rPr lang="en-US" sz="1600" dirty="0"/>
              <a:t>IRIS DMC Operations</a:t>
            </a:r>
          </a:p>
        </p:txBody>
      </p:sp>
      <p:sp>
        <p:nvSpPr>
          <p:cNvPr id="19461" name="Text Box 9"/>
          <p:cNvSpPr txBox="1">
            <a:spLocks noChangeArrowheads="1"/>
          </p:cNvSpPr>
          <p:nvPr/>
        </p:nvSpPr>
        <p:spPr bwMode="auto">
          <a:xfrm>
            <a:off x="4876800" y="2286000"/>
            <a:ext cx="184150" cy="457200"/>
          </a:xfrm>
          <a:prstGeom prst="rect">
            <a:avLst/>
          </a:prstGeom>
          <a:noFill/>
          <a:ln w="9525">
            <a:noFill/>
            <a:miter lim="800000"/>
            <a:headEnd/>
            <a:tailEnd/>
          </a:ln>
        </p:spPr>
        <p:txBody>
          <a:bodyPr wrap="none">
            <a:prstTxWarp prst="textNoShape">
              <a:avLst/>
            </a:prstTxWarp>
            <a:spAutoFit/>
          </a:bodyPr>
          <a:lstStyle/>
          <a:p>
            <a:endParaRPr lang="en-US">
              <a:latin typeface="Times" pitchFamily="-84" charset="0"/>
            </a:endParaRPr>
          </a:p>
        </p:txBody>
      </p:sp>
      <p:pic>
        <p:nvPicPr>
          <p:cNvPr id="19462" name="Picture 7"/>
          <p:cNvPicPr>
            <a:picLocks noChangeAspect="1" noChangeArrowheads="1"/>
          </p:cNvPicPr>
          <p:nvPr/>
        </p:nvPicPr>
        <p:blipFill>
          <a:blip r:embed="rId3"/>
          <a:srcRect/>
          <a:stretch>
            <a:fillRect/>
          </a:stretch>
        </p:blipFill>
        <p:spPr bwMode="auto">
          <a:xfrm>
            <a:off x="5943600" y="1447800"/>
            <a:ext cx="2779713" cy="4724400"/>
          </a:xfrm>
          <a:prstGeom prst="rect">
            <a:avLst/>
          </a:prstGeom>
          <a:noFill/>
          <a:ln w="9525">
            <a:noFill/>
            <a:miter lim="800000"/>
            <a:headEnd/>
            <a:tailEnd/>
          </a:ln>
        </p:spPr>
      </p:pic>
      <p:sp>
        <p:nvSpPr>
          <p:cNvPr id="7" name="Footer Placeholder 6"/>
          <p:cNvSpPr>
            <a:spLocks noGrp="1"/>
          </p:cNvSpPr>
          <p:nvPr>
            <p:ph type="ftr" sz="quarter" idx="11"/>
          </p:nvPr>
        </p:nvSpPr>
        <p:spPr>
          <a:xfrm>
            <a:off x="3581400" y="6248400"/>
            <a:ext cx="4953000" cy="457200"/>
          </a:xfrm>
        </p:spPr>
        <p:txBody>
          <a:bodyPr/>
          <a:lstStyle/>
          <a:p>
            <a:r>
              <a:rPr lang="en-US" sz="1400" dirty="0" smtClean="0"/>
              <a:t>Managing Data from Seismic Networks, Hanoi</a:t>
            </a:r>
            <a:endParaRPr lang="en-US" sz="1400"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 y="381000"/>
            <a:ext cx="7391400" cy="1143000"/>
          </a:xfrm>
        </p:spPr>
        <p:txBody>
          <a:bodyPr/>
          <a:lstStyle/>
          <a:p>
            <a:pPr algn="ctr"/>
            <a:r>
              <a:rPr lang="en-US" sz="3600" dirty="0" smtClean="0"/>
              <a:t>Auxiliary Data Center @ LLNL</a:t>
            </a:r>
            <a:br>
              <a:rPr lang="en-US" sz="3600" dirty="0" smtClean="0"/>
            </a:br>
            <a:r>
              <a:rPr lang="en-US" sz="3600" dirty="0" smtClean="0"/>
              <a:t>*</a:t>
            </a:r>
            <a:r>
              <a:rPr lang="en-US" sz="3200" dirty="0" smtClean="0"/>
              <a:t>1,300 Km from DMC</a:t>
            </a:r>
          </a:p>
        </p:txBody>
      </p:sp>
      <p:sp>
        <p:nvSpPr>
          <p:cNvPr id="33795" name="Date Placeholder 2"/>
          <p:cNvSpPr>
            <a:spLocks noGrp="1"/>
          </p:cNvSpPr>
          <p:nvPr>
            <p:ph type="dt" sz="quarter" idx="10"/>
          </p:nvPr>
        </p:nvSpPr>
        <p:spPr>
          <a:noFill/>
        </p:spPr>
        <p:txBody>
          <a:bodyPr/>
          <a:lstStyle/>
          <a:p>
            <a:r>
              <a:rPr lang="en-US" smtClean="0"/>
              <a:t>September 11, 2015</a:t>
            </a:r>
            <a:endParaRPr lang="en-US"/>
          </a:p>
        </p:txBody>
      </p:sp>
      <p:sp>
        <p:nvSpPr>
          <p:cNvPr id="6" name="TextBox 5"/>
          <p:cNvSpPr txBox="1"/>
          <p:nvPr/>
        </p:nvSpPr>
        <p:spPr>
          <a:xfrm>
            <a:off x="990600" y="1981200"/>
            <a:ext cx="6858000" cy="2862322"/>
          </a:xfrm>
          <a:prstGeom prst="rect">
            <a:avLst/>
          </a:prstGeom>
        </p:spPr>
        <p:style>
          <a:lnRef idx="2">
            <a:schemeClr val="accent2"/>
          </a:lnRef>
          <a:fillRef idx="1">
            <a:schemeClr val="lt1"/>
          </a:fillRef>
          <a:effectRef idx="0">
            <a:schemeClr val="accent2"/>
          </a:effectRef>
          <a:fontRef idx="minor">
            <a:schemeClr val="dk1"/>
          </a:fontRef>
        </p:style>
        <p:txBody>
          <a:bodyPr wrap="square">
            <a:prstTxWarp prst="textNoShape">
              <a:avLst/>
            </a:prstTxWarp>
            <a:spAutoFit/>
          </a:bodyPr>
          <a:lstStyle/>
          <a:p>
            <a:pPr algn="ctr">
              <a:defRPr/>
            </a:pPr>
            <a:r>
              <a:rPr lang="en-US" sz="4000" b="1" u="sng" dirty="0" smtClean="0">
                <a:solidFill>
                  <a:srgbClr val="800000"/>
                </a:solidFill>
              </a:rPr>
              <a:t>2013</a:t>
            </a:r>
          </a:p>
          <a:p>
            <a:pPr algn="ctr">
              <a:defRPr/>
            </a:pPr>
            <a:r>
              <a:rPr lang="en-US" sz="2000" dirty="0">
                <a:solidFill>
                  <a:srgbClr val="800000"/>
                </a:solidFill>
              </a:rPr>
              <a:t>Create and maintain a reliable, offsite “Active Backup”</a:t>
            </a:r>
          </a:p>
          <a:p>
            <a:pPr algn="ctr">
              <a:defRPr/>
            </a:pPr>
            <a:r>
              <a:rPr lang="en-US" sz="2000" dirty="0">
                <a:solidFill>
                  <a:srgbClr val="800000"/>
                </a:solidFill>
              </a:rPr>
              <a:t>for use as failover facility.</a:t>
            </a:r>
            <a:r>
              <a:rPr lang="en-US" sz="2000" dirty="0" smtClean="0">
                <a:solidFill>
                  <a:srgbClr val="800000"/>
                </a:solidFill>
              </a:rPr>
              <a:t> This is the third offsite loc and we always look ahead for improvement. The </a:t>
            </a:r>
            <a:r>
              <a:rPr lang="en-US" sz="2000" dirty="0">
                <a:solidFill>
                  <a:srgbClr val="800000"/>
                </a:solidFill>
              </a:rPr>
              <a:t>current one in use</a:t>
            </a:r>
          </a:p>
          <a:p>
            <a:pPr algn="ctr">
              <a:defRPr/>
            </a:pPr>
            <a:r>
              <a:rPr lang="en-US" sz="2000" dirty="0">
                <a:solidFill>
                  <a:srgbClr val="800000"/>
                </a:solidFill>
              </a:rPr>
              <a:t>Is located in</a:t>
            </a:r>
            <a:r>
              <a:rPr lang="en-US" sz="2000" dirty="0" smtClean="0">
                <a:solidFill>
                  <a:srgbClr val="800000"/>
                </a:solidFill>
              </a:rPr>
              <a:t> Livermore, CA </a:t>
            </a:r>
            <a:r>
              <a:rPr lang="en-US" sz="2000" dirty="0">
                <a:solidFill>
                  <a:srgbClr val="800000"/>
                </a:solidFill>
              </a:rPr>
              <a:t>at the</a:t>
            </a:r>
            <a:r>
              <a:rPr lang="en-US" sz="2000" dirty="0" smtClean="0">
                <a:solidFill>
                  <a:srgbClr val="800000"/>
                </a:solidFill>
              </a:rPr>
              <a:t> Lawrence Livermore National Lab Facility, which has HPC infrastructure.</a:t>
            </a:r>
          </a:p>
          <a:p>
            <a:pPr algn="ctr">
              <a:defRPr/>
            </a:pPr>
            <a:r>
              <a:rPr lang="en-US" sz="2000" b="1" i="1" dirty="0">
                <a:solidFill>
                  <a:srgbClr val="800000"/>
                </a:solidFill>
              </a:rPr>
              <a:t>All data is </a:t>
            </a:r>
            <a:r>
              <a:rPr lang="en-US" sz="2000" b="1" i="1" dirty="0" err="1">
                <a:solidFill>
                  <a:srgbClr val="800000"/>
                </a:solidFill>
              </a:rPr>
              <a:t>rsync’d</a:t>
            </a:r>
            <a:r>
              <a:rPr lang="en-US" sz="2000" b="1" i="1" dirty="0">
                <a:solidFill>
                  <a:srgbClr val="800000"/>
                </a:solidFill>
              </a:rPr>
              <a:t> and capable of servicing requests</a:t>
            </a:r>
          </a:p>
          <a:p>
            <a:pPr algn="ctr">
              <a:defRPr/>
            </a:pPr>
            <a:r>
              <a:rPr lang="en-US" sz="2000" b="1" i="1" dirty="0">
                <a:solidFill>
                  <a:srgbClr val="800000"/>
                </a:solidFill>
              </a:rPr>
              <a:t>and archiving data</a:t>
            </a:r>
          </a:p>
        </p:txBody>
      </p:sp>
      <p:sp>
        <p:nvSpPr>
          <p:cNvPr id="7" name="Footer Placeholder 6"/>
          <p:cNvSpPr>
            <a:spLocks noGrp="1"/>
          </p:cNvSpPr>
          <p:nvPr>
            <p:ph type="ftr" sz="quarter" idx="11"/>
          </p:nvPr>
        </p:nvSpPr>
        <p:spPr>
          <a:xfrm>
            <a:off x="3581400" y="6248400"/>
            <a:ext cx="4495800" cy="457200"/>
          </a:xfrm>
        </p:spPr>
        <p:txBody>
          <a:bodyPr/>
          <a:lstStyle/>
          <a:p>
            <a:r>
              <a:rPr lang="en-US" sz="1400" dirty="0" smtClean="0"/>
              <a:t>Managing Data from Seismic Networks, Hanoi</a:t>
            </a:r>
            <a:endParaRPr lang="en-US" sz="14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en-US" smtClean="0">
                <a:latin typeface="Arial" pitchFamily="-106" charset="0"/>
              </a:rPr>
              <a:t>September 11, 2015</a:t>
            </a:r>
            <a:endParaRPr lang="en-US" dirty="0" smtClean="0">
              <a:latin typeface="Arial" pitchFamily="-106" charset="0"/>
            </a:endParaRPr>
          </a:p>
        </p:txBody>
      </p:sp>
      <p:sp>
        <p:nvSpPr>
          <p:cNvPr id="20483" name="Rectangle 2"/>
          <p:cNvSpPr>
            <a:spLocks noGrp="1" noChangeArrowheads="1"/>
          </p:cNvSpPr>
          <p:nvPr>
            <p:ph type="ctrTitle"/>
          </p:nvPr>
        </p:nvSpPr>
        <p:spPr>
          <a:xfrm>
            <a:off x="228600" y="228600"/>
            <a:ext cx="6477000" cy="1189038"/>
          </a:xfrm>
        </p:spPr>
        <p:txBody>
          <a:bodyPr/>
          <a:lstStyle/>
          <a:p>
            <a:pPr algn="ctr" eaLnBrk="1" hangingPunct="1"/>
            <a:r>
              <a:rPr lang="en-US" sz="4000" dirty="0" smtClean="0">
                <a:ea typeface="ＭＳ Ｐゴシック" charset="-128"/>
                <a:cs typeface="ＭＳ Ｐゴシック" charset="-128"/>
              </a:rPr>
              <a:t/>
            </a:r>
            <a:br>
              <a:rPr lang="en-US" sz="4000" dirty="0" smtClean="0">
                <a:ea typeface="ＭＳ Ｐゴシック" charset="-128"/>
                <a:cs typeface="ＭＳ Ｐゴシック" charset="-128"/>
              </a:rPr>
            </a:br>
            <a:r>
              <a:rPr lang="en-US" sz="4000" dirty="0" smtClean="0">
                <a:ea typeface="ＭＳ Ｐゴシック" charset="-128"/>
                <a:cs typeface="ＭＳ Ｐゴシック" charset="-128"/>
              </a:rPr>
              <a:t/>
            </a:r>
            <a:br>
              <a:rPr lang="en-US" sz="4000" dirty="0" smtClean="0">
                <a:ea typeface="ＭＳ Ｐゴシック" charset="-128"/>
                <a:cs typeface="ＭＳ Ｐゴシック" charset="-128"/>
              </a:rPr>
            </a:br>
            <a:r>
              <a:rPr lang="en-US" sz="4000" dirty="0" smtClean="0">
                <a:ea typeface="ＭＳ Ｐゴシック" charset="-128"/>
                <a:cs typeface="ＭＳ Ｐゴシック" charset="-128"/>
              </a:rPr>
              <a:t> </a:t>
            </a:r>
            <a:r>
              <a:rPr lang="en-US" sz="4000" b="0" i="1" dirty="0" smtClean="0">
                <a:ea typeface="ＭＳ Ｐゴシック" charset="-128"/>
                <a:cs typeface="ＭＳ Ｐゴシック" charset="-128"/>
              </a:rPr>
              <a:t>Overview of the</a:t>
            </a:r>
            <a:br>
              <a:rPr lang="en-US" sz="4000" b="0" i="1" dirty="0" smtClean="0">
                <a:ea typeface="ＭＳ Ｐゴシック" charset="-128"/>
                <a:cs typeface="ＭＳ Ｐゴシック" charset="-128"/>
              </a:rPr>
            </a:br>
            <a:r>
              <a:rPr lang="en-US" sz="4000" b="0" i="1" dirty="0" smtClean="0">
                <a:ea typeface="ＭＳ Ｐゴシック" charset="-128"/>
                <a:cs typeface="ＭＳ Ｐゴシック" charset="-128"/>
              </a:rPr>
              <a:t/>
            </a:r>
            <a:br>
              <a:rPr lang="en-US" sz="4000" b="0" i="1" dirty="0" smtClean="0">
                <a:ea typeface="ＭＳ Ｐゴシック" charset="-128"/>
                <a:cs typeface="ＭＳ Ｐゴシック" charset="-128"/>
              </a:rPr>
            </a:br>
            <a:r>
              <a:rPr lang="en-US" sz="4000" b="0" i="1" dirty="0" smtClean="0">
                <a:ea typeface="ＭＳ Ｐゴシック" charset="-128"/>
                <a:cs typeface="ＭＳ Ｐゴシック" charset="-128"/>
              </a:rPr>
              <a:t>-Auxiliary Data Center-</a:t>
            </a:r>
            <a:endParaRPr lang="en-US" sz="4000" dirty="0" smtClean="0">
              <a:ea typeface="ＭＳ Ｐゴシック" charset="-128"/>
              <a:cs typeface="ＭＳ Ｐゴシック" charset="-128"/>
            </a:endParaRPr>
          </a:p>
        </p:txBody>
      </p:sp>
      <p:sp>
        <p:nvSpPr>
          <p:cNvPr id="7" name="Footer Placeholder 6"/>
          <p:cNvSpPr>
            <a:spLocks noGrp="1"/>
          </p:cNvSpPr>
          <p:nvPr>
            <p:ph type="ftr" sz="quarter" idx="11"/>
          </p:nvPr>
        </p:nvSpPr>
        <p:spPr>
          <a:xfrm>
            <a:off x="3581400" y="6248400"/>
            <a:ext cx="4648200" cy="457200"/>
          </a:xfrm>
        </p:spPr>
        <p:txBody>
          <a:bodyPr/>
          <a:lstStyle/>
          <a:p>
            <a:r>
              <a:rPr lang="en-US" sz="1400" dirty="0" smtClean="0"/>
              <a:t>Managing Data from Seismic Networks, Hanoi</a:t>
            </a:r>
            <a:endParaRPr lang="en-US" sz="1400" dirty="0"/>
          </a:p>
        </p:txBody>
      </p:sp>
      <p:pic>
        <p:nvPicPr>
          <p:cNvPr id="10" name="Picture 9" descr="Screen Shot 2013-12-03 at 5.54.32 AM.png"/>
          <p:cNvPicPr>
            <a:picLocks noChangeAspect="1"/>
          </p:cNvPicPr>
          <p:nvPr/>
        </p:nvPicPr>
        <p:blipFill>
          <a:blip r:embed="rId3"/>
          <a:stretch>
            <a:fillRect/>
          </a:stretch>
        </p:blipFill>
        <p:spPr>
          <a:xfrm>
            <a:off x="990600" y="2133600"/>
            <a:ext cx="6921661" cy="3962400"/>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381000"/>
            <a:ext cx="7772400" cy="1143000"/>
          </a:xfrm>
        </p:spPr>
        <p:txBody>
          <a:bodyPr/>
          <a:lstStyle/>
          <a:p>
            <a:r>
              <a:rPr lang="en-US" dirty="0" smtClean="0">
                <a:ea typeface="ＭＳ Ｐゴシック" charset="-128"/>
                <a:cs typeface="ＭＳ Ｐゴシック" charset="-128"/>
              </a:rPr>
              <a:t>Why an Auxiliary Data Center?</a:t>
            </a:r>
            <a:endParaRPr lang="en-US" sz="2800" dirty="0" smtClean="0">
              <a:ea typeface="ＭＳ Ｐゴシック" charset="-128"/>
              <a:cs typeface="ＭＳ Ｐゴシック" charset="-128"/>
            </a:endParaRPr>
          </a:p>
        </p:txBody>
      </p:sp>
      <p:sp>
        <p:nvSpPr>
          <p:cNvPr id="27651" name="Date Placeholder 2"/>
          <p:cNvSpPr>
            <a:spLocks noGrp="1"/>
          </p:cNvSpPr>
          <p:nvPr>
            <p:ph type="dt" sz="quarter" idx="10"/>
          </p:nvPr>
        </p:nvSpPr>
        <p:spPr>
          <a:noFill/>
        </p:spPr>
        <p:txBody>
          <a:bodyPr/>
          <a:lstStyle/>
          <a:p>
            <a:r>
              <a:rPr lang="en-US" smtClean="0">
                <a:latin typeface="Arial" pitchFamily="-106" charset="0"/>
              </a:rPr>
              <a:t>September 11, 2015</a:t>
            </a:r>
          </a:p>
        </p:txBody>
      </p:sp>
      <p:sp>
        <p:nvSpPr>
          <p:cNvPr id="5" name="Footer Placeholder 4"/>
          <p:cNvSpPr>
            <a:spLocks noGrp="1"/>
          </p:cNvSpPr>
          <p:nvPr>
            <p:ph type="ftr" sz="quarter" idx="11"/>
          </p:nvPr>
        </p:nvSpPr>
        <p:spPr>
          <a:xfrm>
            <a:off x="3581400" y="6248400"/>
            <a:ext cx="4419600" cy="457200"/>
          </a:xfrm>
        </p:spPr>
        <p:txBody>
          <a:bodyPr/>
          <a:lstStyle/>
          <a:p>
            <a:r>
              <a:rPr lang="en-US" sz="1400" dirty="0" smtClean="0"/>
              <a:t>Managing Data from Seismic Networks, Hanoi</a:t>
            </a:r>
            <a:endParaRPr lang="en-US" sz="1400" dirty="0"/>
          </a:p>
        </p:txBody>
      </p:sp>
      <p:sp>
        <p:nvSpPr>
          <p:cNvPr id="6" name="TextBox 5"/>
          <p:cNvSpPr txBox="1"/>
          <p:nvPr/>
        </p:nvSpPr>
        <p:spPr>
          <a:xfrm>
            <a:off x="264646" y="2209800"/>
            <a:ext cx="8879354" cy="3046988"/>
          </a:xfrm>
          <a:prstGeom prst="rect">
            <a:avLst/>
          </a:prstGeom>
          <a:noFill/>
        </p:spPr>
        <p:txBody>
          <a:bodyPr wrap="none" rtlCol="0">
            <a:spAutoFit/>
          </a:bodyPr>
          <a:lstStyle/>
          <a:p>
            <a:pPr>
              <a:buFont typeface="Arial"/>
              <a:buChar char="•"/>
            </a:pPr>
            <a:r>
              <a:rPr lang="en-US" dirty="0" smtClean="0"/>
              <a:t>For reasons of data and resource security in the case</a:t>
            </a:r>
          </a:p>
          <a:p>
            <a:pPr lvl="1"/>
            <a:r>
              <a:rPr lang="en-US" dirty="0" smtClean="0"/>
              <a:t>of a catastrophic failure of the systems in Seattle.</a:t>
            </a:r>
          </a:p>
          <a:p>
            <a:pPr lvl="1"/>
            <a:endParaRPr lang="en-US" dirty="0" smtClean="0"/>
          </a:p>
          <a:p>
            <a:pPr>
              <a:buFont typeface="Arial"/>
              <a:buChar char="•"/>
            </a:pPr>
            <a:r>
              <a:rPr lang="en-US" dirty="0" smtClean="0"/>
              <a:t>Work toward providing capability to operate replicated</a:t>
            </a:r>
          </a:p>
          <a:p>
            <a:pPr lvl="1"/>
            <a:r>
              <a:rPr lang="en-US" dirty="0" smtClean="0"/>
              <a:t> data centers at multiple geographic locations</a:t>
            </a:r>
          </a:p>
          <a:p>
            <a:pPr lvl="1"/>
            <a:endParaRPr lang="en-US" dirty="0" smtClean="0"/>
          </a:p>
          <a:p>
            <a:pPr>
              <a:buFont typeface="Arial"/>
              <a:buChar char="•"/>
            </a:pPr>
            <a:r>
              <a:rPr lang="en-US" dirty="0" smtClean="0"/>
              <a:t> Provide required access that DMC staff controls, since most of </a:t>
            </a:r>
          </a:p>
          <a:p>
            <a:pPr lvl="1"/>
            <a:r>
              <a:rPr lang="en-US" dirty="0" smtClean="0"/>
              <a:t> the software has been internally developed</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924800" cy="1143000"/>
          </a:xfrm>
        </p:spPr>
        <p:txBody>
          <a:bodyPr/>
          <a:lstStyle/>
          <a:p>
            <a:r>
              <a:rPr lang="en-US" dirty="0" smtClean="0"/>
              <a:t>Taking Advantage of a New</a:t>
            </a:r>
            <a:br>
              <a:rPr lang="en-US" dirty="0" smtClean="0"/>
            </a:br>
            <a:r>
              <a:rPr lang="en-US" dirty="0" smtClean="0"/>
              <a:t>Opportunity: LVOC</a:t>
            </a:r>
            <a:endParaRPr lang="en-US" dirty="0"/>
          </a:p>
        </p:txBody>
      </p:sp>
      <p:sp>
        <p:nvSpPr>
          <p:cNvPr id="3" name="Date Placeholder 2"/>
          <p:cNvSpPr>
            <a:spLocks noGrp="1"/>
          </p:cNvSpPr>
          <p:nvPr>
            <p:ph type="dt" sz="half" idx="10"/>
          </p:nvPr>
        </p:nvSpPr>
        <p:spPr/>
        <p:txBody>
          <a:bodyPr/>
          <a:lstStyle/>
          <a:p>
            <a:pPr>
              <a:defRPr/>
            </a:pPr>
            <a:r>
              <a:rPr lang="en-US" smtClean="0"/>
              <a:t>September 11, 2015</a:t>
            </a:r>
            <a:endParaRPr lang="en-US"/>
          </a:p>
        </p:txBody>
      </p:sp>
      <p:sp>
        <p:nvSpPr>
          <p:cNvPr id="4" name="Footer Placeholder 3"/>
          <p:cNvSpPr>
            <a:spLocks noGrp="1"/>
          </p:cNvSpPr>
          <p:nvPr>
            <p:ph type="ftr" sz="quarter" idx="11"/>
          </p:nvPr>
        </p:nvSpPr>
        <p:spPr>
          <a:xfrm>
            <a:off x="3581400" y="6248400"/>
            <a:ext cx="4648200" cy="457200"/>
          </a:xfrm>
        </p:spPr>
        <p:txBody>
          <a:bodyPr/>
          <a:lstStyle/>
          <a:p>
            <a:r>
              <a:rPr lang="en-US" sz="1400" dirty="0" smtClean="0"/>
              <a:t>Managing Data from Seismic Networks, Hanoi</a:t>
            </a:r>
            <a:endParaRPr lang="en-US" sz="1400" dirty="0"/>
          </a:p>
        </p:txBody>
      </p:sp>
      <p:sp>
        <p:nvSpPr>
          <p:cNvPr id="6" name="TextBox 5"/>
          <p:cNvSpPr txBox="1"/>
          <p:nvPr/>
        </p:nvSpPr>
        <p:spPr>
          <a:xfrm>
            <a:off x="457200" y="1295400"/>
            <a:ext cx="8458200" cy="4893647"/>
          </a:xfrm>
          <a:prstGeom prst="rect">
            <a:avLst/>
          </a:prstGeom>
          <a:noFill/>
        </p:spPr>
        <p:txBody>
          <a:bodyPr wrap="square" rtlCol="0">
            <a:spAutoFit/>
          </a:bodyPr>
          <a:lstStyle/>
          <a:p>
            <a:pPr>
              <a:buFont typeface="Arial"/>
              <a:buChar char="•"/>
            </a:pPr>
            <a:r>
              <a:rPr lang="en-US" dirty="0" smtClean="0"/>
              <a:t>Significantly increased bandwidth:</a:t>
            </a:r>
          </a:p>
          <a:p>
            <a:r>
              <a:rPr lang="en-US" dirty="0" smtClean="0"/>
              <a:t>  10 </a:t>
            </a:r>
            <a:r>
              <a:rPr lang="en-US" dirty="0" err="1" smtClean="0"/>
              <a:t>Gb</a:t>
            </a:r>
            <a:r>
              <a:rPr lang="en-US" dirty="0" smtClean="0"/>
              <a:t> uplinks to upstream provider (really 4Gb at</a:t>
            </a:r>
          </a:p>
          <a:p>
            <a:r>
              <a:rPr lang="en-US" dirty="0" smtClean="0"/>
              <a:t>   best)</a:t>
            </a:r>
          </a:p>
          <a:p>
            <a:r>
              <a:rPr lang="en-US" dirty="0" smtClean="0"/>
              <a:t>	- This could expand to 100Gb+ “relatively” soon</a:t>
            </a:r>
          </a:p>
          <a:p>
            <a:endParaRPr lang="en-US" dirty="0" smtClean="0"/>
          </a:p>
          <a:p>
            <a:pPr>
              <a:buFont typeface="Arial"/>
              <a:buChar char="•"/>
            </a:pPr>
            <a:r>
              <a:rPr lang="en-US" dirty="0" smtClean="0"/>
              <a:t> Many more services available, like web services and</a:t>
            </a:r>
          </a:p>
          <a:p>
            <a:r>
              <a:rPr lang="en-US" dirty="0" smtClean="0"/>
              <a:t>   other traditional request processing</a:t>
            </a:r>
          </a:p>
          <a:p>
            <a:pPr>
              <a:buFont typeface="Arial"/>
              <a:buChar char="•"/>
            </a:pPr>
            <a:r>
              <a:rPr lang="en-US" dirty="0" smtClean="0"/>
              <a:t> Virtualized infrastructure, increased reliability, and</a:t>
            </a:r>
          </a:p>
          <a:p>
            <a:r>
              <a:rPr lang="en-US" dirty="0" smtClean="0"/>
              <a:t>   much easier maintenance;</a:t>
            </a:r>
          </a:p>
          <a:p>
            <a:pPr>
              <a:buFont typeface="Arial"/>
              <a:buChar char="•"/>
            </a:pPr>
            <a:r>
              <a:rPr lang="en-US" dirty="0" smtClean="0"/>
              <a:t> Operated autonomously</a:t>
            </a:r>
          </a:p>
          <a:p>
            <a:pPr>
              <a:buFont typeface="Arial"/>
              <a:buChar char="•"/>
            </a:pPr>
            <a:r>
              <a:rPr lang="en-US" dirty="0" smtClean="0"/>
              <a:t> Significantly increased disaster recovery (failover)</a:t>
            </a:r>
          </a:p>
          <a:p>
            <a:r>
              <a:rPr lang="en-US" dirty="0" smtClean="0"/>
              <a:t>   with increase in capabilities if Seattle were</a:t>
            </a:r>
          </a:p>
          <a:p>
            <a:r>
              <a:rPr lang="en-US" dirty="0" smtClean="0"/>
              <a:t>   to go offline</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7772400" cy="1143000"/>
          </a:xfrm>
        </p:spPr>
        <p:txBody>
          <a:bodyPr/>
          <a:lstStyle/>
          <a:p>
            <a:r>
              <a:rPr lang="en-US" dirty="0" smtClean="0">
                <a:ea typeface="ＭＳ Ｐゴシック" charset="-128"/>
                <a:cs typeface="ＭＳ Ｐゴシック" charset="-128"/>
              </a:rPr>
              <a:t>What Will Be Available Functionally?</a:t>
            </a:r>
            <a:endParaRPr lang="en-US" sz="2800" dirty="0" smtClean="0">
              <a:ea typeface="ＭＳ Ｐゴシック" charset="-128"/>
              <a:cs typeface="ＭＳ Ｐゴシック" charset="-128"/>
            </a:endParaRPr>
          </a:p>
        </p:txBody>
      </p:sp>
      <p:sp>
        <p:nvSpPr>
          <p:cNvPr id="27651" name="Date Placeholder 2"/>
          <p:cNvSpPr>
            <a:spLocks noGrp="1"/>
          </p:cNvSpPr>
          <p:nvPr>
            <p:ph type="dt" sz="quarter" idx="10"/>
          </p:nvPr>
        </p:nvSpPr>
        <p:spPr>
          <a:noFill/>
        </p:spPr>
        <p:txBody>
          <a:bodyPr/>
          <a:lstStyle/>
          <a:p>
            <a:r>
              <a:rPr lang="en-US" smtClean="0">
                <a:latin typeface="Arial" pitchFamily="-106" charset="0"/>
              </a:rPr>
              <a:t>September 11, 2015</a:t>
            </a:r>
          </a:p>
        </p:txBody>
      </p:sp>
      <p:sp>
        <p:nvSpPr>
          <p:cNvPr id="5" name="Footer Placeholder 4"/>
          <p:cNvSpPr>
            <a:spLocks noGrp="1"/>
          </p:cNvSpPr>
          <p:nvPr>
            <p:ph type="ftr" sz="quarter" idx="11"/>
          </p:nvPr>
        </p:nvSpPr>
        <p:spPr>
          <a:xfrm>
            <a:off x="3581400" y="6248400"/>
            <a:ext cx="4343400" cy="457200"/>
          </a:xfrm>
        </p:spPr>
        <p:txBody>
          <a:bodyPr/>
          <a:lstStyle/>
          <a:p>
            <a:r>
              <a:rPr lang="en-US" sz="1400" smtClean="0"/>
              <a:t>Managing Data from Seismic Networks, Hanoi</a:t>
            </a:r>
            <a:endParaRPr lang="en-US" sz="1400" dirty="0"/>
          </a:p>
        </p:txBody>
      </p:sp>
      <p:sp>
        <p:nvSpPr>
          <p:cNvPr id="10" name="TextBox 9"/>
          <p:cNvSpPr txBox="1"/>
          <p:nvPr/>
        </p:nvSpPr>
        <p:spPr>
          <a:xfrm>
            <a:off x="914401" y="1143000"/>
            <a:ext cx="6172200" cy="5139868"/>
          </a:xfrm>
          <a:prstGeom prst="rect">
            <a:avLst/>
          </a:prstGeom>
          <a:noFill/>
        </p:spPr>
        <p:txBody>
          <a:bodyPr wrap="square" rtlCol="0">
            <a:spAutoFit/>
          </a:bodyPr>
          <a:lstStyle/>
          <a:p>
            <a:pPr>
              <a:buFont typeface="Arial"/>
              <a:buChar char="•"/>
            </a:pPr>
            <a:endParaRPr lang="en-US" dirty="0" smtClean="0"/>
          </a:p>
          <a:p>
            <a:pPr>
              <a:buFont typeface="Arial"/>
              <a:buChar char="•"/>
            </a:pPr>
            <a:r>
              <a:rPr lang="en-US" sz="2000" dirty="0" smtClean="0">
                <a:solidFill>
                  <a:srgbClr val="FFFF00"/>
                </a:solidFill>
              </a:rPr>
              <a:t>Data Handling Software:</a:t>
            </a:r>
          </a:p>
          <a:p>
            <a:pPr lvl="1">
              <a:buFont typeface="Arial"/>
              <a:buChar char="•"/>
            </a:pPr>
            <a:r>
              <a:rPr lang="en-US" sz="2000" dirty="0" smtClean="0"/>
              <a:t>Real Time Data Ingestion (BUD)</a:t>
            </a:r>
          </a:p>
          <a:p>
            <a:pPr lvl="1">
              <a:buFont typeface="Arial"/>
              <a:buChar char="•"/>
            </a:pPr>
            <a:r>
              <a:rPr lang="en-US" sz="2000" dirty="0" smtClean="0"/>
              <a:t>Non Real Time Data, miniseed2dmc</a:t>
            </a:r>
          </a:p>
          <a:p>
            <a:pPr lvl="1">
              <a:buFont typeface="Arial"/>
              <a:buChar char="•"/>
            </a:pPr>
            <a:r>
              <a:rPr lang="en-US" sz="2000" dirty="0" smtClean="0"/>
              <a:t>BUD to Archive Transfer System (BATS)</a:t>
            </a:r>
          </a:p>
          <a:p>
            <a:pPr>
              <a:buFont typeface="Arial"/>
              <a:buChar char="•"/>
            </a:pPr>
            <a:r>
              <a:rPr lang="en-US" sz="2000" dirty="0" smtClean="0">
                <a:solidFill>
                  <a:srgbClr val="FFFF00"/>
                </a:solidFill>
              </a:rPr>
              <a:t>Quality Assurance Software</a:t>
            </a:r>
          </a:p>
          <a:p>
            <a:pPr lvl="1">
              <a:buFont typeface="Arial"/>
              <a:buChar char="•"/>
            </a:pPr>
            <a:r>
              <a:rPr lang="en-US" sz="2000" dirty="0" smtClean="0"/>
              <a:t>MUSTANG engine</a:t>
            </a:r>
          </a:p>
          <a:p>
            <a:pPr lvl="1">
              <a:buFont typeface="Arial"/>
              <a:buChar char="•"/>
            </a:pPr>
            <a:r>
              <a:rPr lang="en-US" sz="2000" dirty="0" smtClean="0"/>
              <a:t>PQLX for use by analysts </a:t>
            </a:r>
          </a:p>
          <a:p>
            <a:pPr>
              <a:buFont typeface="Arial"/>
              <a:buChar char="•"/>
            </a:pPr>
            <a:r>
              <a:rPr lang="en-US" sz="2000" dirty="0" smtClean="0">
                <a:solidFill>
                  <a:srgbClr val="FFFF00"/>
                </a:solidFill>
              </a:rPr>
              <a:t>Web Services</a:t>
            </a:r>
            <a:endParaRPr lang="en-US" sz="2000" dirty="0" smtClean="0"/>
          </a:p>
          <a:p>
            <a:pPr>
              <a:buFont typeface="Arial"/>
              <a:buChar char="•"/>
            </a:pPr>
            <a:r>
              <a:rPr lang="en-US" sz="2000" dirty="0" smtClean="0"/>
              <a:t> </a:t>
            </a:r>
            <a:r>
              <a:rPr lang="en-US" sz="2000" dirty="0" smtClean="0">
                <a:solidFill>
                  <a:srgbClr val="FFFF00"/>
                </a:solidFill>
              </a:rPr>
              <a:t>Systems that draw from Web Services</a:t>
            </a:r>
          </a:p>
          <a:p>
            <a:pPr lvl="1">
              <a:buFont typeface="Arial"/>
              <a:buChar char="•"/>
            </a:pPr>
            <a:r>
              <a:rPr lang="en-US" sz="2000" dirty="0" err="1" smtClean="0"/>
              <a:t>Breq_Fast</a:t>
            </a:r>
            <a:endParaRPr lang="en-US" sz="2000" dirty="0" smtClean="0"/>
          </a:p>
          <a:p>
            <a:pPr lvl="1">
              <a:buFont typeface="Arial"/>
              <a:buChar char="•"/>
            </a:pPr>
            <a:r>
              <a:rPr lang="en-US" sz="2000" dirty="0" smtClean="0"/>
              <a:t>Wilber3</a:t>
            </a:r>
          </a:p>
          <a:p>
            <a:pPr lvl="1">
              <a:buFont typeface="Arial"/>
              <a:buChar char="•"/>
            </a:pPr>
            <a:r>
              <a:rPr lang="en-US" sz="2000" dirty="0" err="1" smtClean="0"/>
              <a:t>SeismiQuery</a:t>
            </a:r>
            <a:endParaRPr lang="en-US" sz="2000" dirty="0" smtClean="0"/>
          </a:p>
          <a:p>
            <a:pPr lvl="1">
              <a:buFont typeface="Arial"/>
              <a:buChar char="•"/>
            </a:pPr>
            <a:r>
              <a:rPr lang="en-US" sz="2000" dirty="0" smtClean="0"/>
              <a:t>IRIS Earthquake Browser (IEB)</a:t>
            </a:r>
          </a:p>
          <a:p>
            <a:pPr lvl="1">
              <a:buFont typeface="Arial"/>
              <a:buChar char="•"/>
            </a:pPr>
            <a:r>
              <a:rPr lang="en-US" sz="2000" dirty="0" smtClean="0"/>
              <a:t>MUSTANG</a:t>
            </a:r>
          </a:p>
          <a:p>
            <a:pPr>
              <a:buFont typeface="Arial"/>
              <a:buChar char="•"/>
            </a:pPr>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7772400" cy="1470025"/>
          </a:xfrm>
        </p:spPr>
        <p:txBody>
          <a:bodyPr/>
          <a:lstStyle/>
          <a:p>
            <a:r>
              <a:rPr lang="en-US" sz="4000" dirty="0" smtClean="0"/>
              <a:t>Lastly- A Connection to High Performance Computing</a:t>
            </a:r>
            <a:endParaRPr lang="en-US" sz="4000" dirty="0"/>
          </a:p>
        </p:txBody>
      </p:sp>
      <p:sp>
        <p:nvSpPr>
          <p:cNvPr id="7" name="Date Placeholder 6"/>
          <p:cNvSpPr>
            <a:spLocks noGrp="1"/>
          </p:cNvSpPr>
          <p:nvPr>
            <p:ph type="dt" sz="half" idx="10"/>
          </p:nvPr>
        </p:nvSpPr>
        <p:spPr/>
        <p:txBody>
          <a:bodyPr/>
          <a:lstStyle/>
          <a:p>
            <a:pPr>
              <a:defRPr/>
            </a:pPr>
            <a:r>
              <a:rPr lang="en-US" smtClean="0"/>
              <a:t>September 11, 2015</a:t>
            </a:r>
            <a:endParaRPr lang="en-US" dirty="0"/>
          </a:p>
        </p:txBody>
      </p:sp>
      <p:sp>
        <p:nvSpPr>
          <p:cNvPr id="9" name="Footer Placeholder 8"/>
          <p:cNvSpPr>
            <a:spLocks noGrp="1"/>
          </p:cNvSpPr>
          <p:nvPr>
            <p:ph type="ftr" sz="quarter" idx="11"/>
          </p:nvPr>
        </p:nvSpPr>
        <p:spPr>
          <a:xfrm>
            <a:off x="3581400" y="6248400"/>
            <a:ext cx="4800600" cy="457200"/>
          </a:xfrm>
        </p:spPr>
        <p:txBody>
          <a:bodyPr/>
          <a:lstStyle/>
          <a:p>
            <a:r>
              <a:rPr lang="en-US" sz="1400" dirty="0" smtClean="0"/>
              <a:t>Managing Data from Seismic Networks, Hanoi</a:t>
            </a:r>
            <a:endParaRPr lang="en-US" sz="1400" dirty="0"/>
          </a:p>
        </p:txBody>
      </p:sp>
      <p:sp>
        <p:nvSpPr>
          <p:cNvPr id="10" name="TextBox 9"/>
          <p:cNvSpPr txBox="1"/>
          <p:nvPr/>
        </p:nvSpPr>
        <p:spPr>
          <a:xfrm>
            <a:off x="152400" y="1752600"/>
            <a:ext cx="8763000" cy="3785652"/>
          </a:xfrm>
          <a:prstGeom prst="rect">
            <a:avLst/>
          </a:prstGeom>
          <a:noFill/>
        </p:spPr>
        <p:txBody>
          <a:bodyPr wrap="square" rtlCol="0">
            <a:spAutoFit/>
          </a:bodyPr>
          <a:lstStyle/>
          <a:p>
            <a:r>
              <a:rPr lang="en-US" dirty="0" smtClean="0"/>
              <a:t>Because the traditional system to manage archived data is not well-suited to Big Data problems in a High Performance </a:t>
            </a:r>
          </a:p>
          <a:p>
            <a:r>
              <a:rPr lang="en-US" dirty="0" smtClean="0"/>
              <a:t>Computing environment, we will collaborate with LLNL </a:t>
            </a:r>
          </a:p>
          <a:p>
            <a:r>
              <a:rPr lang="en-US" dirty="0" smtClean="0"/>
              <a:t>staff to produce a workflow that accesses data using web</a:t>
            </a:r>
          </a:p>
          <a:p>
            <a:r>
              <a:rPr lang="en-US" dirty="0" smtClean="0"/>
              <a:t>services, which will reformat and reorganize the data into different data structures that are better suited for processing</a:t>
            </a:r>
          </a:p>
          <a:p>
            <a:r>
              <a:rPr lang="en-US" dirty="0" smtClean="0"/>
              <a:t>in an HPC environment. </a:t>
            </a:r>
          </a:p>
          <a:p>
            <a:endParaRPr lang="en-US" dirty="0" smtClean="0"/>
          </a:p>
          <a:p>
            <a:pPr lvl="1">
              <a:buFont typeface="Arial"/>
              <a:buChar char="•"/>
            </a:pPr>
            <a:r>
              <a:rPr lang="en-US" b="1" u="sng" dirty="0" smtClean="0">
                <a:solidFill>
                  <a:srgbClr val="FF0000"/>
                </a:solidFill>
              </a:rPr>
              <a:t>Note</a:t>
            </a:r>
            <a:r>
              <a:rPr lang="en-US" dirty="0" smtClean="0"/>
              <a:t>: </a:t>
            </a:r>
            <a:r>
              <a:rPr lang="en-US" i="1" dirty="0" smtClean="0">
                <a:solidFill>
                  <a:srgbClr val="FFFF00"/>
                </a:solidFill>
              </a:rPr>
              <a:t>These could be localized to specific HPC environments and not across ALL replicated data centers.</a:t>
            </a:r>
            <a:endParaRPr lang="en-US" i="1" dirty="0">
              <a:solidFill>
                <a:srgbClr val="FFFF00"/>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smtClean="0"/>
              <a:t>September 11, 2015</a:t>
            </a:r>
            <a:endParaRPr lang="en-US"/>
          </a:p>
        </p:txBody>
      </p:sp>
      <p:sp>
        <p:nvSpPr>
          <p:cNvPr id="19459" name="Rectangle 2"/>
          <p:cNvSpPr>
            <a:spLocks noGrp="1" noChangeArrowheads="1"/>
          </p:cNvSpPr>
          <p:nvPr>
            <p:ph type="ctrTitle"/>
          </p:nvPr>
        </p:nvSpPr>
        <p:spPr>
          <a:xfrm>
            <a:off x="0" y="1905000"/>
            <a:ext cx="8153400" cy="1189038"/>
          </a:xfrm>
        </p:spPr>
        <p:txBody>
          <a:bodyPr/>
          <a:lstStyle/>
          <a:p>
            <a:pPr algn="ctr" eaLnBrk="1" hangingPunct="1"/>
            <a:r>
              <a:rPr lang="en-US" sz="4000" dirty="0" smtClean="0"/>
              <a:t>Email Based Data Requesting:</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2 examples to show you</a:t>
            </a:r>
            <a:br>
              <a:rPr lang="en-US" sz="4000" dirty="0" smtClean="0"/>
            </a:br>
            <a:r>
              <a:rPr lang="en-US" sz="4000" dirty="0" smtClean="0"/>
              <a:t/>
            </a:r>
            <a:br>
              <a:rPr lang="en-US" sz="4000" dirty="0" smtClean="0"/>
            </a:br>
            <a:r>
              <a:rPr lang="en-US" sz="3200" dirty="0" smtClean="0"/>
              <a:t/>
            </a:r>
            <a:br>
              <a:rPr lang="en-US" sz="3200" dirty="0" smtClean="0"/>
            </a:br>
            <a:endParaRPr lang="en-US" sz="4000" dirty="0"/>
          </a:p>
        </p:txBody>
      </p:sp>
      <p:sp>
        <p:nvSpPr>
          <p:cNvPr id="19461" name="Text Box 9"/>
          <p:cNvSpPr txBox="1">
            <a:spLocks noChangeArrowheads="1"/>
          </p:cNvSpPr>
          <p:nvPr/>
        </p:nvSpPr>
        <p:spPr bwMode="auto">
          <a:xfrm>
            <a:off x="4876800" y="2286000"/>
            <a:ext cx="184150" cy="457200"/>
          </a:xfrm>
          <a:prstGeom prst="rect">
            <a:avLst/>
          </a:prstGeom>
          <a:noFill/>
          <a:ln w="9525">
            <a:noFill/>
            <a:miter lim="800000"/>
            <a:headEnd/>
            <a:tailEnd/>
          </a:ln>
        </p:spPr>
        <p:txBody>
          <a:bodyPr wrap="none">
            <a:prstTxWarp prst="textNoShape">
              <a:avLst/>
            </a:prstTxWarp>
            <a:spAutoFit/>
          </a:bodyPr>
          <a:lstStyle/>
          <a:p>
            <a:endParaRPr lang="en-US">
              <a:latin typeface="Times" pitchFamily="-84" charset="0"/>
            </a:endParaRPr>
          </a:p>
        </p:txBody>
      </p:sp>
      <p:sp>
        <p:nvSpPr>
          <p:cNvPr id="7" name="Footer Placeholder 6"/>
          <p:cNvSpPr>
            <a:spLocks noGrp="1"/>
          </p:cNvSpPr>
          <p:nvPr>
            <p:ph type="ftr" sz="quarter" idx="11"/>
          </p:nvPr>
        </p:nvSpPr>
        <p:spPr>
          <a:xfrm>
            <a:off x="3581400" y="6248400"/>
            <a:ext cx="4343400" cy="457200"/>
          </a:xfrm>
        </p:spPr>
        <p:txBody>
          <a:bodyPr/>
          <a:lstStyle/>
          <a:p>
            <a:r>
              <a:rPr lang="en-US" sz="1400" dirty="0" smtClean="0"/>
              <a:t>Managing Data from Seismic Networks, Hanoi</a:t>
            </a:r>
            <a:endParaRPr lang="en-US" sz="1400" dirty="0"/>
          </a:p>
        </p:txBody>
      </p:sp>
      <p:sp>
        <p:nvSpPr>
          <p:cNvPr id="8" name="Subtitle 7"/>
          <p:cNvSpPr>
            <a:spLocks noGrp="1"/>
          </p:cNvSpPr>
          <p:nvPr>
            <p:ph type="subTitle" idx="1"/>
          </p:nvPr>
        </p:nvSpPr>
        <p:spPr/>
        <p:txBody>
          <a:bodyPr/>
          <a:lstStyle/>
          <a:p>
            <a:r>
              <a:rPr lang="en-US" dirty="0" smtClean="0"/>
              <a:t>GOAL:</a:t>
            </a:r>
          </a:p>
          <a:p>
            <a:r>
              <a:rPr lang="en-US" dirty="0" smtClean="0"/>
              <a:t>Options to get data set for use in ASI</a:t>
            </a:r>
            <a:endParaRPr lang="en-US"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11, 2015</a:t>
            </a:r>
            <a:endParaRPr lang="en-US"/>
          </a:p>
        </p:txBody>
      </p:sp>
      <p:sp>
        <p:nvSpPr>
          <p:cNvPr id="5" name="Footer Placeholder 4"/>
          <p:cNvSpPr>
            <a:spLocks noGrp="1"/>
          </p:cNvSpPr>
          <p:nvPr>
            <p:ph type="ftr" sz="quarter" idx="11"/>
          </p:nvPr>
        </p:nvSpPr>
        <p:spPr>
          <a:xfrm>
            <a:off x="3581400" y="6248400"/>
            <a:ext cx="4114800" cy="457200"/>
          </a:xfrm>
        </p:spPr>
        <p:txBody>
          <a:bodyPr/>
          <a:lstStyle/>
          <a:p>
            <a:r>
              <a:rPr lang="en-US" sz="1400" dirty="0" smtClean="0"/>
              <a:t>Managing Data from Seismic Networks, Hanoi</a:t>
            </a:r>
            <a:endParaRPr lang="en-US" sz="1400" dirty="0"/>
          </a:p>
        </p:txBody>
      </p:sp>
      <p:pic>
        <p:nvPicPr>
          <p:cNvPr id="6" name="Picture 5" descr="Screen Shot 2014-07-10 at 3.20.38 PM.png"/>
          <p:cNvPicPr>
            <a:picLocks noChangeAspect="1"/>
          </p:cNvPicPr>
          <p:nvPr/>
        </p:nvPicPr>
        <p:blipFill>
          <a:blip r:embed="rId2"/>
          <a:stretch>
            <a:fillRect/>
          </a:stretch>
        </p:blipFill>
        <p:spPr>
          <a:xfrm>
            <a:off x="228600" y="457200"/>
            <a:ext cx="7086600" cy="5314950"/>
          </a:xfrm>
          <a:prstGeom prst="rect">
            <a:avLst/>
          </a:prstGeom>
        </p:spPr>
      </p:pic>
      <p:sp>
        <p:nvSpPr>
          <p:cNvPr id="7" name="Rectangle 6"/>
          <p:cNvSpPr/>
          <p:nvPr/>
        </p:nvSpPr>
        <p:spPr>
          <a:xfrm>
            <a:off x="381000" y="3810000"/>
            <a:ext cx="5562600" cy="461665"/>
          </a:xfrm>
          <a:prstGeom prst="rect">
            <a:avLst/>
          </a:prstGeom>
        </p:spPr>
        <p:txBody>
          <a:bodyPr wrap="square">
            <a:spAutoFit/>
          </a:bodyPr>
          <a:lstStyle/>
          <a:p>
            <a:r>
              <a:rPr lang="en-US" dirty="0" smtClean="0"/>
              <a:t>If this is you, we’re here to help……</a:t>
            </a:r>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096000" cy="1143000"/>
          </a:xfrm>
        </p:spPr>
        <p:txBody>
          <a:bodyPr>
            <a:normAutofit/>
          </a:bodyPr>
          <a:lstStyle/>
          <a:p>
            <a:r>
              <a:rPr lang="en-US" dirty="0" smtClean="0"/>
              <a:t>Batch </a:t>
            </a:r>
            <a:r>
              <a:rPr lang="en-US" dirty="0" err="1" smtClean="0"/>
              <a:t>REQuest</a:t>
            </a:r>
            <a:r>
              <a:rPr lang="en-US" dirty="0" smtClean="0"/>
              <a:t> FAST (BREQ_FAST)</a:t>
            </a:r>
            <a:endParaRPr lang="en-US" dirty="0"/>
          </a:p>
        </p:txBody>
      </p:sp>
      <p:sp>
        <p:nvSpPr>
          <p:cNvPr id="5" name="Content Placeholder 4"/>
          <p:cNvSpPr>
            <a:spLocks noGrp="1"/>
          </p:cNvSpPr>
          <p:nvPr>
            <p:ph idx="1"/>
          </p:nvPr>
        </p:nvSpPr>
        <p:spPr>
          <a:xfrm>
            <a:off x="762000" y="1981200"/>
            <a:ext cx="7848600" cy="4114800"/>
          </a:xfrm>
        </p:spPr>
        <p:txBody>
          <a:bodyPr>
            <a:normAutofit/>
          </a:bodyPr>
          <a:lstStyle/>
          <a:p>
            <a:r>
              <a:rPr lang="en-US" b="1" dirty="0" smtClean="0"/>
              <a:t>Purpose</a:t>
            </a:r>
            <a:r>
              <a:rPr lang="en-US" dirty="0" smtClean="0"/>
              <a:t>: Request large volume of SEED information asynchronously</a:t>
            </a:r>
          </a:p>
          <a:p>
            <a:r>
              <a:rPr lang="en-US" b="1" dirty="0" smtClean="0"/>
              <a:t>Scenario</a:t>
            </a:r>
            <a:r>
              <a:rPr lang="en-US" dirty="0" smtClean="0"/>
              <a:t>: You’re away, and need to get data.</a:t>
            </a:r>
          </a:p>
          <a:p>
            <a:pPr lvl="1"/>
            <a:r>
              <a:rPr lang="en-US" dirty="0" smtClean="0"/>
              <a:t>Not at your computer</a:t>
            </a:r>
          </a:p>
          <a:p>
            <a:pPr lvl="1"/>
            <a:r>
              <a:rPr lang="en-US" dirty="0" smtClean="0"/>
              <a:t>Slow internet connection</a:t>
            </a:r>
          </a:p>
          <a:p>
            <a:pPr lvl="1"/>
            <a:r>
              <a:rPr lang="en-US" dirty="0" smtClean="0"/>
              <a:t>Need large volume of data</a:t>
            </a:r>
          </a:p>
          <a:p>
            <a:pPr lvl="1"/>
            <a:r>
              <a:rPr lang="en-US" dirty="0" smtClean="0"/>
              <a:t>Don’t/can’t need to work on it right away</a:t>
            </a:r>
          </a:p>
        </p:txBody>
      </p:sp>
      <p:sp>
        <p:nvSpPr>
          <p:cNvPr id="3" name="Date Placeholder 2"/>
          <p:cNvSpPr>
            <a:spLocks noGrp="1"/>
          </p:cNvSpPr>
          <p:nvPr>
            <p:ph type="dt" sz="half" idx="10"/>
          </p:nvPr>
        </p:nvSpPr>
        <p:spPr/>
        <p:txBody>
          <a:bodyPr/>
          <a:lstStyle/>
          <a:p>
            <a:r>
              <a:rPr lang="en-US" smtClean="0"/>
              <a:t>September 11, 2015</a:t>
            </a:r>
            <a:endParaRPr lang="en-US"/>
          </a:p>
        </p:txBody>
      </p:sp>
      <p:sp>
        <p:nvSpPr>
          <p:cNvPr id="4" name="Footer Placeholder 3"/>
          <p:cNvSpPr>
            <a:spLocks noGrp="1"/>
          </p:cNvSpPr>
          <p:nvPr>
            <p:ph type="ftr" sz="quarter" idx="11"/>
          </p:nvPr>
        </p:nvSpPr>
        <p:spPr>
          <a:xfrm>
            <a:off x="3581400" y="6248400"/>
            <a:ext cx="4343400" cy="457200"/>
          </a:xfrm>
        </p:spPr>
        <p:txBody>
          <a:bodyPr/>
          <a:lstStyle/>
          <a:p>
            <a:r>
              <a:rPr lang="en-US" sz="1400" dirty="0" smtClean="0"/>
              <a:t>Managing Data from Seismic Networks, Hanoi</a:t>
            </a:r>
            <a:endParaRPr lang="en-US" sz="1400" dirty="0"/>
          </a:p>
        </p:txBody>
      </p:sp>
    </p:spTree>
    <p:extLst>
      <p:ext uri="{BB962C8B-B14F-4D97-AF65-F5344CB8AC3E}">
        <p14:creationId xmlns:p14="http://schemas.microsoft.com/office/powerpoint/2010/main" val="36350858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305800" cy="1143000"/>
          </a:xfrm>
        </p:spPr>
        <p:txBody>
          <a:bodyPr>
            <a:normAutofit fontScale="90000"/>
          </a:bodyPr>
          <a:lstStyle/>
          <a:p>
            <a:r>
              <a:rPr lang="en-US" dirty="0" smtClean="0"/>
              <a:t>Order SEED now, process later- </a:t>
            </a:r>
            <a:br>
              <a:rPr lang="en-US" dirty="0" smtClean="0"/>
            </a:br>
            <a:r>
              <a:rPr lang="en-US" dirty="0" smtClean="0"/>
              <a:t>using BREQ_FAST</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45824651"/>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9"/>
          <p:cNvSpPr>
            <a:spLocks noGrp="1"/>
          </p:cNvSpPr>
          <p:nvPr>
            <p:ph sz="half" idx="2"/>
          </p:nvPr>
        </p:nvSpPr>
        <p:spPr>
          <a:xfrm>
            <a:off x="5257800" y="1447800"/>
            <a:ext cx="2971800" cy="4114800"/>
          </a:xfrm>
        </p:spPr>
        <p:txBody>
          <a:bodyPr>
            <a:normAutofit fontScale="77500" lnSpcReduction="20000"/>
          </a:bodyPr>
          <a:lstStyle/>
          <a:p>
            <a:r>
              <a:rPr lang="en-US" dirty="0" smtClean="0"/>
              <a:t>Request data</a:t>
            </a:r>
          </a:p>
          <a:p>
            <a:pPr lvl="1"/>
            <a:r>
              <a:rPr lang="en-US" dirty="0" smtClean="0"/>
              <a:t>using </a:t>
            </a:r>
            <a:r>
              <a:rPr lang="en-US" b="1" dirty="0" err="1" smtClean="0"/>
              <a:t>SeismiQuery</a:t>
            </a:r>
            <a:endParaRPr lang="en-US" b="1" dirty="0" smtClean="0"/>
          </a:p>
          <a:p>
            <a:pPr lvl="1"/>
            <a:r>
              <a:rPr lang="en-US" dirty="0" smtClean="0"/>
              <a:t>using </a:t>
            </a:r>
            <a:r>
              <a:rPr lang="en-US" b="1" dirty="0" smtClean="0"/>
              <a:t>Email</a:t>
            </a:r>
          </a:p>
          <a:p>
            <a:pPr lvl="1"/>
            <a:r>
              <a:rPr lang="en-US" b="1" dirty="0" smtClean="0"/>
              <a:t>Uses Robust Queuing </a:t>
            </a:r>
          </a:p>
          <a:p>
            <a:pPr lvl="1"/>
            <a:endParaRPr lang="en-US" dirty="0"/>
          </a:p>
          <a:p>
            <a:r>
              <a:rPr lang="en-US" dirty="0" smtClean="0"/>
              <a:t>Retrieve via</a:t>
            </a:r>
          </a:p>
          <a:p>
            <a:pPr lvl="1"/>
            <a:r>
              <a:rPr lang="en-US" dirty="0" smtClean="0"/>
              <a:t>HTTP</a:t>
            </a:r>
          </a:p>
          <a:p>
            <a:pPr lvl="1"/>
            <a:r>
              <a:rPr lang="en-US" dirty="0" smtClean="0"/>
              <a:t>FTP</a:t>
            </a:r>
          </a:p>
          <a:p>
            <a:pPr lvl="1"/>
            <a:endParaRPr lang="en-US" dirty="0" smtClean="0"/>
          </a:p>
          <a:p>
            <a:r>
              <a:rPr lang="en-US" dirty="0"/>
              <a:t>Advantages</a:t>
            </a:r>
          </a:p>
          <a:p>
            <a:pPr lvl="1"/>
            <a:r>
              <a:rPr lang="en-US" dirty="0"/>
              <a:t>Asynchronous</a:t>
            </a:r>
          </a:p>
          <a:p>
            <a:pPr lvl="1"/>
            <a:r>
              <a:rPr lang="en-US" dirty="0"/>
              <a:t>Large Requests</a:t>
            </a:r>
          </a:p>
          <a:p>
            <a:endParaRPr lang="en-US" dirty="0" smtClean="0"/>
          </a:p>
        </p:txBody>
      </p:sp>
      <p:sp>
        <p:nvSpPr>
          <p:cNvPr id="11" name="Rectangle 10"/>
          <p:cNvSpPr/>
          <p:nvPr/>
        </p:nvSpPr>
        <p:spPr>
          <a:xfrm>
            <a:off x="3429000" y="5715000"/>
            <a:ext cx="4700100" cy="646331"/>
          </a:xfrm>
          <a:prstGeom prst="rect">
            <a:avLst/>
          </a:prstGeom>
        </p:spPr>
        <p:txBody>
          <a:bodyPr wrap="none">
            <a:spAutoFit/>
          </a:bodyPr>
          <a:lstStyle/>
          <a:p>
            <a:r>
              <a:rPr lang="en-US" sz="3600" b="1" u="sng" dirty="0"/>
              <a:t>B</a:t>
            </a:r>
            <a:r>
              <a:rPr lang="en-US" sz="3600" dirty="0"/>
              <a:t>atch </a:t>
            </a:r>
            <a:r>
              <a:rPr lang="en-US" sz="3600" b="1" u="sng" dirty="0" err="1"/>
              <a:t>REQ</a:t>
            </a:r>
            <a:r>
              <a:rPr lang="en-US" sz="3600" dirty="0" err="1"/>
              <a:t>uest</a:t>
            </a:r>
            <a:r>
              <a:rPr lang="en-US" sz="3600" dirty="0"/>
              <a:t> </a:t>
            </a:r>
            <a:r>
              <a:rPr lang="en-US" sz="3600" b="1" u="sng" dirty="0"/>
              <a:t>FAST</a:t>
            </a:r>
          </a:p>
        </p:txBody>
      </p:sp>
      <p:sp>
        <p:nvSpPr>
          <p:cNvPr id="3" name="Date Placeholder 2"/>
          <p:cNvSpPr>
            <a:spLocks noGrp="1"/>
          </p:cNvSpPr>
          <p:nvPr>
            <p:ph type="dt" sz="half" idx="10"/>
          </p:nvPr>
        </p:nvSpPr>
        <p:spPr/>
        <p:txBody>
          <a:bodyPr/>
          <a:lstStyle/>
          <a:p>
            <a:r>
              <a:rPr lang="en-US" smtClean="0"/>
              <a:t>September 11, 2015</a:t>
            </a:r>
            <a:endParaRPr lang="en-US"/>
          </a:p>
        </p:txBody>
      </p:sp>
      <p:sp>
        <p:nvSpPr>
          <p:cNvPr id="4" name="Footer Placeholder 3"/>
          <p:cNvSpPr>
            <a:spLocks noGrp="1"/>
          </p:cNvSpPr>
          <p:nvPr>
            <p:ph type="ftr" sz="quarter" idx="11"/>
          </p:nvPr>
        </p:nvSpPr>
        <p:spPr>
          <a:xfrm>
            <a:off x="3581400" y="6248400"/>
            <a:ext cx="4495800" cy="457200"/>
          </a:xfrm>
        </p:spPr>
        <p:txBody>
          <a:bodyPr/>
          <a:lstStyle/>
          <a:p>
            <a:r>
              <a:rPr lang="en-US" sz="1400" dirty="0" smtClean="0"/>
              <a:t>Managing Data from Seismic Networks, Hanoi</a:t>
            </a:r>
            <a:endParaRPr lang="en-US" sz="1400" dirty="0"/>
          </a:p>
        </p:txBody>
      </p:sp>
    </p:spTree>
    <p:extLst>
      <p:ext uri="{BB962C8B-B14F-4D97-AF65-F5344CB8AC3E}">
        <p14:creationId xmlns:p14="http://schemas.microsoft.com/office/powerpoint/2010/main" val="2532977549"/>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smtClean="0"/>
              <a:t>September 11, 2015</a:t>
            </a:r>
            <a:endParaRPr lang="en-US"/>
          </a:p>
        </p:txBody>
      </p:sp>
      <p:sp>
        <p:nvSpPr>
          <p:cNvPr id="22531" name="Rectangle 1026"/>
          <p:cNvSpPr>
            <a:spLocks noGrp="1" noChangeArrowheads="1"/>
          </p:cNvSpPr>
          <p:nvPr>
            <p:ph type="title"/>
          </p:nvPr>
        </p:nvSpPr>
        <p:spPr>
          <a:xfrm>
            <a:off x="0" y="228600"/>
            <a:ext cx="8001000" cy="1143000"/>
          </a:xfrm>
        </p:spPr>
        <p:txBody>
          <a:bodyPr/>
          <a:lstStyle/>
          <a:p>
            <a:pPr eaLnBrk="1" hangingPunct="1"/>
            <a:r>
              <a:rPr lang="en-US" sz="4000" dirty="0"/>
              <a:t>IRIS </a:t>
            </a:r>
            <a:r>
              <a:rPr lang="en-US" sz="4000" dirty="0" smtClean="0"/>
              <a:t>Data Services </a:t>
            </a:r>
            <a:br>
              <a:rPr lang="en-US" sz="4000" dirty="0" smtClean="0"/>
            </a:br>
            <a:r>
              <a:rPr lang="en-US" sz="4000" dirty="0"/>
              <a:t> </a:t>
            </a:r>
            <a:r>
              <a:rPr lang="en-US" sz="4000" dirty="0" smtClean="0"/>
              <a:t>           Mission </a:t>
            </a:r>
            <a:r>
              <a:rPr lang="en-US" sz="4000" dirty="0"/>
              <a:t>Statement</a:t>
            </a:r>
          </a:p>
        </p:txBody>
      </p:sp>
      <p:sp>
        <p:nvSpPr>
          <p:cNvPr id="22532" name="Text Box 1027"/>
          <p:cNvSpPr txBox="1">
            <a:spLocks noChangeArrowheads="1"/>
          </p:cNvSpPr>
          <p:nvPr/>
        </p:nvSpPr>
        <p:spPr bwMode="auto">
          <a:xfrm>
            <a:off x="609600" y="2057400"/>
            <a:ext cx="7380288" cy="3081338"/>
          </a:xfrm>
          <a:prstGeom prst="rect">
            <a:avLst/>
          </a:prstGeom>
          <a:noFill/>
          <a:ln w="9525">
            <a:noFill/>
            <a:miter lim="800000"/>
            <a:headEnd/>
            <a:tailEnd/>
          </a:ln>
        </p:spPr>
        <p:txBody>
          <a:bodyPr>
            <a:prstTxWarp prst="textNoShape">
              <a:avLst/>
            </a:prstTxWarp>
            <a:spAutoFit/>
          </a:bodyPr>
          <a:lstStyle/>
          <a:p>
            <a:r>
              <a:rPr lang="en-US" sz="2800"/>
              <a:t>“To provide reliable and efficient access to high quality seismological and related geophysical data, generated by IRIS and its domestic and international partners, and  to enable all parties interested in using these data to do so in a straightforward and efficient manner.”</a:t>
            </a:r>
            <a:endParaRPr lang="en-US" sz="2000"/>
          </a:p>
        </p:txBody>
      </p:sp>
      <p:sp>
        <p:nvSpPr>
          <p:cNvPr id="5" name="Footer Placeholder 4"/>
          <p:cNvSpPr>
            <a:spLocks noGrp="1"/>
          </p:cNvSpPr>
          <p:nvPr>
            <p:ph type="ftr" sz="quarter" idx="11"/>
          </p:nvPr>
        </p:nvSpPr>
        <p:spPr>
          <a:xfrm>
            <a:off x="3581400" y="6248400"/>
            <a:ext cx="4267200" cy="457200"/>
          </a:xfrm>
        </p:spPr>
        <p:txBody>
          <a:bodyPr/>
          <a:lstStyle/>
          <a:p>
            <a:r>
              <a:rPr lang="en-US" sz="1400" dirty="0" smtClean="0"/>
              <a:t>Managing Data from Seismic Networks, Hanoi</a:t>
            </a:r>
            <a:endParaRPr lang="en-US" sz="14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BREQ_FAST via </a:t>
            </a:r>
            <a:r>
              <a:rPr lang="en-US" sz="3200" dirty="0" err="1" smtClean="0"/>
              <a:t>SeismiQuery</a:t>
            </a:r>
            <a:endParaRPr lang="en-US" sz="3200" dirty="0"/>
          </a:p>
        </p:txBody>
      </p:sp>
      <p:sp>
        <p:nvSpPr>
          <p:cNvPr id="10" name="Content Placeholder 9"/>
          <p:cNvSpPr>
            <a:spLocks noGrp="1"/>
          </p:cNvSpPr>
          <p:nvPr>
            <p:ph type="body" sz="half" idx="2"/>
          </p:nvPr>
        </p:nvSpPr>
        <p:spPr>
          <a:xfrm>
            <a:off x="381000" y="3581400"/>
            <a:ext cx="3276600" cy="3626803"/>
          </a:xfrm>
        </p:spPr>
        <p:txBody>
          <a:bodyPr>
            <a:normAutofit/>
          </a:bodyPr>
          <a:lstStyle/>
          <a:p>
            <a:r>
              <a:rPr lang="en-US" sz="2400" dirty="0" smtClean="0"/>
              <a:t>Start here:</a:t>
            </a:r>
          </a:p>
          <a:p>
            <a:r>
              <a:rPr lang="en-US" sz="2400" dirty="0" smtClean="0"/>
              <a:t>http://</a:t>
            </a:r>
            <a:r>
              <a:rPr lang="en-US" sz="2400" dirty="0" err="1" smtClean="0"/>
              <a:t>www.iris.edu</a:t>
            </a:r>
            <a:r>
              <a:rPr lang="en-US" sz="2400" dirty="0" smtClean="0"/>
              <a:t>/sq</a:t>
            </a:r>
          </a:p>
        </p:txBody>
      </p:sp>
      <p:pic>
        <p:nvPicPr>
          <p:cNvPr id="6" name="Picture 5"/>
          <p:cNvPicPr>
            <a:picLocks noChangeAspect="1"/>
          </p:cNvPicPr>
          <p:nvPr/>
        </p:nvPicPr>
        <p:blipFill>
          <a:blip r:embed="rId3"/>
          <a:stretch>
            <a:fillRect/>
          </a:stretch>
        </p:blipFill>
        <p:spPr>
          <a:xfrm>
            <a:off x="457200" y="1435100"/>
            <a:ext cx="2857500" cy="838200"/>
          </a:xfrm>
          <a:prstGeom prst="rect">
            <a:avLst/>
          </a:prstGeom>
          <a:ln>
            <a:noFill/>
          </a:ln>
          <a:effectLst>
            <a:softEdge rad="112500"/>
          </a:effectLst>
        </p:spPr>
      </p:pic>
      <p:sp>
        <p:nvSpPr>
          <p:cNvPr id="7" name="Rectangle 6"/>
          <p:cNvSpPr/>
          <p:nvPr/>
        </p:nvSpPr>
        <p:spPr>
          <a:xfrm>
            <a:off x="1026160" y="1574800"/>
            <a:ext cx="1005840" cy="314960"/>
          </a:xfrm>
          <a:prstGeom prst="rect">
            <a:avLst/>
          </a:prstGeom>
          <a:noFill/>
          <a:ln>
            <a:solidFill>
              <a:schemeClr val="accent2">
                <a:lumMod val="75000"/>
              </a:schemeClr>
            </a:solidFill>
          </a:ln>
          <a:effectLst>
            <a:glow rad="1016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2">
                    <a:lumMod val="75000"/>
                  </a:schemeClr>
                </a:solidFill>
              </a:ln>
            </a:endParaRPr>
          </a:p>
        </p:txBody>
      </p:sp>
      <p:pic>
        <p:nvPicPr>
          <p:cNvPr id="9" name="Content Placeholder 8" descr="Screen Shot 2013-12-05 at 10.26.02 AM.png"/>
          <p:cNvPicPr>
            <a:picLocks noGrp="1" noChangeAspect="1"/>
          </p:cNvPicPr>
          <p:nvPr>
            <p:ph idx="1"/>
          </p:nvPr>
        </p:nvPicPr>
        <p:blipFill>
          <a:blip r:embed="rId4"/>
          <a:srcRect l="-4692" r="-4692"/>
          <a:stretch>
            <a:fillRect/>
          </a:stretch>
        </p:blipFill>
        <p:spPr>
          <a:xfrm>
            <a:off x="3505200" y="1143000"/>
            <a:ext cx="5105400" cy="5105400"/>
          </a:xfrm>
        </p:spPr>
      </p:pic>
      <p:sp>
        <p:nvSpPr>
          <p:cNvPr id="3" name="Date Placeholder 2"/>
          <p:cNvSpPr>
            <a:spLocks noGrp="1"/>
          </p:cNvSpPr>
          <p:nvPr>
            <p:ph type="dt" sz="half" idx="10"/>
          </p:nvPr>
        </p:nvSpPr>
        <p:spPr/>
        <p:txBody>
          <a:bodyPr/>
          <a:lstStyle/>
          <a:p>
            <a:r>
              <a:rPr lang="en-US" smtClean="0"/>
              <a:t>September 11, 2015</a:t>
            </a:r>
            <a:endParaRPr lang="en-US"/>
          </a:p>
        </p:txBody>
      </p:sp>
      <p:sp>
        <p:nvSpPr>
          <p:cNvPr id="4" name="Footer Placeholder 3"/>
          <p:cNvSpPr>
            <a:spLocks noGrp="1"/>
          </p:cNvSpPr>
          <p:nvPr>
            <p:ph type="ftr" sz="quarter" idx="11"/>
          </p:nvPr>
        </p:nvSpPr>
        <p:spPr>
          <a:xfrm>
            <a:off x="3581400" y="6248400"/>
            <a:ext cx="4343400" cy="457200"/>
          </a:xfrm>
        </p:spPr>
        <p:txBody>
          <a:bodyPr/>
          <a:lstStyle/>
          <a:p>
            <a:r>
              <a:rPr lang="en-US" sz="1400" dirty="0" smtClean="0"/>
              <a:t>Managing Data from Seismic Networks, Hanoi</a:t>
            </a:r>
            <a:endParaRPr lang="en-US" sz="1400" dirty="0"/>
          </a:p>
        </p:txBody>
      </p:sp>
    </p:spTree>
    <p:extLst>
      <p:ext uri="{BB962C8B-B14F-4D97-AF65-F5344CB8AC3E}">
        <p14:creationId xmlns:p14="http://schemas.microsoft.com/office/powerpoint/2010/main" val="2137056653"/>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700" tmFilter="0, 0; .2, .5; .8, .5; 1, 0"/>
                                        <p:tgtEl>
                                          <p:spTgt spid="7"/>
                                        </p:tgtEl>
                                      </p:cBhvr>
                                    </p:animEffect>
                                    <p:animScale>
                                      <p:cBhvr>
                                        <p:cTn id="7" dur="3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BREQ_FAST via </a:t>
            </a:r>
            <a:r>
              <a:rPr lang="en-US" sz="3200" dirty="0" err="1" smtClean="0"/>
              <a:t>SeismiQuery</a:t>
            </a:r>
            <a:endParaRPr lang="en-US" sz="3200" dirty="0"/>
          </a:p>
        </p:txBody>
      </p:sp>
      <p:pic>
        <p:nvPicPr>
          <p:cNvPr id="5" name="Content Placeholder 4"/>
          <p:cNvPicPr>
            <a:picLocks noGrp="1" noChangeAspect="1"/>
          </p:cNvPicPr>
          <p:nvPr>
            <p:ph idx="1"/>
          </p:nvPr>
        </p:nvPicPr>
        <p:blipFill>
          <a:blip r:embed="rId3">
            <a:alphaModFix amt="49000"/>
          </a:blip>
          <a:srcRect t="2585" b="2585"/>
          <a:stretch>
            <a:fillRect/>
          </a:stretch>
        </p:blipFill>
        <p:spPr>
          <a:xfrm>
            <a:off x="3154643" y="1"/>
            <a:ext cx="5989357" cy="6858000"/>
          </a:xfrm>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07995" y="1435100"/>
            <a:ext cx="6896485" cy="4362027"/>
          </a:xfrm>
          <a:prstGeom prst="rect">
            <a:avLst/>
          </a:prstGeom>
          <a:ln w="38100" cap="sq">
            <a:solidFill>
              <a:srgbClr val="000000"/>
            </a:solidFill>
            <a:prstDash val="solid"/>
            <a:miter lim="800000"/>
          </a:ln>
          <a:effectLst>
            <a:outerShdw blurRad="177800" dist="279400" dir="2700000" algn="tl" rotWithShape="0">
              <a:srgbClr val="000000">
                <a:alpha val="43000"/>
              </a:srgbClr>
            </a:outerShdw>
          </a:effectLst>
        </p:spPr>
      </p:pic>
      <p:sp>
        <p:nvSpPr>
          <p:cNvPr id="3" name="Date Placeholder 2"/>
          <p:cNvSpPr>
            <a:spLocks noGrp="1"/>
          </p:cNvSpPr>
          <p:nvPr>
            <p:ph type="dt" sz="half" idx="10"/>
          </p:nvPr>
        </p:nvSpPr>
        <p:spPr/>
        <p:txBody>
          <a:bodyPr/>
          <a:lstStyle/>
          <a:p>
            <a:r>
              <a:rPr lang="en-US" smtClean="0"/>
              <a:t>September 11, 2015</a:t>
            </a:r>
            <a:endParaRPr lang="en-US"/>
          </a:p>
        </p:txBody>
      </p:sp>
      <p:sp>
        <p:nvSpPr>
          <p:cNvPr id="4" name="Footer Placeholder 3"/>
          <p:cNvSpPr>
            <a:spLocks noGrp="1"/>
          </p:cNvSpPr>
          <p:nvPr>
            <p:ph type="ftr" sz="quarter" idx="11"/>
          </p:nvPr>
        </p:nvSpPr>
        <p:spPr>
          <a:xfrm>
            <a:off x="3581400" y="6248400"/>
            <a:ext cx="4114800" cy="457200"/>
          </a:xfrm>
        </p:spPr>
        <p:txBody>
          <a:bodyPr/>
          <a:lstStyle/>
          <a:p>
            <a:r>
              <a:rPr lang="en-US" sz="1400" dirty="0" smtClean="0"/>
              <a:t>Managing Data from Seismic Networks, Hanoi</a:t>
            </a:r>
            <a:endParaRPr lang="en-US" sz="1400" dirty="0"/>
          </a:p>
        </p:txBody>
      </p:sp>
    </p:spTree>
    <p:extLst>
      <p:ext uri="{BB962C8B-B14F-4D97-AF65-F5344CB8AC3E}">
        <p14:creationId xmlns:p14="http://schemas.microsoft.com/office/powerpoint/2010/main" val="2091665589"/>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BREQ_FAST via </a:t>
            </a:r>
            <a:r>
              <a:rPr lang="en-US" sz="3200" dirty="0" err="1"/>
              <a:t>SeismiQuiery</a:t>
            </a:r>
            <a:endParaRPr lang="en-US" sz="3200" dirty="0"/>
          </a:p>
        </p:txBody>
      </p:sp>
      <p:pic>
        <p:nvPicPr>
          <p:cNvPr id="5" name="Content Placeholder 4"/>
          <p:cNvPicPr>
            <a:picLocks noGrp="1" noChangeAspect="1"/>
          </p:cNvPicPr>
          <p:nvPr>
            <p:ph idx="1"/>
          </p:nvPr>
        </p:nvPicPr>
        <p:blipFill>
          <a:blip r:embed="rId3">
            <a:alphaModFix amt="49000"/>
          </a:blip>
          <a:srcRect t="2585" b="2585"/>
          <a:stretch>
            <a:fillRect/>
          </a:stretch>
        </p:blipFill>
        <p:spPr>
          <a:xfrm>
            <a:off x="3154643" y="1"/>
            <a:ext cx="5989357" cy="6858000"/>
          </a:xfrm>
        </p:spPr>
      </p:pic>
      <p:pic>
        <p:nvPicPr>
          <p:cNvPr id="6" name="Picture 5" descr="Screen Shot 2013-12-05 at 10.27.17 AM.png"/>
          <p:cNvPicPr>
            <a:picLocks noChangeAspect="1"/>
          </p:cNvPicPr>
          <p:nvPr/>
        </p:nvPicPr>
        <p:blipFill>
          <a:blip r:embed="rId4"/>
          <a:stretch>
            <a:fillRect/>
          </a:stretch>
        </p:blipFill>
        <p:spPr>
          <a:xfrm>
            <a:off x="787400" y="2539343"/>
            <a:ext cx="6946900" cy="3586820"/>
          </a:xfrm>
          <a:prstGeom prst="rect">
            <a:avLst/>
          </a:prstGeom>
          <a:ln w="88900" cap="sq" cmpd="thickThin">
            <a:solidFill>
              <a:srgbClr val="000000"/>
            </a:solidFill>
            <a:prstDash val="solid"/>
            <a:miter lim="800000"/>
          </a:ln>
          <a:effectLst>
            <a:innerShdw blurRad="76200">
              <a:srgbClr val="000000"/>
            </a:innerShdw>
          </a:effectLst>
        </p:spPr>
      </p:pic>
      <p:sp>
        <p:nvSpPr>
          <p:cNvPr id="3" name="Date Placeholder 2"/>
          <p:cNvSpPr>
            <a:spLocks noGrp="1"/>
          </p:cNvSpPr>
          <p:nvPr>
            <p:ph type="dt" sz="half" idx="10"/>
          </p:nvPr>
        </p:nvSpPr>
        <p:spPr/>
        <p:txBody>
          <a:bodyPr/>
          <a:lstStyle/>
          <a:p>
            <a:r>
              <a:rPr lang="en-US" smtClean="0"/>
              <a:t>September 11, 2015</a:t>
            </a:r>
            <a:endParaRPr lang="en-US"/>
          </a:p>
        </p:txBody>
      </p:sp>
    </p:spTree>
    <p:extLst>
      <p:ext uri="{BB962C8B-B14F-4D97-AF65-F5344CB8AC3E}">
        <p14:creationId xmlns:p14="http://schemas.microsoft.com/office/powerpoint/2010/main" val="3776027618"/>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752850"/>
            <a:ext cx="3008313" cy="1162050"/>
          </a:xfrm>
        </p:spPr>
        <p:txBody>
          <a:bodyPr>
            <a:normAutofit fontScale="90000"/>
          </a:bodyPr>
          <a:lstStyle/>
          <a:p>
            <a:r>
              <a:rPr lang="en-US" sz="3200" dirty="0" smtClean="0"/>
              <a:t>BREQ_FAST via </a:t>
            </a:r>
            <a:r>
              <a:rPr lang="en-US" sz="3200" dirty="0" err="1" smtClean="0"/>
              <a:t>SeismiQuiery</a:t>
            </a: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Results in a new popup window:</a:t>
            </a:r>
            <a:endParaRPr lang="en-US" sz="3200" dirty="0"/>
          </a:p>
        </p:txBody>
      </p:sp>
      <p:pic>
        <p:nvPicPr>
          <p:cNvPr id="6" name="Content Placeholder 5" descr="Screen Shot 2013-12-05 at 10.29.03 AM.png"/>
          <p:cNvPicPr>
            <a:picLocks noGrp="1" noChangeAspect="1"/>
          </p:cNvPicPr>
          <p:nvPr>
            <p:ph idx="1"/>
          </p:nvPr>
        </p:nvPicPr>
        <p:blipFill>
          <a:blip r:embed="rId3"/>
          <a:srcRect t="-13506" b="-13506"/>
          <a:stretch>
            <a:fillRect/>
          </a:stretch>
        </p:blipFill>
        <p:spPr>
          <a:xfrm>
            <a:off x="3465513" y="273050"/>
            <a:ext cx="5529064" cy="6330950"/>
          </a:xfrm>
          <a:prstGeom prst="rect">
            <a:avLst/>
          </a:prstGeom>
          <a:ln w="88900" cap="sq" cmpd="thickThin">
            <a:solidFill>
              <a:srgbClr val="000000"/>
            </a:solidFill>
            <a:prstDash val="solid"/>
            <a:miter lim="800000"/>
          </a:ln>
          <a:effectLst>
            <a:innerShdw blurRad="76200">
              <a:srgbClr val="000000"/>
            </a:innerShdw>
          </a:effectLst>
        </p:spPr>
      </p:pic>
      <p:sp>
        <p:nvSpPr>
          <p:cNvPr id="3" name="Date Placeholder 2"/>
          <p:cNvSpPr>
            <a:spLocks noGrp="1"/>
          </p:cNvSpPr>
          <p:nvPr>
            <p:ph type="dt" sz="half" idx="10"/>
          </p:nvPr>
        </p:nvSpPr>
        <p:spPr/>
        <p:txBody>
          <a:bodyPr/>
          <a:lstStyle/>
          <a:p>
            <a:r>
              <a:rPr lang="en-US" smtClean="0"/>
              <a:t>September 11, 2015</a:t>
            </a:r>
            <a:endParaRPr lang="en-US"/>
          </a:p>
        </p:txBody>
      </p:sp>
      <p:sp>
        <p:nvSpPr>
          <p:cNvPr id="4" name="Footer Placeholder 3"/>
          <p:cNvSpPr>
            <a:spLocks noGrp="1"/>
          </p:cNvSpPr>
          <p:nvPr>
            <p:ph type="ftr" sz="quarter" idx="11"/>
          </p:nvPr>
        </p:nvSpPr>
        <p:spPr>
          <a:xfrm>
            <a:off x="3581400" y="6248400"/>
            <a:ext cx="4953000" cy="457200"/>
          </a:xfrm>
        </p:spPr>
        <p:txBody>
          <a:bodyPr/>
          <a:lstStyle/>
          <a:p>
            <a:r>
              <a:rPr lang="en-US" sz="1600" dirty="0" smtClean="0"/>
              <a:t>Managing Data from Seismic Networks, Hanoi</a:t>
            </a:r>
            <a:endParaRPr lang="en-US" sz="1600" dirty="0"/>
          </a:p>
        </p:txBody>
      </p:sp>
    </p:spTree>
    <p:extLst>
      <p:ext uri="{BB962C8B-B14F-4D97-AF65-F5344CB8AC3E}">
        <p14:creationId xmlns:p14="http://schemas.microsoft.com/office/powerpoint/2010/main" val="65070563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096000" cy="1143000"/>
          </a:xfrm>
        </p:spPr>
        <p:txBody>
          <a:bodyPr>
            <a:normAutofit fontScale="90000"/>
          </a:bodyPr>
          <a:lstStyle/>
          <a:p>
            <a:r>
              <a:rPr lang="en-US" dirty="0" smtClean="0"/>
              <a:t>Request from BREQ_FAST Via Email</a:t>
            </a:r>
            <a:endParaRPr lang="en-US" dirty="0"/>
          </a:p>
        </p:txBody>
      </p:sp>
      <p:sp>
        <p:nvSpPr>
          <p:cNvPr id="3" name="Content Placeholder 2"/>
          <p:cNvSpPr>
            <a:spLocks noGrp="1"/>
          </p:cNvSpPr>
          <p:nvPr>
            <p:ph idx="1"/>
          </p:nvPr>
        </p:nvSpPr>
        <p:spPr>
          <a:xfrm>
            <a:off x="189399" y="1530931"/>
            <a:ext cx="8954603" cy="1670523"/>
          </a:xfrm>
        </p:spPr>
        <p:txBody>
          <a:bodyPr>
            <a:normAutofit fontScale="85000" lnSpcReduction="10000"/>
          </a:bodyPr>
          <a:lstStyle/>
          <a:p>
            <a:pPr>
              <a:buNone/>
            </a:pPr>
            <a:r>
              <a:rPr lang="en-US" sz="2800" dirty="0" smtClean="0"/>
              <a:t>Request </a:t>
            </a:r>
            <a:r>
              <a:rPr lang="en-US" sz="2800" dirty="0" err="1" smtClean="0"/>
              <a:t>fullSEED</a:t>
            </a:r>
            <a:r>
              <a:rPr lang="en-US" sz="2800" dirty="0" smtClean="0"/>
              <a:t>          </a:t>
            </a:r>
            <a:r>
              <a:rPr lang="en-US" sz="2800" i="1" dirty="0" smtClean="0"/>
              <a:t>: </a:t>
            </a:r>
            <a:r>
              <a:rPr lang="en-US" sz="2800" i="1" dirty="0" err="1" smtClean="0">
                <a:solidFill>
                  <a:schemeClr val="tx2">
                    <a:lumMod val="75000"/>
                  </a:schemeClr>
                </a:solidFill>
              </a:rPr>
              <a:t>breq_fast@iris.washington.edu</a:t>
            </a:r>
            <a:endParaRPr lang="en-US" sz="2800" i="1" dirty="0" smtClean="0">
              <a:solidFill>
                <a:schemeClr val="tx2">
                  <a:lumMod val="75000"/>
                </a:schemeClr>
              </a:solidFill>
            </a:endParaRPr>
          </a:p>
          <a:p>
            <a:pPr>
              <a:buNone/>
            </a:pPr>
            <a:r>
              <a:rPr lang="en-US" sz="2800" dirty="0" smtClean="0"/>
              <a:t>Request MINISEED      </a:t>
            </a:r>
            <a:r>
              <a:rPr lang="en-US" sz="2800" i="1" dirty="0" smtClean="0"/>
              <a:t>: </a:t>
            </a:r>
            <a:r>
              <a:rPr lang="en-US" sz="2800" i="1" dirty="0" err="1" smtClean="0">
                <a:solidFill>
                  <a:srgbClr val="FFFF59"/>
                </a:solidFill>
              </a:rPr>
              <a:t>miniseed@iris.washington.edu</a:t>
            </a:r>
            <a:endParaRPr lang="en-US" sz="2800" i="1" dirty="0" smtClean="0">
              <a:solidFill>
                <a:srgbClr val="FFFF59"/>
              </a:solidFill>
            </a:endParaRPr>
          </a:p>
          <a:p>
            <a:pPr>
              <a:buNone/>
            </a:pPr>
            <a:endParaRPr lang="en-US" sz="2800" i="1" dirty="0">
              <a:solidFill>
                <a:srgbClr val="0000FF"/>
              </a:solidFill>
            </a:endParaRPr>
          </a:p>
          <a:p>
            <a:pPr>
              <a:buNone/>
            </a:pPr>
            <a:r>
              <a:rPr lang="en-US" sz="2800" dirty="0" smtClean="0"/>
              <a:t>Manual: </a:t>
            </a:r>
            <a:r>
              <a:rPr lang="en-US" sz="2800" i="1" dirty="0"/>
              <a:t>http://</a:t>
            </a:r>
            <a:r>
              <a:rPr lang="en-US" sz="2800" i="1" dirty="0" err="1"/>
              <a:t>www.iris.edu</a:t>
            </a:r>
            <a:r>
              <a:rPr lang="en-US" sz="2800" i="1" dirty="0"/>
              <a:t>/</a:t>
            </a:r>
            <a:r>
              <a:rPr lang="en-US" sz="2800" i="1" dirty="0" err="1"/>
              <a:t>dms</a:t>
            </a:r>
            <a:r>
              <a:rPr lang="en-US" sz="2800" i="1" dirty="0"/>
              <a:t>/nodes/</a:t>
            </a:r>
            <a:r>
              <a:rPr lang="en-US" sz="2800" i="1" dirty="0" err="1"/>
              <a:t>dmc</a:t>
            </a:r>
            <a:r>
              <a:rPr lang="en-US" sz="2800" i="1" dirty="0"/>
              <a:t>/manuals/</a:t>
            </a:r>
            <a:r>
              <a:rPr lang="en-US" sz="2800" i="1" dirty="0" err="1"/>
              <a:t>breq_fast</a:t>
            </a:r>
            <a:r>
              <a:rPr lang="en-US" sz="2800" i="1" dirty="0"/>
              <a:t>/</a:t>
            </a:r>
            <a:endParaRPr lang="en-US" sz="2800" i="1" dirty="0" smtClean="0"/>
          </a:p>
        </p:txBody>
      </p:sp>
      <p:sp>
        <p:nvSpPr>
          <p:cNvPr id="5" name="TextBox 4"/>
          <p:cNvSpPr txBox="1"/>
          <p:nvPr/>
        </p:nvSpPr>
        <p:spPr>
          <a:xfrm>
            <a:off x="533400" y="3200400"/>
            <a:ext cx="8738262" cy="3108544"/>
          </a:xfrm>
          <a:prstGeom prst="rect">
            <a:avLst/>
          </a:prstGeom>
          <a:solidFill>
            <a:schemeClr val="bg1"/>
          </a:solidFill>
          <a:ln>
            <a:solidFill>
              <a:schemeClr val="bg2">
                <a:lumMod val="75000"/>
              </a:schemeClr>
            </a:solidFill>
          </a:ln>
        </p:spPr>
        <p:txBody>
          <a:bodyPr wrap="square" rtlCol="0">
            <a:spAutoFit/>
          </a:bodyPr>
          <a:lstStyle/>
          <a:p>
            <a:pPr algn="l"/>
            <a:r>
              <a:rPr lang="en-US" sz="1400" dirty="0" smtClean="0">
                <a:latin typeface="Consolas"/>
                <a:cs typeface="Consolas"/>
              </a:rPr>
              <a:t>.NAME Joe Seismologist </a:t>
            </a:r>
          </a:p>
          <a:p>
            <a:pPr algn="l"/>
            <a:r>
              <a:rPr lang="en-US" sz="1400" dirty="0" smtClean="0">
                <a:latin typeface="Consolas"/>
                <a:cs typeface="Consolas"/>
              </a:rPr>
              <a:t>.EMAIL </a:t>
            </a:r>
            <a:r>
              <a:rPr lang="en-US" sz="1400" dirty="0" err="1" smtClean="0">
                <a:latin typeface="Consolas"/>
                <a:cs typeface="Consolas"/>
              </a:rPr>
              <a:t>joe@podunk.edu</a:t>
            </a:r>
            <a:r>
              <a:rPr lang="en-US" sz="1400" dirty="0" smtClean="0">
                <a:latin typeface="Consolas"/>
                <a:cs typeface="Consolas"/>
              </a:rPr>
              <a:t> </a:t>
            </a:r>
          </a:p>
          <a:p>
            <a:pPr algn="l"/>
            <a:r>
              <a:rPr lang="en-US" sz="1400" dirty="0" smtClean="0">
                <a:latin typeface="Consolas"/>
                <a:cs typeface="Consolas"/>
              </a:rPr>
              <a:t>.MEDIA FTP</a:t>
            </a:r>
          </a:p>
          <a:p>
            <a:pPr algn="l"/>
            <a:r>
              <a:rPr lang="en-US" sz="1400" dirty="0" smtClean="0">
                <a:latin typeface="Consolas"/>
                <a:cs typeface="Consolas"/>
              </a:rPr>
              <a:t>.LABEL Earthquake1</a:t>
            </a:r>
          </a:p>
          <a:p>
            <a:pPr algn="l"/>
            <a:r>
              <a:rPr lang="en-US" sz="1400" dirty="0" smtClean="0">
                <a:latin typeface="Consolas"/>
                <a:cs typeface="Consolas"/>
              </a:rPr>
              <a:t>.QUALITY B </a:t>
            </a:r>
          </a:p>
          <a:p>
            <a:pPr algn="l"/>
            <a:r>
              <a:rPr lang="en-US" sz="1400" dirty="0" smtClean="0">
                <a:latin typeface="Consolas"/>
                <a:cs typeface="Consolas"/>
              </a:rPr>
              <a:t>.END </a:t>
            </a:r>
          </a:p>
          <a:p>
            <a:pPr algn="l"/>
            <a:r>
              <a:rPr lang="en-US" sz="1400" dirty="0" smtClean="0">
                <a:latin typeface="Consolas"/>
                <a:cs typeface="Consolas"/>
              </a:rPr>
              <a:t>GRFO IU 1999 01 02 00 18 10.4 1999 01 02 00 20 10.4 1 SHZ </a:t>
            </a:r>
          </a:p>
          <a:p>
            <a:pPr algn="l"/>
            <a:r>
              <a:rPr lang="en-US" sz="1400" dirty="0" smtClean="0">
                <a:latin typeface="Consolas"/>
                <a:cs typeface="Consolas"/>
              </a:rPr>
              <a:t>ANTO IU 1999 01 02 02 10 36.6 1999 01 02 02 12 36.6 1 SH? </a:t>
            </a:r>
          </a:p>
          <a:p>
            <a:pPr algn="l"/>
            <a:r>
              <a:rPr lang="en-US" sz="1400" dirty="0" smtClean="0">
                <a:latin typeface="Consolas"/>
                <a:cs typeface="Consolas"/>
              </a:rPr>
              <a:t>AFI IU 1999 01 02 02 10 37.1 1999 01 02 02 12 37.1 1 BH? 00 </a:t>
            </a:r>
          </a:p>
          <a:p>
            <a:pPr algn="l"/>
            <a:r>
              <a:rPr lang="en-US" sz="1400" dirty="0" smtClean="0">
                <a:latin typeface="Consolas"/>
                <a:cs typeface="Consolas"/>
              </a:rPr>
              <a:t>SEE CD 1999 01 02 14 45 08.9 1999 01 02 14 47 08.9 1 SHZ </a:t>
            </a:r>
          </a:p>
          <a:p>
            <a:pPr algn="l"/>
            <a:r>
              <a:rPr lang="en-US" sz="1400" dirty="0" smtClean="0">
                <a:latin typeface="Consolas"/>
                <a:cs typeface="Consolas"/>
              </a:rPr>
              <a:t>CASY IU 1999 01 04 02 42 13.4 1999 01 04 02 44 13.4 1 BHZ 10 </a:t>
            </a:r>
          </a:p>
          <a:p>
            <a:pPr algn="l"/>
            <a:r>
              <a:rPr lang="en-US" sz="1400" dirty="0" smtClean="0">
                <a:latin typeface="Consolas"/>
                <a:cs typeface="Consolas"/>
              </a:rPr>
              <a:t>KMI CD 1999 01 04 02 41 57.5 1999 01 04 02 43 57.5 1 BHZ </a:t>
            </a:r>
          </a:p>
          <a:p>
            <a:pPr algn="l"/>
            <a:r>
              <a:rPr lang="en-US" sz="1400" dirty="0" smtClean="0">
                <a:latin typeface="Consolas"/>
                <a:cs typeface="Consolas"/>
              </a:rPr>
              <a:t>SSE CD 1999 01 04 02 18 25.4 1999 01 04 02 20 25.4 2 B?? SHZ </a:t>
            </a:r>
          </a:p>
          <a:p>
            <a:pPr algn="l"/>
            <a:r>
              <a:rPr lang="en-US" sz="1400" dirty="0" smtClean="0">
                <a:latin typeface="Consolas"/>
                <a:cs typeface="Consolas"/>
              </a:rPr>
              <a:t>PAS TS 1999 1 4 2 10 49 1999 1 4 2 12 49 3 BH? SHZ L?? </a:t>
            </a:r>
            <a:endParaRPr lang="en-US" sz="1400" dirty="0">
              <a:latin typeface="Consolas"/>
              <a:cs typeface="Consolas"/>
            </a:endParaRPr>
          </a:p>
        </p:txBody>
      </p:sp>
      <p:sp>
        <p:nvSpPr>
          <p:cNvPr id="4" name="Date Placeholder 3"/>
          <p:cNvSpPr>
            <a:spLocks noGrp="1"/>
          </p:cNvSpPr>
          <p:nvPr>
            <p:ph type="dt" sz="half" idx="10"/>
          </p:nvPr>
        </p:nvSpPr>
        <p:spPr/>
        <p:txBody>
          <a:bodyPr/>
          <a:lstStyle/>
          <a:p>
            <a:r>
              <a:rPr lang="en-US" smtClean="0"/>
              <a:t>September 11, 2015</a:t>
            </a:r>
            <a:endParaRPr lang="en-US"/>
          </a:p>
        </p:txBody>
      </p:sp>
      <p:sp>
        <p:nvSpPr>
          <p:cNvPr id="6" name="Footer Placeholder 5"/>
          <p:cNvSpPr>
            <a:spLocks noGrp="1"/>
          </p:cNvSpPr>
          <p:nvPr>
            <p:ph type="ftr" sz="quarter" idx="11"/>
          </p:nvPr>
        </p:nvSpPr>
        <p:spPr>
          <a:xfrm>
            <a:off x="3581400" y="6248400"/>
            <a:ext cx="4876800" cy="457200"/>
          </a:xfrm>
        </p:spPr>
        <p:txBody>
          <a:bodyPr/>
          <a:lstStyle/>
          <a:p>
            <a:r>
              <a:rPr lang="en-US" sz="1600" dirty="0" smtClean="0"/>
              <a:t>Managing Data from Seismic Networks, Hanoi</a:t>
            </a:r>
            <a:endParaRPr lang="en-US" sz="1600" dirty="0"/>
          </a:p>
        </p:txBody>
      </p:sp>
    </p:spTree>
    <p:extLst>
      <p:ext uri="{BB962C8B-B14F-4D97-AF65-F5344CB8AC3E}">
        <p14:creationId xmlns:p14="http://schemas.microsoft.com/office/powerpoint/2010/main" val="329762915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6096000" cy="1143000"/>
          </a:xfrm>
        </p:spPr>
        <p:txBody>
          <a:bodyPr>
            <a:normAutofit/>
          </a:bodyPr>
          <a:lstStyle/>
          <a:p>
            <a:r>
              <a:rPr lang="en-US" dirty="0" smtClean="0"/>
              <a:t>WILBER3, for Event-related waveforms</a:t>
            </a:r>
            <a:endParaRPr lang="en-US" dirty="0"/>
          </a:p>
        </p:txBody>
      </p:sp>
      <p:sp>
        <p:nvSpPr>
          <p:cNvPr id="6" name="Content Placeholder 5"/>
          <p:cNvSpPr>
            <a:spLocks noGrp="1"/>
          </p:cNvSpPr>
          <p:nvPr>
            <p:ph idx="1"/>
          </p:nvPr>
        </p:nvSpPr>
        <p:spPr>
          <a:xfrm>
            <a:off x="838200" y="2133600"/>
            <a:ext cx="7467600" cy="4114800"/>
          </a:xfrm>
        </p:spPr>
        <p:txBody>
          <a:bodyPr/>
          <a:lstStyle/>
          <a:p>
            <a:r>
              <a:rPr lang="en-US" dirty="0" smtClean="0"/>
              <a:t>Purpose: Request event-related SEED data</a:t>
            </a:r>
          </a:p>
          <a:p>
            <a:r>
              <a:rPr lang="en-US" dirty="0" smtClean="0"/>
              <a:t>Scenario: Need waveforms relating to a specific event.</a:t>
            </a:r>
          </a:p>
          <a:p>
            <a:pPr lvl="1"/>
            <a:r>
              <a:rPr lang="en-US" dirty="0" smtClean="0"/>
              <a:t>Stations with spread</a:t>
            </a:r>
          </a:p>
          <a:p>
            <a:pPr lvl="1"/>
            <a:r>
              <a:rPr lang="en-US" dirty="0" smtClean="0"/>
              <a:t>Choose distances &amp; Azimuths</a:t>
            </a:r>
          </a:p>
          <a:p>
            <a:pPr lvl="1"/>
            <a:r>
              <a:rPr lang="en-US" dirty="0" smtClean="0"/>
              <a:t>Preview ability</a:t>
            </a:r>
          </a:p>
          <a:p>
            <a:pPr lvl="1"/>
            <a:endParaRPr lang="en-US" dirty="0"/>
          </a:p>
        </p:txBody>
      </p:sp>
      <p:sp>
        <p:nvSpPr>
          <p:cNvPr id="4" name="Rectangle 3"/>
          <p:cNvSpPr/>
          <p:nvPr/>
        </p:nvSpPr>
        <p:spPr>
          <a:xfrm>
            <a:off x="2590800" y="5334000"/>
            <a:ext cx="5630333" cy="369332"/>
          </a:xfrm>
          <a:prstGeom prst="rect">
            <a:avLst/>
          </a:prstGeom>
        </p:spPr>
        <p:txBody>
          <a:bodyPr wrap="square">
            <a:spAutoFit/>
          </a:bodyPr>
          <a:lstStyle/>
          <a:p>
            <a:pPr marL="0" lvl="1" algn="r"/>
            <a:r>
              <a:rPr lang="en-US" dirty="0" err="1" smtClean="0">
                <a:solidFill>
                  <a:schemeClr val="tx1">
                    <a:lumMod val="50000"/>
                    <a:lumOff val="50000"/>
                  </a:schemeClr>
                </a:solidFill>
              </a:rPr>
              <a:t>www.iris.edu</a:t>
            </a:r>
            <a:r>
              <a:rPr lang="en-US" dirty="0" smtClean="0">
                <a:solidFill>
                  <a:schemeClr val="tx1">
                    <a:lumMod val="50000"/>
                    <a:lumOff val="50000"/>
                  </a:schemeClr>
                </a:solidFill>
              </a:rPr>
              <a:t>/wilber3</a:t>
            </a:r>
            <a:endParaRPr lang="en-US" dirty="0">
              <a:solidFill>
                <a:schemeClr val="tx1">
                  <a:lumMod val="50000"/>
                  <a:lumOff val="50000"/>
                </a:schemeClr>
              </a:solidFill>
            </a:endParaRPr>
          </a:p>
        </p:txBody>
      </p:sp>
      <p:sp>
        <p:nvSpPr>
          <p:cNvPr id="2" name="Date Placeholder 1"/>
          <p:cNvSpPr>
            <a:spLocks noGrp="1"/>
          </p:cNvSpPr>
          <p:nvPr>
            <p:ph type="dt" sz="half" idx="10"/>
          </p:nvPr>
        </p:nvSpPr>
        <p:spPr/>
        <p:txBody>
          <a:bodyPr/>
          <a:lstStyle/>
          <a:p>
            <a:r>
              <a:rPr lang="en-US" smtClean="0"/>
              <a:t>September 11, 2015</a:t>
            </a:r>
            <a:endParaRPr lang="en-US"/>
          </a:p>
        </p:txBody>
      </p:sp>
    </p:spTree>
    <p:extLst>
      <p:ext uri="{BB962C8B-B14F-4D97-AF65-F5344CB8AC3E}">
        <p14:creationId xmlns:p14="http://schemas.microsoft.com/office/powerpoint/2010/main" val="325771939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096000" cy="1143000"/>
          </a:xfrm>
        </p:spPr>
        <p:txBody>
          <a:bodyPr/>
          <a:lstStyle/>
          <a:p>
            <a:r>
              <a:rPr lang="en-US" dirty="0" smtClean="0"/>
              <a:t>WILBER3- Let’s demo</a:t>
            </a:r>
            <a:endParaRPr lang="en-US" dirty="0"/>
          </a:p>
        </p:txBody>
      </p:sp>
      <p:sp>
        <p:nvSpPr>
          <p:cNvPr id="7" name="Rectangle 6"/>
          <p:cNvSpPr/>
          <p:nvPr/>
        </p:nvSpPr>
        <p:spPr>
          <a:xfrm>
            <a:off x="381000" y="990600"/>
            <a:ext cx="5630333" cy="461665"/>
          </a:xfrm>
          <a:prstGeom prst="rect">
            <a:avLst/>
          </a:prstGeom>
        </p:spPr>
        <p:txBody>
          <a:bodyPr wrap="square">
            <a:spAutoFit/>
          </a:bodyPr>
          <a:lstStyle/>
          <a:p>
            <a:pPr marL="0" lvl="1" algn="r"/>
            <a:r>
              <a:rPr lang="en-US" dirty="0" smtClean="0">
                <a:solidFill>
                  <a:schemeClr val="tx1">
                    <a:lumMod val="50000"/>
                    <a:lumOff val="50000"/>
                  </a:schemeClr>
                </a:solidFill>
              </a:rPr>
              <a:t>http://www.iris.edu/wilber3</a:t>
            </a:r>
            <a:endParaRPr lang="en-US" dirty="0">
              <a:solidFill>
                <a:schemeClr val="tx1">
                  <a:lumMod val="50000"/>
                  <a:lumOff val="50000"/>
                </a:schemeClr>
              </a:solidFill>
            </a:endParaRPr>
          </a:p>
        </p:txBody>
      </p:sp>
      <p:pic>
        <p:nvPicPr>
          <p:cNvPr id="6" name="Picture 5" descr="Screen Shot 2014-07-10 at 12.47.42 PM.png"/>
          <p:cNvPicPr>
            <a:picLocks noChangeAspect="1"/>
          </p:cNvPicPr>
          <p:nvPr/>
        </p:nvPicPr>
        <p:blipFill>
          <a:blip r:embed="rId3"/>
          <a:stretch>
            <a:fillRect/>
          </a:stretch>
        </p:blipFill>
        <p:spPr>
          <a:xfrm>
            <a:off x="2590800" y="1524000"/>
            <a:ext cx="6096000" cy="5106404"/>
          </a:xfrm>
          <a:prstGeom prst="rect">
            <a:avLst/>
          </a:prstGeom>
        </p:spPr>
      </p:pic>
      <p:sp>
        <p:nvSpPr>
          <p:cNvPr id="3" name="Date Placeholder 2"/>
          <p:cNvSpPr>
            <a:spLocks noGrp="1"/>
          </p:cNvSpPr>
          <p:nvPr>
            <p:ph type="dt" sz="half" idx="10"/>
          </p:nvPr>
        </p:nvSpPr>
        <p:spPr/>
        <p:txBody>
          <a:bodyPr/>
          <a:lstStyle/>
          <a:p>
            <a:r>
              <a:rPr lang="en-US" smtClean="0"/>
              <a:t>September 11, 2015</a:t>
            </a:r>
            <a:endParaRPr lang="en-US"/>
          </a:p>
        </p:txBody>
      </p:sp>
    </p:spTree>
    <p:extLst>
      <p:ext uri="{BB962C8B-B14F-4D97-AF65-F5344CB8AC3E}">
        <p14:creationId xmlns:p14="http://schemas.microsoft.com/office/powerpoint/2010/main" val="402713968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667000"/>
            <a:ext cx="6096000" cy="1143000"/>
          </a:xfrm>
        </p:spPr>
        <p:txBody>
          <a:bodyPr/>
          <a:lstStyle/>
          <a:p>
            <a:r>
              <a:rPr lang="en-US" dirty="0" smtClean="0"/>
              <a:t>The End</a:t>
            </a:r>
            <a:endParaRPr lang="en-US" dirty="0"/>
          </a:p>
        </p:txBody>
      </p:sp>
      <p:sp>
        <p:nvSpPr>
          <p:cNvPr id="3" name="Date Placeholder 2"/>
          <p:cNvSpPr>
            <a:spLocks noGrp="1"/>
          </p:cNvSpPr>
          <p:nvPr>
            <p:ph type="dt" sz="half" idx="10"/>
          </p:nvPr>
        </p:nvSpPr>
        <p:spPr/>
        <p:txBody>
          <a:bodyPr/>
          <a:lstStyle/>
          <a:p>
            <a:r>
              <a:rPr lang="en-US" smtClean="0"/>
              <a:t>September 11, 2015</a:t>
            </a:r>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11, 2015</a:t>
            </a:r>
            <a:endParaRPr lang="en-US"/>
          </a:p>
        </p:txBody>
      </p:sp>
      <p:sp>
        <p:nvSpPr>
          <p:cNvPr id="3" name="Footer Placeholder 2"/>
          <p:cNvSpPr>
            <a:spLocks noGrp="1"/>
          </p:cNvSpPr>
          <p:nvPr>
            <p:ph type="ftr" sz="quarter" idx="11"/>
          </p:nvPr>
        </p:nvSpPr>
        <p:spPr/>
        <p:txBody>
          <a:bodyPr/>
          <a:lstStyle/>
          <a:p>
            <a:r>
              <a:rPr lang="en-US" sz="1400" smtClean="0"/>
              <a:t>Managing Data from Seismic Networks, Hanoi</a:t>
            </a:r>
            <a:endParaRPr lang="en-US" sz="1400" dirty="0"/>
          </a:p>
        </p:txBody>
      </p:sp>
      <p:pic>
        <p:nvPicPr>
          <p:cNvPr id="5" name="Picture 4" descr="SeismiQuery_StartPage.png"/>
          <p:cNvPicPr>
            <a:picLocks noChangeAspect="1"/>
          </p:cNvPicPr>
          <p:nvPr/>
        </p:nvPicPr>
        <p:blipFill>
          <a:blip r:embed="rId2"/>
          <a:stretch>
            <a:fillRect/>
          </a:stretch>
        </p:blipFill>
        <p:spPr>
          <a:xfrm>
            <a:off x="609600" y="1524000"/>
            <a:ext cx="7708900" cy="4628017"/>
          </a:xfrm>
          <a:prstGeom prst="rect">
            <a:avLst/>
          </a:prstGeom>
        </p:spPr>
      </p:pic>
      <p:sp>
        <p:nvSpPr>
          <p:cNvPr id="6" name="TextBox 5"/>
          <p:cNvSpPr txBox="1"/>
          <p:nvPr/>
        </p:nvSpPr>
        <p:spPr>
          <a:xfrm>
            <a:off x="685800" y="457200"/>
            <a:ext cx="6091932" cy="584776"/>
          </a:xfrm>
          <a:prstGeom prst="rect">
            <a:avLst/>
          </a:prstGeom>
          <a:noFill/>
        </p:spPr>
        <p:txBody>
          <a:bodyPr wrap="none" rtlCol="0">
            <a:spAutoFit/>
          </a:bodyPr>
          <a:lstStyle/>
          <a:p>
            <a:r>
              <a:rPr lang="en-US" sz="3200" dirty="0" smtClean="0"/>
              <a:t>Start here: http://</a:t>
            </a:r>
            <a:r>
              <a:rPr lang="en-US" sz="3200" dirty="0" err="1" smtClean="0"/>
              <a:t>www.iris.edu</a:t>
            </a:r>
            <a:r>
              <a:rPr lang="en-US" sz="3200" dirty="0" smtClean="0"/>
              <a:t>/sq </a:t>
            </a:r>
            <a:endParaRPr lang="en-US" sz="32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p:spPr>
        <p:txBody>
          <a:bodyPr/>
          <a:lstStyle/>
          <a:p>
            <a:r>
              <a:rPr lang="en-US" smtClean="0"/>
              <a:t>September 11, 2015</a:t>
            </a:r>
            <a:endParaRPr lang="en-US"/>
          </a:p>
        </p:txBody>
      </p:sp>
      <p:sp>
        <p:nvSpPr>
          <p:cNvPr id="64515" name="Rectangle 2"/>
          <p:cNvSpPr>
            <a:spLocks noGrp="1" noChangeArrowheads="1"/>
          </p:cNvSpPr>
          <p:nvPr>
            <p:ph type="title"/>
          </p:nvPr>
        </p:nvSpPr>
        <p:spPr>
          <a:xfrm>
            <a:off x="1828800" y="0"/>
            <a:ext cx="7807325" cy="1144588"/>
          </a:xfrm>
        </p:spPr>
        <p:txBody>
          <a:bodyPr lIns="0" tIns="0" rIns="0" bIns="0"/>
          <a:lstStyle/>
          <a:p>
            <a:pPr eaLnBrk="1" hangingPunct="1"/>
            <a:r>
              <a:rPr lang="en-GB"/>
              <a:t>Summary</a:t>
            </a:r>
          </a:p>
        </p:txBody>
      </p:sp>
      <p:sp>
        <p:nvSpPr>
          <p:cNvPr id="64516" name="Rectangle 3"/>
          <p:cNvSpPr>
            <a:spLocks noGrp="1" noChangeArrowheads="1"/>
          </p:cNvSpPr>
          <p:nvPr>
            <p:ph type="body" idx="1"/>
          </p:nvPr>
        </p:nvSpPr>
        <p:spPr>
          <a:xfrm>
            <a:off x="0" y="1446213"/>
            <a:ext cx="7807325" cy="5411787"/>
          </a:xfrm>
        </p:spPr>
        <p:txBody>
          <a:bodyPr lIns="0" tIns="0" rIns="0" bIns="0"/>
          <a:lstStyle/>
          <a:p>
            <a:pPr eaLnBrk="1" hangingPunct="1">
              <a:spcBef>
                <a:spcPct val="0"/>
              </a:spcBef>
              <a:spcAft>
                <a:spcPts val="1413"/>
              </a:spcAft>
            </a:pPr>
            <a:r>
              <a:rPr lang="en-GB" sz="2000" dirty="0" smtClean="0"/>
              <a:t>Over 215 Networks on a global scale contribute data to the DMC, generating a homogeneous data warehouse, illustrating extensive cooperation. Currently about 1/3 are PASSCAL network sources.</a:t>
            </a:r>
          </a:p>
          <a:p>
            <a:pPr eaLnBrk="1" hangingPunct="1">
              <a:spcBef>
                <a:spcPct val="0"/>
              </a:spcBef>
              <a:spcAft>
                <a:spcPts val="1413"/>
              </a:spcAft>
            </a:pPr>
            <a:r>
              <a:rPr lang="en-GB" sz="2000" dirty="0" smtClean="0"/>
              <a:t>Requesting data has been simplified and value-added, with ability to simply delimit data by events, phases, source, etc.</a:t>
            </a:r>
          </a:p>
          <a:p>
            <a:pPr eaLnBrk="1" hangingPunct="1">
              <a:spcBef>
                <a:spcPct val="0"/>
              </a:spcBef>
              <a:spcAft>
                <a:spcPts val="1413"/>
              </a:spcAft>
            </a:pPr>
            <a:r>
              <a:rPr lang="en-GB" sz="2000" dirty="0" smtClean="0"/>
              <a:t>Accommodate vast number of data types, compression, multiplexed, </a:t>
            </a:r>
            <a:r>
              <a:rPr lang="en-GB" sz="2000" dirty="0" err="1" smtClean="0"/>
              <a:t>etc</a:t>
            </a:r>
            <a:r>
              <a:rPr lang="en-GB" sz="2000" dirty="0" smtClean="0"/>
              <a:t>, and integrating them both in and out with standard, centralized software.</a:t>
            </a:r>
          </a:p>
          <a:p>
            <a:pPr eaLnBrk="1" hangingPunct="1">
              <a:spcBef>
                <a:spcPct val="0"/>
              </a:spcBef>
              <a:spcAft>
                <a:spcPts val="1413"/>
              </a:spcAft>
            </a:pPr>
            <a:r>
              <a:rPr lang="en-GB" sz="2000" dirty="0" smtClean="0"/>
              <a:t>By minimizing access and distribution delays, we support research efforts and accommodate short deployment and acquisition cycles.</a:t>
            </a:r>
          </a:p>
          <a:p>
            <a:pPr eaLnBrk="1" hangingPunct="1">
              <a:spcBef>
                <a:spcPct val="0"/>
              </a:spcBef>
              <a:spcAft>
                <a:spcPts val="1413"/>
              </a:spcAft>
            </a:pPr>
            <a:r>
              <a:rPr lang="en-GB" sz="2000" dirty="0" smtClean="0"/>
              <a:t>We can accommodate increased data flow easily.</a:t>
            </a:r>
          </a:p>
          <a:p>
            <a:pPr eaLnBrk="1" hangingPunct="1">
              <a:spcBef>
                <a:spcPct val="0"/>
              </a:spcBef>
              <a:spcAft>
                <a:spcPts val="1413"/>
              </a:spcAft>
            </a:pPr>
            <a:r>
              <a:rPr lang="en-GB" sz="2000" dirty="0" smtClean="0"/>
              <a:t>Data are requested from throughout the archive, and is very active</a:t>
            </a:r>
          </a:p>
        </p:txBody>
      </p:sp>
      <p:sp>
        <p:nvSpPr>
          <p:cNvPr id="5" name="Footer Placeholder 4"/>
          <p:cNvSpPr>
            <a:spLocks noGrp="1"/>
          </p:cNvSpPr>
          <p:nvPr>
            <p:ph type="ftr" sz="quarter" idx="11"/>
          </p:nvPr>
        </p:nvSpPr>
        <p:spPr>
          <a:xfrm>
            <a:off x="3581400" y="6248400"/>
            <a:ext cx="4876800" cy="457200"/>
          </a:xfrm>
        </p:spPr>
        <p:txBody>
          <a:bodyPr/>
          <a:lstStyle/>
          <a:p>
            <a:r>
              <a:rPr lang="en-US" sz="1400" dirty="0" smtClean="0"/>
              <a:t>Managing Data from Seismic Networks, Hanoi</a:t>
            </a:r>
            <a:endParaRPr lang="en-US" sz="14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p>
            <a:r>
              <a:rPr lang="en-US" smtClean="0"/>
              <a:t>September 11, 2015</a:t>
            </a:r>
            <a:endParaRPr lang="en-US"/>
          </a:p>
        </p:txBody>
      </p:sp>
      <p:sp>
        <p:nvSpPr>
          <p:cNvPr id="26627" name="Rectangle 2"/>
          <p:cNvSpPr>
            <a:spLocks noChangeArrowheads="1"/>
          </p:cNvSpPr>
          <p:nvPr/>
        </p:nvSpPr>
        <p:spPr bwMode="auto">
          <a:xfrm>
            <a:off x="1600200" y="228600"/>
            <a:ext cx="4786313" cy="701675"/>
          </a:xfrm>
          <a:prstGeom prst="rect">
            <a:avLst/>
          </a:prstGeom>
          <a:noFill/>
          <a:ln w="9525">
            <a:noFill/>
            <a:miter lim="800000"/>
            <a:headEnd/>
            <a:tailEnd/>
          </a:ln>
        </p:spPr>
        <p:txBody>
          <a:bodyPr wrap="none">
            <a:prstTxWarp prst="textNoShape">
              <a:avLst/>
            </a:prstTxWarp>
            <a:spAutoFit/>
          </a:bodyPr>
          <a:lstStyle/>
          <a:p>
            <a:pPr algn="ctr"/>
            <a:r>
              <a:rPr lang="en-US" sz="4000" dirty="0"/>
              <a:t>IRIS DMC Operations</a:t>
            </a:r>
            <a:endParaRPr lang="en-US" dirty="0"/>
          </a:p>
        </p:txBody>
      </p:sp>
      <p:sp>
        <p:nvSpPr>
          <p:cNvPr id="26628" name="Rectangle 3"/>
          <p:cNvSpPr>
            <a:spLocks noChangeArrowheads="1"/>
          </p:cNvSpPr>
          <p:nvPr/>
        </p:nvSpPr>
        <p:spPr bwMode="auto">
          <a:xfrm>
            <a:off x="381000" y="990600"/>
            <a:ext cx="6660798" cy="1938992"/>
          </a:xfrm>
          <a:prstGeom prst="rect">
            <a:avLst/>
          </a:prstGeom>
          <a:noFill/>
          <a:ln w="9525">
            <a:noFill/>
            <a:miter lim="800000"/>
            <a:headEnd/>
            <a:tailEnd/>
          </a:ln>
        </p:spPr>
        <p:txBody>
          <a:bodyPr wrap="none">
            <a:prstTxWarp prst="textNoShape">
              <a:avLst/>
            </a:prstTxWarp>
            <a:spAutoFit/>
          </a:bodyPr>
          <a:lstStyle/>
          <a:p>
            <a:pPr marL="457200" indent="-457200"/>
            <a:r>
              <a:rPr lang="en-US" sz="2000" b="1" dirty="0" smtClean="0">
                <a:solidFill>
                  <a:srgbClr val="FFFF59"/>
                </a:solidFill>
              </a:rPr>
              <a:t>10 </a:t>
            </a:r>
            <a:r>
              <a:rPr lang="en-US" sz="2000" b="1" dirty="0">
                <a:solidFill>
                  <a:srgbClr val="FFFF59"/>
                </a:solidFill>
              </a:rPr>
              <a:t>People</a:t>
            </a:r>
            <a:r>
              <a:rPr lang="en-US" sz="2000" dirty="0"/>
              <a:t>: </a:t>
            </a:r>
          </a:p>
          <a:p>
            <a:pPr marL="457200" indent="-457200">
              <a:buClr>
                <a:schemeClr val="hlink"/>
              </a:buClr>
              <a:buFont typeface="Times" pitchFamily="-84" charset="0"/>
              <a:buChar char="•"/>
            </a:pPr>
            <a:r>
              <a:rPr lang="en-US" sz="2000" dirty="0"/>
              <a:t>4 Dedicated to Archiving and User Request Servicing</a:t>
            </a:r>
          </a:p>
          <a:p>
            <a:pPr marL="1371600" lvl="2" indent="-457200">
              <a:buFont typeface="Times" pitchFamily="-84" charset="0"/>
              <a:buNone/>
            </a:pPr>
            <a:r>
              <a:rPr lang="en-US" sz="2000" dirty="0"/>
              <a:t>(Same since </a:t>
            </a:r>
            <a:r>
              <a:rPr lang="en-US" sz="2000" dirty="0" smtClean="0"/>
              <a:t>mid-</a:t>
            </a:r>
            <a:r>
              <a:rPr lang="en-US" sz="2000" dirty="0"/>
              <a:t>1990’s)</a:t>
            </a:r>
            <a:endParaRPr lang="en-US" sz="2000" dirty="0" smtClean="0"/>
          </a:p>
          <a:p>
            <a:pPr marL="457200" indent="-457200">
              <a:buClr>
                <a:schemeClr val="hlink"/>
              </a:buClr>
              <a:buFont typeface="Times" pitchFamily="-84" charset="0"/>
              <a:buChar char="•"/>
            </a:pPr>
            <a:r>
              <a:rPr lang="en-US" sz="2000" dirty="0" smtClean="0"/>
              <a:t>2 </a:t>
            </a:r>
            <a:r>
              <a:rPr lang="en-US" sz="2000" dirty="0"/>
              <a:t>System </a:t>
            </a:r>
            <a:r>
              <a:rPr lang="en-US" sz="2000" dirty="0" err="1"/>
              <a:t>Admins</a:t>
            </a:r>
            <a:r>
              <a:rPr lang="en-US" sz="2000" dirty="0"/>
              <a:t> keeping machines </a:t>
            </a:r>
            <a:r>
              <a:rPr lang="en-US" sz="2000" dirty="0" smtClean="0"/>
              <a:t>working</a:t>
            </a:r>
          </a:p>
          <a:p>
            <a:pPr marL="457200" indent="-457200">
              <a:buClr>
                <a:schemeClr val="hlink"/>
              </a:buClr>
              <a:buFont typeface="Times" pitchFamily="-84" charset="0"/>
              <a:buChar char="•"/>
            </a:pPr>
            <a:r>
              <a:rPr lang="en-US" sz="2000" dirty="0" smtClean="0"/>
              <a:t>2 Programmers</a:t>
            </a:r>
          </a:p>
          <a:p>
            <a:pPr marL="457200" indent="-457200">
              <a:buClr>
                <a:schemeClr val="hlink"/>
              </a:buClr>
              <a:buFont typeface="Times" pitchFamily="-84" charset="0"/>
              <a:buChar char="•"/>
            </a:pPr>
            <a:r>
              <a:rPr lang="en-US" sz="2000" dirty="0" smtClean="0"/>
              <a:t>1 Database Administrator</a:t>
            </a:r>
            <a:endParaRPr lang="en-US" sz="2000" dirty="0"/>
          </a:p>
        </p:txBody>
      </p:sp>
      <p:sp>
        <p:nvSpPr>
          <p:cNvPr id="26629" name="Rectangle 4"/>
          <p:cNvSpPr>
            <a:spLocks noChangeArrowheads="1"/>
          </p:cNvSpPr>
          <p:nvPr/>
        </p:nvSpPr>
        <p:spPr bwMode="auto">
          <a:xfrm>
            <a:off x="381000" y="2895600"/>
            <a:ext cx="7435850" cy="4648200"/>
          </a:xfrm>
          <a:prstGeom prst="rect">
            <a:avLst/>
          </a:prstGeom>
          <a:noFill/>
          <a:ln w="9525">
            <a:noFill/>
            <a:miter lim="800000"/>
            <a:headEnd/>
            <a:tailEnd/>
          </a:ln>
        </p:spPr>
        <p:txBody>
          <a:bodyPr>
            <a:prstTxWarp prst="textNoShape">
              <a:avLst/>
            </a:prstTxWarp>
            <a:spAutoFit/>
          </a:bodyPr>
          <a:lstStyle/>
          <a:p>
            <a:r>
              <a:rPr lang="en-US" sz="2000" b="1" dirty="0">
                <a:solidFill>
                  <a:srgbClr val="FFFF59"/>
                </a:solidFill>
              </a:rPr>
              <a:t>Tasks Include</a:t>
            </a:r>
            <a:r>
              <a:rPr lang="en-US" sz="2000" dirty="0"/>
              <a:t>:</a:t>
            </a:r>
          </a:p>
          <a:p>
            <a:pPr>
              <a:buClr>
                <a:schemeClr val="hlink"/>
              </a:buClr>
              <a:buFontTx/>
              <a:buChar char="•"/>
            </a:pPr>
            <a:r>
              <a:rPr lang="en-US" sz="2000" dirty="0"/>
              <a:t> Ingest Waveform data (Archive)</a:t>
            </a:r>
          </a:p>
          <a:p>
            <a:pPr>
              <a:buClr>
                <a:schemeClr val="hlink"/>
              </a:buClr>
              <a:buFontTx/>
              <a:buChar char="•"/>
            </a:pPr>
            <a:r>
              <a:rPr lang="en-US" sz="2000" dirty="0"/>
              <a:t> Synchronization of data holdings with network providers</a:t>
            </a:r>
          </a:p>
          <a:p>
            <a:pPr>
              <a:buClr>
                <a:schemeClr val="hlink"/>
              </a:buClr>
              <a:buFontTx/>
              <a:buChar char="•"/>
            </a:pPr>
            <a:r>
              <a:rPr lang="en-US" sz="2000" dirty="0"/>
              <a:t> Manage Waveform data and Metadata</a:t>
            </a:r>
          </a:p>
          <a:p>
            <a:pPr lvl="2">
              <a:buFontTx/>
              <a:buChar char="•"/>
            </a:pPr>
            <a:r>
              <a:rPr lang="en-US" sz="2000" dirty="0"/>
              <a:t>Update/Replace </a:t>
            </a:r>
          </a:p>
          <a:p>
            <a:pPr>
              <a:buClr>
                <a:schemeClr val="hlink"/>
              </a:buClr>
              <a:buFontTx/>
              <a:buChar char="•"/>
            </a:pPr>
            <a:r>
              <a:rPr lang="en-US" sz="2000" dirty="0"/>
              <a:t> Process all user requests, except online &amp; real-time data </a:t>
            </a:r>
          </a:p>
          <a:p>
            <a:r>
              <a:rPr lang="en-US" sz="2000" dirty="0"/>
              <a:t>   that are self-service</a:t>
            </a:r>
          </a:p>
          <a:p>
            <a:pPr>
              <a:buClr>
                <a:schemeClr val="hlink"/>
              </a:buClr>
              <a:buFontTx/>
              <a:buChar char="•"/>
            </a:pPr>
            <a:r>
              <a:rPr lang="en-US" sz="2000" dirty="0"/>
              <a:t> Transcribe data to new technologies on </a:t>
            </a:r>
            <a:r>
              <a:rPr lang="en-US" sz="2000" dirty="0" err="1"/>
              <a:t>avg</a:t>
            </a:r>
            <a:r>
              <a:rPr lang="en-US" sz="2000" dirty="0"/>
              <a:t> every 4 years</a:t>
            </a:r>
          </a:p>
          <a:p>
            <a:pPr>
              <a:buClr>
                <a:schemeClr val="hlink"/>
              </a:buClr>
              <a:buFontTx/>
              <a:buChar char="•"/>
            </a:pPr>
            <a:r>
              <a:rPr lang="en-US" sz="2000" dirty="0"/>
              <a:t> Report data usage to </a:t>
            </a:r>
            <a:r>
              <a:rPr lang="en-US" sz="2000" i="1" dirty="0">
                <a:solidFill>
                  <a:srgbClr val="FFFF59"/>
                </a:solidFill>
              </a:rPr>
              <a:t>contributing network operators</a:t>
            </a:r>
            <a:r>
              <a:rPr lang="en-US" sz="2000" dirty="0">
                <a:solidFill>
                  <a:srgbClr val="FFFF59"/>
                </a:solidFill>
              </a:rPr>
              <a:t> </a:t>
            </a:r>
            <a:r>
              <a:rPr lang="en-US" sz="2000" dirty="0"/>
              <a:t>&amp; </a:t>
            </a:r>
          </a:p>
          <a:p>
            <a:pPr>
              <a:buClr>
                <a:schemeClr val="hlink"/>
              </a:buClr>
              <a:buFontTx/>
              <a:buChar char="•"/>
            </a:pPr>
            <a:r>
              <a:rPr lang="en-US" sz="2000" dirty="0"/>
              <a:t> Report data usage to </a:t>
            </a:r>
            <a:r>
              <a:rPr lang="en-US" sz="2000" i="1" dirty="0">
                <a:solidFill>
                  <a:srgbClr val="FFFF59"/>
                </a:solidFill>
              </a:rPr>
              <a:t>users</a:t>
            </a:r>
            <a:r>
              <a:rPr lang="en-US" sz="2000" dirty="0"/>
              <a:t>, enabling attribution</a:t>
            </a:r>
          </a:p>
          <a:p>
            <a:endParaRPr lang="en-US" dirty="0"/>
          </a:p>
          <a:p>
            <a:pPr>
              <a:buFontTx/>
              <a:buChar char="•"/>
            </a:pPr>
            <a:endParaRPr lang="en-US" dirty="0"/>
          </a:p>
          <a:p>
            <a:pPr>
              <a:buFontTx/>
              <a:buChar char="•"/>
            </a:pPr>
            <a:endParaRPr lang="en-US" dirty="0"/>
          </a:p>
          <a:p>
            <a:pPr>
              <a:buFontTx/>
              <a:buChar char="•"/>
            </a:pPr>
            <a:endParaRPr lang="en-US" dirty="0"/>
          </a:p>
        </p:txBody>
      </p:sp>
      <p:sp>
        <p:nvSpPr>
          <p:cNvPr id="6" name="Footer Placeholder 5"/>
          <p:cNvSpPr>
            <a:spLocks noGrp="1"/>
          </p:cNvSpPr>
          <p:nvPr>
            <p:ph type="ftr" sz="quarter" idx="11"/>
          </p:nvPr>
        </p:nvSpPr>
        <p:spPr>
          <a:xfrm>
            <a:off x="3581400" y="6248400"/>
            <a:ext cx="4343400" cy="457200"/>
          </a:xfrm>
        </p:spPr>
        <p:txBody>
          <a:bodyPr/>
          <a:lstStyle/>
          <a:p>
            <a:r>
              <a:rPr lang="en-US" sz="1400" dirty="0" smtClean="0"/>
              <a:t>Managing Data from Seismic Networks, Hanoi</a:t>
            </a:r>
            <a:endParaRPr lang="en-US" sz="14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1257"/>
          </a:xfrm>
        </p:spPr>
        <p:txBody>
          <a:bodyPr>
            <a:normAutofit/>
          </a:bodyPr>
          <a:lstStyle/>
          <a:p>
            <a:r>
              <a:rPr lang="en-US" dirty="0" smtClean="0"/>
              <a:t>MDA: </a:t>
            </a:r>
            <a:r>
              <a:rPr lang="en-US" dirty="0" err="1" smtClean="0"/>
              <a:t>MetaData</a:t>
            </a:r>
            <a:r>
              <a:rPr lang="en-US" dirty="0" smtClean="0"/>
              <a:t> Aggregator</a:t>
            </a:r>
            <a:br>
              <a:rPr lang="en-US" dirty="0" smtClean="0"/>
            </a:br>
            <a:r>
              <a:rPr lang="en-US" sz="3600" b="0" dirty="0" smtClean="0">
                <a:ln>
                  <a:solidFill>
                    <a:srgbClr val="0024F8"/>
                  </a:solidFill>
                </a:ln>
                <a:solidFill>
                  <a:srgbClr val="0024F8"/>
                </a:solidFill>
              </a:rPr>
              <a:t>http://</a:t>
            </a:r>
            <a:r>
              <a:rPr lang="en-US" sz="3600" b="0" dirty="0" err="1" smtClean="0">
                <a:ln>
                  <a:solidFill>
                    <a:srgbClr val="0024F8"/>
                  </a:solidFill>
                </a:ln>
                <a:solidFill>
                  <a:srgbClr val="0024F8"/>
                </a:solidFill>
              </a:rPr>
              <a:t>www.iris.edu</a:t>
            </a:r>
            <a:r>
              <a:rPr lang="en-US" sz="3600" b="0" dirty="0" smtClean="0">
                <a:ln>
                  <a:solidFill>
                    <a:srgbClr val="0024F8"/>
                  </a:solidFill>
                </a:ln>
                <a:solidFill>
                  <a:srgbClr val="0024F8"/>
                </a:solidFill>
              </a:rPr>
              <a:t>/</a:t>
            </a:r>
            <a:r>
              <a:rPr lang="en-US" sz="3600" b="0" dirty="0" err="1" smtClean="0">
                <a:ln>
                  <a:solidFill>
                    <a:srgbClr val="0024F8"/>
                  </a:solidFill>
                </a:ln>
                <a:solidFill>
                  <a:srgbClr val="0024F8"/>
                </a:solidFill>
              </a:rPr>
              <a:t>mda</a:t>
            </a:r>
            <a:r>
              <a:rPr lang="en-US" sz="3600" b="0" dirty="0" smtClean="0">
                <a:ln>
                  <a:solidFill>
                    <a:srgbClr val="0024F8"/>
                  </a:solidFill>
                </a:ln>
                <a:solidFill>
                  <a:srgbClr val="0024F8"/>
                </a:solidFill>
              </a:rPr>
              <a:t>/ </a:t>
            </a:r>
            <a:endParaRPr lang="en-US" dirty="0">
              <a:ln>
                <a:solidFill>
                  <a:srgbClr val="0024F8"/>
                </a:solidFill>
              </a:ln>
              <a:solidFill>
                <a:srgbClr val="0024F8"/>
              </a:solidFill>
            </a:endParaRPr>
          </a:p>
        </p:txBody>
      </p:sp>
      <p:pic>
        <p:nvPicPr>
          <p:cNvPr id="7" name="Content Placeholder 6"/>
          <p:cNvPicPr>
            <a:picLocks noGrp="1" noChangeAspect="1"/>
          </p:cNvPicPr>
          <p:nvPr>
            <p:ph idx="1"/>
          </p:nvPr>
        </p:nvPicPr>
        <p:blipFill rotWithShape="1">
          <a:blip r:embed="rId3"/>
          <a:srcRect t="4712" b="4712"/>
          <a:stretch/>
        </p:blipFill>
        <p:spPr>
          <a:xfrm>
            <a:off x="1066800" y="1447800"/>
            <a:ext cx="6999111" cy="4724400"/>
          </a:xfrm>
          <a:prstGeom prst="rect">
            <a:avLst/>
          </a:prstGeom>
        </p:spPr>
      </p:pic>
      <p:sp>
        <p:nvSpPr>
          <p:cNvPr id="3" name="Date Placeholder 2"/>
          <p:cNvSpPr>
            <a:spLocks noGrp="1"/>
          </p:cNvSpPr>
          <p:nvPr>
            <p:ph type="dt" sz="half" idx="10"/>
          </p:nvPr>
        </p:nvSpPr>
        <p:spPr/>
        <p:txBody>
          <a:bodyPr/>
          <a:lstStyle/>
          <a:p>
            <a:r>
              <a:rPr lang="en-US" smtClean="0"/>
              <a:t>September 11, 2015</a:t>
            </a:r>
            <a:endParaRPr lang="en-US"/>
          </a:p>
        </p:txBody>
      </p:sp>
      <p:sp>
        <p:nvSpPr>
          <p:cNvPr id="4" name="Footer Placeholder 3"/>
          <p:cNvSpPr>
            <a:spLocks noGrp="1"/>
          </p:cNvSpPr>
          <p:nvPr>
            <p:ph type="ftr" sz="quarter" idx="11"/>
          </p:nvPr>
        </p:nvSpPr>
        <p:spPr>
          <a:xfrm>
            <a:off x="3581400" y="6248400"/>
            <a:ext cx="4572000" cy="457200"/>
          </a:xfrm>
        </p:spPr>
        <p:txBody>
          <a:bodyPr/>
          <a:lstStyle/>
          <a:p>
            <a:r>
              <a:rPr lang="en-US" sz="1400" dirty="0" smtClean="0"/>
              <a:t>Managing Data from Seismic Networks, Hanoi</a:t>
            </a:r>
            <a:endParaRPr lang="en-US" sz="1400" dirty="0"/>
          </a:p>
        </p:txBody>
      </p:sp>
    </p:spTree>
    <p:extLst>
      <p:ext uri="{BB962C8B-B14F-4D97-AF65-F5344CB8AC3E}">
        <p14:creationId xmlns:p14="http://schemas.microsoft.com/office/powerpoint/2010/main" val="44983847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0348"/>
            <a:ext cx="9144000" cy="758087"/>
          </a:xfrm>
        </p:spPr>
        <p:txBody>
          <a:bodyPr>
            <a:normAutofit fontScale="90000"/>
          </a:bodyPr>
          <a:lstStyle/>
          <a:p>
            <a:r>
              <a:rPr lang="en-US" dirty="0" err="1" smtClean="0"/>
              <a:t>GMap</a:t>
            </a:r>
            <a:r>
              <a:rPr lang="en-US" dirty="0" smtClean="0"/>
              <a:t>: Google Map Service</a:t>
            </a:r>
            <a:br>
              <a:rPr lang="en-US" dirty="0" smtClean="0"/>
            </a:br>
            <a:r>
              <a:rPr lang="en-US" sz="3600" b="0" dirty="0" smtClean="0">
                <a:ln>
                  <a:solidFill>
                    <a:srgbClr val="0024F8"/>
                  </a:solidFill>
                </a:ln>
                <a:solidFill>
                  <a:srgbClr val="0024F8"/>
                </a:solidFill>
              </a:rPr>
              <a:t>http://</a:t>
            </a:r>
            <a:r>
              <a:rPr lang="en-US" sz="3600" b="0" dirty="0" err="1" smtClean="0">
                <a:ln>
                  <a:solidFill>
                    <a:srgbClr val="0024F8"/>
                  </a:solidFill>
                </a:ln>
                <a:solidFill>
                  <a:srgbClr val="0024F8"/>
                </a:solidFill>
              </a:rPr>
              <a:t>www.iris.edu</a:t>
            </a:r>
            <a:r>
              <a:rPr lang="en-US" sz="3600" b="0" dirty="0" smtClean="0">
                <a:ln>
                  <a:solidFill>
                    <a:srgbClr val="0024F8"/>
                  </a:solidFill>
                </a:ln>
                <a:solidFill>
                  <a:srgbClr val="0024F8"/>
                </a:solidFill>
              </a:rPr>
              <a:t>/</a:t>
            </a:r>
            <a:r>
              <a:rPr lang="en-US" sz="3600" b="0" dirty="0" err="1" smtClean="0">
                <a:ln>
                  <a:solidFill>
                    <a:srgbClr val="0024F8"/>
                  </a:solidFill>
                </a:ln>
                <a:solidFill>
                  <a:srgbClr val="0024F8"/>
                </a:solidFill>
              </a:rPr>
              <a:t>gmap</a:t>
            </a:r>
            <a:r>
              <a:rPr lang="en-US" sz="3600" b="0" dirty="0" smtClean="0">
                <a:ln>
                  <a:solidFill>
                    <a:srgbClr val="0024F8"/>
                  </a:solidFill>
                </a:ln>
                <a:solidFill>
                  <a:srgbClr val="0024F8"/>
                </a:solidFill>
              </a:rPr>
              <a:t>/ </a:t>
            </a:r>
            <a:endParaRPr lang="en-US" dirty="0">
              <a:ln>
                <a:solidFill>
                  <a:srgbClr val="0024F8"/>
                </a:solidFill>
              </a:ln>
              <a:solidFill>
                <a:srgbClr val="0024F8"/>
              </a:solidFill>
            </a:endParaRPr>
          </a:p>
        </p:txBody>
      </p:sp>
      <p:pic>
        <p:nvPicPr>
          <p:cNvPr id="5" name="Picture 4"/>
          <p:cNvPicPr>
            <a:picLocks noChangeAspect="1"/>
          </p:cNvPicPr>
          <p:nvPr/>
        </p:nvPicPr>
        <p:blipFill>
          <a:blip r:embed="rId3"/>
          <a:stretch>
            <a:fillRect/>
          </a:stretch>
        </p:blipFill>
        <p:spPr>
          <a:xfrm>
            <a:off x="0" y="1925259"/>
            <a:ext cx="9144000" cy="4941216"/>
          </a:xfrm>
          <a:prstGeom prst="rect">
            <a:avLst/>
          </a:prstGeom>
        </p:spPr>
      </p:pic>
      <p:pic>
        <p:nvPicPr>
          <p:cNvPr id="6" name="Picture 5"/>
          <p:cNvPicPr>
            <a:picLocks noChangeAspect="1"/>
          </p:cNvPicPr>
          <p:nvPr/>
        </p:nvPicPr>
        <p:blipFill>
          <a:blip r:embed="rId4"/>
          <a:stretch>
            <a:fillRect/>
          </a:stretch>
        </p:blipFill>
        <p:spPr>
          <a:xfrm>
            <a:off x="0" y="1925259"/>
            <a:ext cx="9144000" cy="4932741"/>
          </a:xfrm>
          <a:prstGeom prst="rect">
            <a:avLst/>
          </a:prstGeom>
        </p:spPr>
      </p:pic>
      <p:sp>
        <p:nvSpPr>
          <p:cNvPr id="8" name="Rectangle 7"/>
          <p:cNvSpPr/>
          <p:nvPr/>
        </p:nvSpPr>
        <p:spPr>
          <a:xfrm>
            <a:off x="405291" y="2167283"/>
            <a:ext cx="473094" cy="230832"/>
          </a:xfrm>
          <a:prstGeom prst="rect">
            <a:avLst/>
          </a:prstGeom>
        </p:spPr>
        <p:txBody>
          <a:bodyPr wrap="none">
            <a:spAutoFit/>
          </a:bodyPr>
          <a:lstStyle/>
          <a:p>
            <a:r>
              <a:rPr lang="en-US" sz="900" dirty="0">
                <a:solidFill>
                  <a:srgbClr val="0000FF"/>
                </a:solidFill>
                <a:effectLst>
                  <a:glow rad="63500">
                    <a:schemeClr val="accent2">
                      <a:satMod val="175000"/>
                      <a:alpha val="40000"/>
                    </a:schemeClr>
                  </a:glow>
                </a:effectLst>
                <a:latin typeface="Times New Roman"/>
                <a:cs typeface="Times New Roman"/>
              </a:rPr>
              <a:t>Usage</a:t>
            </a:r>
          </a:p>
        </p:txBody>
      </p:sp>
      <p:sp>
        <p:nvSpPr>
          <p:cNvPr id="3" name="Date Placeholder 2"/>
          <p:cNvSpPr>
            <a:spLocks noGrp="1"/>
          </p:cNvSpPr>
          <p:nvPr>
            <p:ph type="dt" sz="half" idx="10"/>
          </p:nvPr>
        </p:nvSpPr>
        <p:spPr/>
        <p:txBody>
          <a:bodyPr/>
          <a:lstStyle/>
          <a:p>
            <a:r>
              <a:rPr lang="en-US" smtClean="0"/>
              <a:t>September 11, 2015</a:t>
            </a:r>
            <a:endParaRPr lang="en-US"/>
          </a:p>
        </p:txBody>
      </p:sp>
    </p:spTree>
    <p:extLst>
      <p:ext uri="{BB962C8B-B14F-4D97-AF65-F5344CB8AC3E}">
        <p14:creationId xmlns:p14="http://schemas.microsoft.com/office/powerpoint/2010/main" val="2541106558"/>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xit" presetSubtype="0" fill="hold" grpId="1" nodeType="after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1257"/>
          </a:xfrm>
        </p:spPr>
        <p:txBody>
          <a:bodyPr>
            <a:normAutofit/>
          </a:bodyPr>
          <a:lstStyle/>
          <a:p>
            <a:r>
              <a:rPr lang="en-US" dirty="0" smtClean="0"/>
              <a:t>MDA: </a:t>
            </a:r>
            <a:r>
              <a:rPr lang="en-US" dirty="0" err="1" smtClean="0"/>
              <a:t>MetaData</a:t>
            </a:r>
            <a:r>
              <a:rPr lang="en-US" dirty="0" smtClean="0"/>
              <a:t> Aggregator</a:t>
            </a:r>
            <a:br>
              <a:rPr lang="en-US" dirty="0" smtClean="0"/>
            </a:br>
            <a:r>
              <a:rPr lang="en-US" sz="3600" b="0" dirty="0" smtClean="0">
                <a:ln>
                  <a:solidFill>
                    <a:srgbClr val="0024F8"/>
                  </a:solidFill>
                </a:ln>
                <a:solidFill>
                  <a:srgbClr val="0024F8"/>
                </a:solidFill>
              </a:rPr>
              <a:t>http://</a:t>
            </a:r>
            <a:r>
              <a:rPr lang="en-US" sz="3600" b="0" dirty="0" err="1" smtClean="0">
                <a:ln>
                  <a:solidFill>
                    <a:srgbClr val="0024F8"/>
                  </a:solidFill>
                </a:ln>
                <a:solidFill>
                  <a:srgbClr val="0024F8"/>
                </a:solidFill>
              </a:rPr>
              <a:t>www.iris.edu</a:t>
            </a:r>
            <a:r>
              <a:rPr lang="en-US" sz="3600" b="0" dirty="0" smtClean="0">
                <a:ln>
                  <a:solidFill>
                    <a:srgbClr val="0024F8"/>
                  </a:solidFill>
                </a:ln>
                <a:solidFill>
                  <a:srgbClr val="0024F8"/>
                </a:solidFill>
              </a:rPr>
              <a:t>/</a:t>
            </a:r>
            <a:r>
              <a:rPr lang="en-US" sz="3600" b="0" dirty="0" err="1" smtClean="0">
                <a:ln>
                  <a:solidFill>
                    <a:srgbClr val="0024F8"/>
                  </a:solidFill>
                </a:ln>
                <a:solidFill>
                  <a:srgbClr val="0024F8"/>
                </a:solidFill>
              </a:rPr>
              <a:t>mda</a:t>
            </a:r>
            <a:r>
              <a:rPr lang="en-US" sz="3600" b="0" dirty="0" smtClean="0">
                <a:ln>
                  <a:solidFill>
                    <a:srgbClr val="0024F8"/>
                  </a:solidFill>
                </a:ln>
                <a:solidFill>
                  <a:srgbClr val="0024F8"/>
                </a:solidFill>
              </a:rPr>
              <a:t>/ </a:t>
            </a:r>
            <a:endParaRPr lang="en-US" dirty="0">
              <a:ln>
                <a:solidFill>
                  <a:srgbClr val="0024F8"/>
                </a:solidFill>
              </a:ln>
              <a:solidFill>
                <a:srgbClr val="0024F8"/>
              </a:solidFill>
            </a:endParaRPr>
          </a:p>
        </p:txBody>
      </p:sp>
      <p:pic>
        <p:nvPicPr>
          <p:cNvPr id="7" name="Content Placeholder 6"/>
          <p:cNvPicPr>
            <a:picLocks noGrp="1" noChangeAspect="1"/>
          </p:cNvPicPr>
          <p:nvPr>
            <p:ph idx="1"/>
          </p:nvPr>
        </p:nvPicPr>
        <p:blipFill rotWithShape="1">
          <a:blip r:embed="rId3"/>
          <a:srcRect t="4712" b="4712"/>
          <a:stretch/>
        </p:blipFill>
        <p:spPr>
          <a:xfrm>
            <a:off x="1143000" y="1676400"/>
            <a:ext cx="6096000" cy="4114800"/>
          </a:xfrm>
          <a:prstGeom prst="rect">
            <a:avLst/>
          </a:prstGeom>
        </p:spPr>
      </p:pic>
      <p:pic>
        <p:nvPicPr>
          <p:cNvPr id="3" name="Picture 2" descr="mda-legend.png"/>
          <p:cNvPicPr>
            <a:picLocks noChangeAspect="1"/>
          </p:cNvPicPr>
          <p:nvPr/>
        </p:nvPicPr>
        <p:blipFill rotWithShape="1">
          <a:blip r:embed="rId4">
            <a:extLst>
              <a:ext uri="{28A0092B-C50C-407E-A947-70E740481C1C}">
                <a14:useLocalDpi xmlns:a14="http://schemas.microsoft.com/office/drawing/2010/main"/>
              </a:ext>
            </a:extLst>
          </a:blip>
          <a:srcRect l="1090" t="22483" r="1306" b="4734"/>
          <a:stretch/>
        </p:blipFill>
        <p:spPr>
          <a:xfrm>
            <a:off x="3124200" y="2819400"/>
            <a:ext cx="5689600" cy="1007533"/>
          </a:xfrm>
          <a:prstGeom prst="rect">
            <a:avLst/>
          </a:prstGeom>
          <a:effectLst>
            <a:outerShdw blurRad="50800" dist="38100" dir="4500000" sx="103000" sy="103000" algn="tr" rotWithShape="0">
              <a:prstClr val="black">
                <a:alpha val="40000"/>
              </a:prstClr>
            </a:outerShdw>
          </a:effectLst>
        </p:spPr>
      </p:pic>
      <p:sp>
        <p:nvSpPr>
          <p:cNvPr id="4" name="Date Placeholder 3"/>
          <p:cNvSpPr>
            <a:spLocks noGrp="1"/>
          </p:cNvSpPr>
          <p:nvPr>
            <p:ph type="dt" sz="half" idx="10"/>
          </p:nvPr>
        </p:nvSpPr>
        <p:spPr/>
        <p:txBody>
          <a:bodyPr/>
          <a:lstStyle/>
          <a:p>
            <a:r>
              <a:rPr lang="en-US" smtClean="0"/>
              <a:t>September 11, 2015</a:t>
            </a:r>
            <a:endParaRPr lang="en-US"/>
          </a:p>
        </p:txBody>
      </p:sp>
      <p:sp>
        <p:nvSpPr>
          <p:cNvPr id="5" name="Footer Placeholder 4"/>
          <p:cNvSpPr>
            <a:spLocks noGrp="1"/>
          </p:cNvSpPr>
          <p:nvPr>
            <p:ph type="ftr" sz="quarter" idx="11"/>
          </p:nvPr>
        </p:nvSpPr>
        <p:spPr>
          <a:xfrm>
            <a:off x="3581400" y="6248400"/>
            <a:ext cx="4648200" cy="457200"/>
          </a:xfrm>
        </p:spPr>
        <p:txBody>
          <a:bodyPr/>
          <a:lstStyle/>
          <a:p>
            <a:r>
              <a:rPr lang="en-US" sz="1400" dirty="0" smtClean="0"/>
              <a:t>Managing Data from Seismic Networks, Hanoi</a:t>
            </a:r>
            <a:endParaRPr lang="en-US" sz="1400" dirty="0"/>
          </a:p>
        </p:txBody>
      </p:sp>
    </p:spTree>
    <p:extLst>
      <p:ext uri="{BB962C8B-B14F-4D97-AF65-F5344CB8AC3E}">
        <p14:creationId xmlns:p14="http://schemas.microsoft.com/office/powerpoint/2010/main" val="282562386"/>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3543300" y="2171700"/>
            <a:ext cx="8229600" cy="1143000"/>
          </a:xfrm>
        </p:spPr>
        <p:txBody>
          <a:bodyPr>
            <a:normAutofit/>
          </a:bodyPr>
          <a:lstStyle/>
          <a:p>
            <a:r>
              <a:rPr lang="en-US" dirty="0" smtClean="0"/>
              <a:t>Available from IRIS…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68439607"/>
              </p:ext>
            </p:extLst>
          </p:nvPr>
        </p:nvGraphicFramePr>
        <p:xfrm>
          <a:off x="984250" y="0"/>
          <a:ext cx="8159749" cy="6824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smtClean="0"/>
              <a:t>September 11, 2015</a:t>
            </a:r>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4174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0"/>
                                          </p:stCondLst>
                                        </p:cTn>
                                        <p:tgtEl>
                                          <p:spTgt spid="9">
                                            <p:graphicEl>
                                              <a:dgm id="{19989B91-6E46-CB4C-9357-BE96D39F6E09}"/>
                                            </p:graphicEl>
                                          </p:spTgt>
                                        </p:tgtEl>
                                        <p:attrNameLst>
                                          <p:attrName>style.visibility</p:attrName>
                                        </p:attrNameLst>
                                      </p:cBhvr>
                                      <p:to>
                                        <p:strVal val="visible"/>
                                      </p:to>
                                    </p:set>
                                  </p:childTnLst>
                                </p:cTn>
                              </p:par>
                              <p:par>
                                <p:cTn id="7" presetID="1" presetClass="entr" presetSubtype="0" fill="hold" grpId="0" nodeType="withEffect">
                                  <p:stCondLst>
                                    <p:cond delay="100"/>
                                  </p:stCondLst>
                                  <p:childTnLst>
                                    <p:set>
                                      <p:cBhvr>
                                        <p:cTn id="8" dur="1" fill="hold">
                                          <p:stCondLst>
                                            <p:cond delay="0"/>
                                          </p:stCondLst>
                                        </p:cTn>
                                        <p:tgtEl>
                                          <p:spTgt spid="9">
                                            <p:graphicEl>
                                              <a:dgm id="{AF120C24-8B69-A541-8C6F-ACE7EFA4F04F}"/>
                                            </p:graphicEl>
                                          </p:spTgt>
                                        </p:tgtEl>
                                        <p:attrNameLst>
                                          <p:attrName>style.visibility</p:attrName>
                                        </p:attrNameLst>
                                      </p:cBhvr>
                                      <p:to>
                                        <p:strVal val="visible"/>
                                      </p:to>
                                    </p:set>
                                  </p:childTnLst>
                                </p:cTn>
                              </p:par>
                            </p:childTnLst>
                          </p:cTn>
                        </p:par>
                        <p:par>
                          <p:cTn id="9" fill="hold">
                            <p:stCondLst>
                              <p:cond delay="100"/>
                            </p:stCondLst>
                            <p:childTnLst>
                              <p:par>
                                <p:cTn id="10" presetID="1" presetClass="entr" presetSubtype="0" fill="hold" grpId="0" nodeType="afterEffect">
                                  <p:stCondLst>
                                    <p:cond delay="100"/>
                                  </p:stCondLst>
                                  <p:childTnLst>
                                    <p:set>
                                      <p:cBhvr>
                                        <p:cTn id="11" dur="1" fill="hold">
                                          <p:stCondLst>
                                            <p:cond delay="0"/>
                                          </p:stCondLst>
                                        </p:cTn>
                                        <p:tgtEl>
                                          <p:spTgt spid="9">
                                            <p:graphicEl>
                                              <a:dgm id="{2870FD13-FBE2-C749-AC6B-56EAC2C5917A}"/>
                                            </p:graphicEl>
                                          </p:spTgt>
                                        </p:tgtEl>
                                        <p:attrNameLst>
                                          <p:attrName>style.visibility</p:attrName>
                                        </p:attrNameLst>
                                      </p:cBhvr>
                                      <p:to>
                                        <p:strVal val="visible"/>
                                      </p:to>
                                    </p:set>
                                  </p:childTnLst>
                                </p:cTn>
                              </p:par>
                              <p:par>
                                <p:cTn id="12" presetID="1" presetClass="entr" presetSubtype="0" fill="hold" grpId="0" nodeType="withEffect">
                                  <p:stCondLst>
                                    <p:cond delay="100"/>
                                  </p:stCondLst>
                                  <p:childTnLst>
                                    <p:set>
                                      <p:cBhvr>
                                        <p:cTn id="13" dur="1" fill="hold">
                                          <p:stCondLst>
                                            <p:cond delay="0"/>
                                          </p:stCondLst>
                                        </p:cTn>
                                        <p:tgtEl>
                                          <p:spTgt spid="9">
                                            <p:graphicEl>
                                              <a:dgm id="{D8E2B045-281F-EE4C-A5CA-CC7218BAEF79}"/>
                                            </p:graphicEl>
                                          </p:spTgt>
                                        </p:tgtEl>
                                        <p:attrNameLst>
                                          <p:attrName>style.visibility</p:attrName>
                                        </p:attrNameLst>
                                      </p:cBhvr>
                                      <p:to>
                                        <p:strVal val="visible"/>
                                      </p:to>
                                    </p:set>
                                  </p:childTnLst>
                                </p:cTn>
                              </p:par>
                            </p:childTnLst>
                          </p:cTn>
                        </p:par>
                        <p:par>
                          <p:cTn id="14" fill="hold">
                            <p:stCondLst>
                              <p:cond delay="200"/>
                            </p:stCondLst>
                            <p:childTnLst>
                              <p:par>
                                <p:cTn id="15" presetID="1" presetClass="entr" presetSubtype="0" fill="hold" grpId="0" nodeType="afterEffect">
                                  <p:stCondLst>
                                    <p:cond delay="100"/>
                                  </p:stCondLst>
                                  <p:childTnLst>
                                    <p:set>
                                      <p:cBhvr>
                                        <p:cTn id="16" dur="1" fill="hold">
                                          <p:stCondLst>
                                            <p:cond delay="0"/>
                                          </p:stCondLst>
                                        </p:cTn>
                                        <p:tgtEl>
                                          <p:spTgt spid="9">
                                            <p:graphicEl>
                                              <a:dgm id="{833507AE-1DBD-6E4D-B39A-F7FECD052AE8}"/>
                                            </p:graphicEl>
                                          </p:spTgt>
                                        </p:tgtEl>
                                        <p:attrNameLst>
                                          <p:attrName>style.visibility</p:attrName>
                                        </p:attrNameLst>
                                      </p:cBhvr>
                                      <p:to>
                                        <p:strVal val="visible"/>
                                      </p:to>
                                    </p:set>
                                  </p:childTnLst>
                                </p:cTn>
                              </p:par>
                              <p:par>
                                <p:cTn id="17" presetID="1" presetClass="entr" presetSubtype="0" fill="hold" grpId="0" nodeType="withEffect">
                                  <p:stCondLst>
                                    <p:cond delay="100"/>
                                  </p:stCondLst>
                                  <p:childTnLst>
                                    <p:set>
                                      <p:cBhvr>
                                        <p:cTn id="18" dur="1" fill="hold">
                                          <p:stCondLst>
                                            <p:cond delay="0"/>
                                          </p:stCondLst>
                                        </p:cTn>
                                        <p:tgtEl>
                                          <p:spTgt spid="9">
                                            <p:graphicEl>
                                              <a:dgm id="{CC273C41-71C0-D64B-9FA6-B5317B17A180}"/>
                                            </p:graphicEl>
                                          </p:spTgt>
                                        </p:tgtEl>
                                        <p:attrNameLst>
                                          <p:attrName>style.visibility</p:attrName>
                                        </p:attrNameLst>
                                      </p:cBhvr>
                                      <p:to>
                                        <p:strVal val="visible"/>
                                      </p:to>
                                    </p:set>
                                  </p:childTnLst>
                                </p:cTn>
                              </p:par>
                            </p:childTnLst>
                          </p:cTn>
                        </p:par>
                        <p:par>
                          <p:cTn id="19" fill="hold">
                            <p:stCondLst>
                              <p:cond delay="300"/>
                            </p:stCondLst>
                            <p:childTnLst>
                              <p:par>
                                <p:cTn id="20" presetID="1" presetClass="entr" presetSubtype="0" fill="hold" grpId="0" nodeType="afterEffect">
                                  <p:stCondLst>
                                    <p:cond delay="100"/>
                                  </p:stCondLst>
                                  <p:childTnLst>
                                    <p:set>
                                      <p:cBhvr>
                                        <p:cTn id="21" dur="1" fill="hold">
                                          <p:stCondLst>
                                            <p:cond delay="0"/>
                                          </p:stCondLst>
                                        </p:cTn>
                                        <p:tgtEl>
                                          <p:spTgt spid="9">
                                            <p:graphicEl>
                                              <a:dgm id="{D244AFAA-E85E-1E43-A3CA-98CBBE775BE5}"/>
                                            </p:graphicEl>
                                          </p:spTgt>
                                        </p:tgtEl>
                                        <p:attrNameLst>
                                          <p:attrName>style.visibility</p:attrName>
                                        </p:attrNameLst>
                                      </p:cBhvr>
                                      <p:to>
                                        <p:strVal val="visible"/>
                                      </p:to>
                                    </p:set>
                                  </p:childTnLst>
                                </p:cTn>
                              </p:par>
                              <p:par>
                                <p:cTn id="22" presetID="1" presetClass="entr" presetSubtype="0" fill="hold" grpId="0" nodeType="withEffect">
                                  <p:stCondLst>
                                    <p:cond delay="100"/>
                                  </p:stCondLst>
                                  <p:childTnLst>
                                    <p:set>
                                      <p:cBhvr>
                                        <p:cTn id="23" dur="1" fill="hold">
                                          <p:stCondLst>
                                            <p:cond delay="0"/>
                                          </p:stCondLst>
                                        </p:cTn>
                                        <p:tgtEl>
                                          <p:spTgt spid="9">
                                            <p:graphicEl>
                                              <a:dgm id="{3F815B2C-CB2D-B147-B54F-DE5B6E4DE6E2}"/>
                                            </p:graphicEl>
                                          </p:spTgt>
                                        </p:tgtEl>
                                        <p:attrNameLst>
                                          <p:attrName>style.visibility</p:attrName>
                                        </p:attrNameLst>
                                      </p:cBhvr>
                                      <p:to>
                                        <p:strVal val="visible"/>
                                      </p:to>
                                    </p:set>
                                  </p:childTnLst>
                                </p:cTn>
                              </p:par>
                            </p:childTnLst>
                          </p:cTn>
                        </p:par>
                        <p:par>
                          <p:cTn id="24" fill="hold">
                            <p:stCondLst>
                              <p:cond delay="400"/>
                            </p:stCondLst>
                            <p:childTnLst>
                              <p:par>
                                <p:cTn id="25" presetID="1" presetClass="entr" presetSubtype="0" fill="hold" grpId="0" nodeType="afterEffect">
                                  <p:stCondLst>
                                    <p:cond delay="100"/>
                                  </p:stCondLst>
                                  <p:childTnLst>
                                    <p:set>
                                      <p:cBhvr>
                                        <p:cTn id="26" dur="1" fill="hold">
                                          <p:stCondLst>
                                            <p:cond delay="0"/>
                                          </p:stCondLst>
                                        </p:cTn>
                                        <p:tgtEl>
                                          <p:spTgt spid="9">
                                            <p:graphicEl>
                                              <a:dgm id="{E636F01A-4A24-0246-A867-EFDBC9E83E02}"/>
                                            </p:graphicEl>
                                          </p:spTgt>
                                        </p:tgtEl>
                                        <p:attrNameLst>
                                          <p:attrName>style.visibility</p:attrName>
                                        </p:attrNameLst>
                                      </p:cBhvr>
                                      <p:to>
                                        <p:strVal val="visible"/>
                                      </p:to>
                                    </p:set>
                                  </p:childTnLst>
                                </p:cTn>
                              </p:par>
                              <p:par>
                                <p:cTn id="27" presetID="1" presetClass="entr" presetSubtype="0" fill="hold" grpId="0" nodeType="withEffect">
                                  <p:stCondLst>
                                    <p:cond delay="100"/>
                                  </p:stCondLst>
                                  <p:childTnLst>
                                    <p:set>
                                      <p:cBhvr>
                                        <p:cTn id="28" dur="1" fill="hold">
                                          <p:stCondLst>
                                            <p:cond delay="0"/>
                                          </p:stCondLst>
                                        </p:cTn>
                                        <p:tgtEl>
                                          <p:spTgt spid="9">
                                            <p:graphicEl>
                                              <a:dgm id="{6A635003-41AA-B948-A43B-7CDC0CC6F557}"/>
                                            </p:graphicEl>
                                          </p:spTgt>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100"/>
                                  </p:stCondLst>
                                  <p:childTnLst>
                                    <p:set>
                                      <p:cBhvr>
                                        <p:cTn id="31" dur="1" fill="hold">
                                          <p:stCondLst>
                                            <p:cond delay="0"/>
                                          </p:stCondLst>
                                        </p:cTn>
                                        <p:tgtEl>
                                          <p:spTgt spid="9">
                                            <p:graphicEl>
                                              <a:dgm id="{60D929F8-AEEE-F648-93D2-7B883566B000}"/>
                                            </p:graphicEl>
                                          </p:spTgt>
                                        </p:tgtEl>
                                        <p:attrNameLst>
                                          <p:attrName>style.visibility</p:attrName>
                                        </p:attrNameLst>
                                      </p:cBhvr>
                                      <p:to>
                                        <p:strVal val="visible"/>
                                      </p:to>
                                    </p:set>
                                  </p:childTnLst>
                                </p:cTn>
                              </p:par>
                              <p:par>
                                <p:cTn id="32" presetID="1" presetClass="entr" presetSubtype="0" fill="hold" grpId="0" nodeType="withEffect">
                                  <p:stCondLst>
                                    <p:cond delay="100"/>
                                  </p:stCondLst>
                                  <p:childTnLst>
                                    <p:set>
                                      <p:cBhvr>
                                        <p:cTn id="33" dur="1" fill="hold">
                                          <p:stCondLst>
                                            <p:cond delay="0"/>
                                          </p:stCondLst>
                                        </p:cTn>
                                        <p:tgtEl>
                                          <p:spTgt spid="9">
                                            <p:graphicEl>
                                              <a:dgm id="{1AB55214-60BC-4C4C-93CC-E7B0AF5E756B}"/>
                                            </p:graphicEl>
                                          </p:spTgt>
                                        </p:tgtEl>
                                        <p:attrNameLst>
                                          <p:attrName>style.visibility</p:attrName>
                                        </p:attrNameLst>
                                      </p:cBhvr>
                                      <p:to>
                                        <p:strVal val="visible"/>
                                      </p:to>
                                    </p:set>
                                  </p:childTnLst>
                                </p:cTn>
                              </p:par>
                            </p:childTnLst>
                          </p:cTn>
                        </p:par>
                        <p:par>
                          <p:cTn id="34" fill="hold">
                            <p:stCondLst>
                              <p:cond delay="600"/>
                            </p:stCondLst>
                            <p:childTnLst>
                              <p:par>
                                <p:cTn id="35" presetID="1" presetClass="entr" presetSubtype="0" fill="hold" grpId="0" nodeType="afterEffect">
                                  <p:stCondLst>
                                    <p:cond delay="100"/>
                                  </p:stCondLst>
                                  <p:childTnLst>
                                    <p:set>
                                      <p:cBhvr>
                                        <p:cTn id="36" dur="1" fill="hold">
                                          <p:stCondLst>
                                            <p:cond delay="0"/>
                                          </p:stCondLst>
                                        </p:cTn>
                                        <p:tgtEl>
                                          <p:spTgt spid="9">
                                            <p:graphicEl>
                                              <a:dgm id="{EA5FAD1E-A38B-AB4E-B165-18B8981DE025}"/>
                                            </p:graphicEl>
                                          </p:spTgt>
                                        </p:tgtEl>
                                        <p:attrNameLst>
                                          <p:attrName>style.visibility</p:attrName>
                                        </p:attrNameLst>
                                      </p:cBhvr>
                                      <p:to>
                                        <p:strVal val="visible"/>
                                      </p:to>
                                    </p:set>
                                  </p:childTnLst>
                                </p:cTn>
                              </p:par>
                              <p:par>
                                <p:cTn id="37" presetID="1" presetClass="entr" presetSubtype="0" fill="hold" grpId="0" nodeType="withEffect">
                                  <p:stCondLst>
                                    <p:cond delay="100"/>
                                  </p:stCondLst>
                                  <p:childTnLst>
                                    <p:set>
                                      <p:cBhvr>
                                        <p:cTn id="38" dur="1" fill="hold">
                                          <p:stCondLst>
                                            <p:cond delay="0"/>
                                          </p:stCondLst>
                                        </p:cTn>
                                        <p:tgtEl>
                                          <p:spTgt spid="9">
                                            <p:graphicEl>
                                              <a:dgm id="{7817564B-BE40-5943-B3FD-F3CD93ED535A}"/>
                                            </p:graphicEl>
                                          </p:spTgt>
                                        </p:tgtEl>
                                        <p:attrNameLst>
                                          <p:attrName>style.visibility</p:attrName>
                                        </p:attrNameLst>
                                      </p:cBhvr>
                                      <p:to>
                                        <p:strVal val="visible"/>
                                      </p:to>
                                    </p:set>
                                  </p:childTnLst>
                                </p:cTn>
                              </p:par>
                            </p:childTnLst>
                          </p:cTn>
                        </p:par>
                        <p:par>
                          <p:cTn id="39" fill="hold">
                            <p:stCondLst>
                              <p:cond delay="700"/>
                            </p:stCondLst>
                            <p:childTnLst>
                              <p:par>
                                <p:cTn id="40" presetID="1" presetClass="entr" presetSubtype="0" fill="hold" grpId="0" nodeType="afterEffect">
                                  <p:stCondLst>
                                    <p:cond delay="100"/>
                                  </p:stCondLst>
                                  <p:childTnLst>
                                    <p:set>
                                      <p:cBhvr>
                                        <p:cTn id="41" dur="1" fill="hold">
                                          <p:stCondLst>
                                            <p:cond delay="0"/>
                                          </p:stCondLst>
                                        </p:cTn>
                                        <p:tgtEl>
                                          <p:spTgt spid="9">
                                            <p:graphicEl>
                                              <a:dgm id="{E29A438F-132F-6C40-81AC-30C1EBB58FA9}"/>
                                            </p:graphicEl>
                                          </p:spTgt>
                                        </p:tgtEl>
                                        <p:attrNameLst>
                                          <p:attrName>style.visibility</p:attrName>
                                        </p:attrNameLst>
                                      </p:cBhvr>
                                      <p:to>
                                        <p:strVal val="visible"/>
                                      </p:to>
                                    </p:set>
                                  </p:childTnLst>
                                </p:cTn>
                              </p:par>
                              <p:par>
                                <p:cTn id="42" presetID="1" presetClass="entr" presetSubtype="0" fill="hold" grpId="0" nodeType="withEffect">
                                  <p:stCondLst>
                                    <p:cond delay="100"/>
                                  </p:stCondLst>
                                  <p:childTnLst>
                                    <p:set>
                                      <p:cBhvr>
                                        <p:cTn id="43" dur="1" fill="hold">
                                          <p:stCondLst>
                                            <p:cond delay="0"/>
                                          </p:stCondLst>
                                        </p:cTn>
                                        <p:tgtEl>
                                          <p:spTgt spid="9">
                                            <p:graphicEl>
                                              <a:dgm id="{1CF4E4D7-F588-D246-A5F6-63AA0F74BA7C}"/>
                                            </p:graphicEl>
                                          </p:spTgt>
                                        </p:tgtEl>
                                        <p:attrNameLst>
                                          <p:attrName>style.visibility</p:attrName>
                                        </p:attrNameLst>
                                      </p:cBhvr>
                                      <p:to>
                                        <p:strVal val="visible"/>
                                      </p:to>
                                    </p:set>
                                  </p:childTnLst>
                                </p:cTn>
                              </p:par>
                            </p:childTnLst>
                          </p:cTn>
                        </p:par>
                        <p:par>
                          <p:cTn id="44" fill="hold">
                            <p:stCondLst>
                              <p:cond delay="800"/>
                            </p:stCondLst>
                            <p:childTnLst>
                              <p:par>
                                <p:cTn id="45" presetID="1" presetClass="entr" presetSubtype="0" fill="hold" grpId="0" nodeType="afterEffect">
                                  <p:stCondLst>
                                    <p:cond delay="100"/>
                                  </p:stCondLst>
                                  <p:childTnLst>
                                    <p:set>
                                      <p:cBhvr>
                                        <p:cTn id="46" dur="1" fill="hold">
                                          <p:stCondLst>
                                            <p:cond delay="0"/>
                                          </p:stCondLst>
                                        </p:cTn>
                                        <p:tgtEl>
                                          <p:spTgt spid="9">
                                            <p:graphicEl>
                                              <a:dgm id="{57A63F6E-D29E-5E4D-85AF-4A4F5F8FE8CB}"/>
                                            </p:graphicEl>
                                          </p:spTgt>
                                        </p:tgtEl>
                                        <p:attrNameLst>
                                          <p:attrName>style.visibility</p:attrName>
                                        </p:attrNameLst>
                                      </p:cBhvr>
                                      <p:to>
                                        <p:strVal val="visible"/>
                                      </p:to>
                                    </p:set>
                                  </p:childTnLst>
                                </p:cTn>
                              </p:par>
                              <p:par>
                                <p:cTn id="47" presetID="1" presetClass="entr" presetSubtype="0" fill="hold" grpId="0" nodeType="withEffect">
                                  <p:stCondLst>
                                    <p:cond delay="100"/>
                                  </p:stCondLst>
                                  <p:childTnLst>
                                    <p:set>
                                      <p:cBhvr>
                                        <p:cTn id="48" dur="1" fill="hold">
                                          <p:stCondLst>
                                            <p:cond delay="0"/>
                                          </p:stCondLst>
                                        </p:cTn>
                                        <p:tgtEl>
                                          <p:spTgt spid="9">
                                            <p:graphicEl>
                                              <a:dgm id="{D14FFDB5-0E66-0B4A-AFE8-9719F786602C}"/>
                                            </p:graphicEl>
                                          </p:spTgt>
                                        </p:tgtEl>
                                        <p:attrNameLst>
                                          <p:attrName>style.visibility</p:attrName>
                                        </p:attrNameLst>
                                      </p:cBhvr>
                                      <p:to>
                                        <p:strVal val="visible"/>
                                      </p:to>
                                    </p:set>
                                  </p:childTnLst>
                                </p:cTn>
                              </p:par>
                            </p:childTnLst>
                          </p:cTn>
                        </p:par>
                        <p:par>
                          <p:cTn id="49" fill="hold">
                            <p:stCondLst>
                              <p:cond delay="900"/>
                            </p:stCondLst>
                            <p:childTnLst>
                              <p:par>
                                <p:cTn id="50" presetID="1" presetClass="entr" presetSubtype="0" fill="hold" grpId="0" nodeType="afterEffect">
                                  <p:stCondLst>
                                    <p:cond delay="100"/>
                                  </p:stCondLst>
                                  <p:childTnLst>
                                    <p:set>
                                      <p:cBhvr>
                                        <p:cTn id="51" dur="1" fill="hold">
                                          <p:stCondLst>
                                            <p:cond delay="0"/>
                                          </p:stCondLst>
                                        </p:cTn>
                                        <p:tgtEl>
                                          <p:spTgt spid="9">
                                            <p:graphicEl>
                                              <a:dgm id="{8D7411C3-FDE8-9A4E-BBB0-27EC4C31D34A}"/>
                                            </p:graphicEl>
                                          </p:spTgt>
                                        </p:tgtEl>
                                        <p:attrNameLst>
                                          <p:attrName>style.visibility</p:attrName>
                                        </p:attrNameLst>
                                      </p:cBhvr>
                                      <p:to>
                                        <p:strVal val="visible"/>
                                      </p:to>
                                    </p:set>
                                  </p:childTnLst>
                                </p:cTn>
                              </p:par>
                              <p:par>
                                <p:cTn id="52" presetID="1" presetClass="entr" presetSubtype="0" fill="hold" grpId="0" nodeType="withEffect">
                                  <p:stCondLst>
                                    <p:cond delay="100"/>
                                  </p:stCondLst>
                                  <p:childTnLst>
                                    <p:set>
                                      <p:cBhvr>
                                        <p:cTn id="53" dur="1" fill="hold">
                                          <p:stCondLst>
                                            <p:cond delay="0"/>
                                          </p:stCondLst>
                                        </p:cTn>
                                        <p:tgtEl>
                                          <p:spTgt spid="9">
                                            <p:graphicEl>
                                              <a:dgm id="{112FA8CF-09AD-4B44-AC3A-0FB4E0326F15}"/>
                                            </p:graphicEl>
                                          </p:spTgt>
                                        </p:tgtEl>
                                        <p:attrNameLst>
                                          <p:attrName>style.visibility</p:attrName>
                                        </p:attrNameLst>
                                      </p:cBhvr>
                                      <p:to>
                                        <p:strVal val="visible"/>
                                      </p:to>
                                    </p:set>
                                  </p:childTnLst>
                                </p:cTn>
                              </p:par>
                            </p:childTnLst>
                          </p:cTn>
                        </p:par>
                        <p:par>
                          <p:cTn id="54" fill="hold">
                            <p:stCondLst>
                              <p:cond delay="1000"/>
                            </p:stCondLst>
                            <p:childTnLst>
                              <p:par>
                                <p:cTn id="55" presetID="1" presetClass="entr" presetSubtype="0" fill="hold" grpId="0" nodeType="afterEffect">
                                  <p:stCondLst>
                                    <p:cond delay="100"/>
                                  </p:stCondLst>
                                  <p:childTnLst>
                                    <p:set>
                                      <p:cBhvr>
                                        <p:cTn id="56" dur="1" fill="hold">
                                          <p:stCondLst>
                                            <p:cond delay="0"/>
                                          </p:stCondLst>
                                        </p:cTn>
                                        <p:tgtEl>
                                          <p:spTgt spid="9">
                                            <p:graphicEl>
                                              <a:dgm id="{107B19BC-D52E-824E-A599-DC37E2998FF6}"/>
                                            </p:graphicEl>
                                          </p:spTgt>
                                        </p:tgtEl>
                                        <p:attrNameLst>
                                          <p:attrName>style.visibility</p:attrName>
                                        </p:attrNameLst>
                                      </p:cBhvr>
                                      <p:to>
                                        <p:strVal val="visible"/>
                                      </p:to>
                                    </p:set>
                                  </p:childTnLst>
                                </p:cTn>
                              </p:par>
                              <p:par>
                                <p:cTn id="57" presetID="1" presetClass="entr" presetSubtype="0" fill="hold" grpId="0" nodeType="withEffect">
                                  <p:stCondLst>
                                    <p:cond delay="100"/>
                                  </p:stCondLst>
                                  <p:childTnLst>
                                    <p:set>
                                      <p:cBhvr>
                                        <p:cTn id="58" dur="1" fill="hold">
                                          <p:stCondLst>
                                            <p:cond delay="0"/>
                                          </p:stCondLst>
                                        </p:cTn>
                                        <p:tgtEl>
                                          <p:spTgt spid="9">
                                            <p:graphicEl>
                                              <a:dgm id="{A713015E-3024-5448-A18B-9F4D7DE42EA6}"/>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graphicEl>
                                              <a:dgm id="{316212EB-A7BD-664D-9FF0-0A4D558506D6}"/>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graphicEl>
                                              <a:dgm id="{A201E463-A947-CE42-8CC6-7F4AC22790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11, 2015</a:t>
            </a:r>
            <a:endParaRPr lang="en-US"/>
          </a:p>
        </p:txBody>
      </p:sp>
      <p:sp>
        <p:nvSpPr>
          <p:cNvPr id="3" name="Footer Placeholder 2"/>
          <p:cNvSpPr>
            <a:spLocks noGrp="1"/>
          </p:cNvSpPr>
          <p:nvPr>
            <p:ph type="ftr" sz="quarter" idx="11"/>
          </p:nvPr>
        </p:nvSpPr>
        <p:spPr>
          <a:xfrm>
            <a:off x="3581400" y="6248400"/>
            <a:ext cx="4648200" cy="457200"/>
          </a:xfrm>
        </p:spPr>
        <p:txBody>
          <a:bodyPr/>
          <a:lstStyle/>
          <a:p>
            <a:r>
              <a:rPr lang="en-US" sz="1400" dirty="0" smtClean="0"/>
              <a:t>Managing Data from Seismic Networks, Hanoi</a:t>
            </a:r>
            <a:endParaRPr lang="en-US" sz="1400" dirty="0"/>
          </a:p>
        </p:txBody>
      </p:sp>
      <p:sp>
        <p:nvSpPr>
          <p:cNvPr id="4" name="TextBox 3"/>
          <p:cNvSpPr txBox="1"/>
          <p:nvPr/>
        </p:nvSpPr>
        <p:spPr>
          <a:xfrm>
            <a:off x="152400" y="228600"/>
            <a:ext cx="8645967" cy="1938992"/>
          </a:xfrm>
          <a:prstGeom prst="rect">
            <a:avLst/>
          </a:prstGeom>
          <a:noFill/>
        </p:spPr>
        <p:txBody>
          <a:bodyPr wrap="none" rtlCol="0">
            <a:spAutoFit/>
          </a:bodyPr>
          <a:lstStyle/>
          <a:p>
            <a:r>
              <a:rPr lang="en-US" dirty="0" smtClean="0"/>
              <a:t>So how does IRIS facilitate data acknowledgement?</a:t>
            </a:r>
          </a:p>
          <a:p>
            <a:r>
              <a:rPr lang="en-US" dirty="0" smtClean="0"/>
              <a:t>	</a:t>
            </a:r>
            <a:r>
              <a:rPr lang="en-US" b="1" i="1" u="sng" dirty="0" smtClean="0">
                <a:solidFill>
                  <a:srgbClr val="FFFF00"/>
                </a:solidFill>
              </a:rPr>
              <a:t>Two methods:</a:t>
            </a:r>
            <a:endParaRPr lang="en-US" b="1" i="1" u="sng" dirty="0">
              <a:solidFill>
                <a:srgbClr val="FFFF00"/>
              </a:solidFill>
            </a:endParaRPr>
          </a:p>
          <a:p>
            <a:pPr marL="457200" indent="-457200">
              <a:buFont typeface="+mj-lt"/>
              <a:buAutoNum type="arabicPeriod"/>
            </a:pPr>
            <a:r>
              <a:rPr lang="en-US" dirty="0" smtClean="0"/>
              <a:t>Any network that has signed a Data Provider </a:t>
            </a:r>
          </a:p>
          <a:p>
            <a:pPr lvl="1"/>
            <a:r>
              <a:rPr lang="en-US" dirty="0" smtClean="0"/>
              <a:t>Agreement will receive an email with</a:t>
            </a:r>
          </a:p>
          <a:p>
            <a:pPr lvl="1"/>
            <a:r>
              <a:rPr lang="en-US" dirty="0"/>
              <a:t>s</a:t>
            </a:r>
            <a:r>
              <a:rPr lang="en-US" dirty="0" smtClean="0"/>
              <a:t>hipment </a:t>
            </a:r>
            <a:r>
              <a:rPr lang="en-US" dirty="0"/>
              <a:t>s</a:t>
            </a:r>
            <a:r>
              <a:rPr lang="en-US" dirty="0" smtClean="0"/>
              <a:t>tatistics monthly. For example, KZ-Kazakhstan:</a:t>
            </a:r>
            <a:endParaRPr lang="en-US" dirty="0"/>
          </a:p>
        </p:txBody>
      </p:sp>
      <p:pic>
        <p:nvPicPr>
          <p:cNvPr id="5" name="Picture 4" descr="Screen Shot 2015-08-10 at 10.19.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2362200"/>
            <a:ext cx="8890000" cy="2692400"/>
          </a:xfrm>
          <a:prstGeom prst="rect">
            <a:avLst/>
          </a:prstGeom>
        </p:spPr>
      </p:pic>
      <p:pic>
        <p:nvPicPr>
          <p:cNvPr id="6" name="Picture 5" descr="Screen Shot 2015-08-10 at 10.20.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181600"/>
            <a:ext cx="8775700" cy="977900"/>
          </a:xfrm>
          <a:prstGeom prst="rect">
            <a:avLst/>
          </a:prstGeom>
        </p:spPr>
      </p:pic>
    </p:spTree>
    <p:extLst>
      <p:ext uri="{BB962C8B-B14F-4D97-AF65-F5344CB8AC3E}">
        <p14:creationId xmlns:p14="http://schemas.microsoft.com/office/powerpoint/2010/main" val="3611564139"/>
      </p:ext>
    </p:extLst>
  </p:cSld>
  <p:clrMapOvr>
    <a:masterClrMapping/>
  </p:clrMapOvr>
  <p:transition xmlns:p14="http://schemas.microsoft.com/office/powerpoint/2010/mai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11, 2015</a:t>
            </a:r>
            <a:endParaRPr lang="en-US"/>
          </a:p>
        </p:txBody>
      </p:sp>
      <p:sp>
        <p:nvSpPr>
          <p:cNvPr id="3" name="Footer Placeholder 2"/>
          <p:cNvSpPr>
            <a:spLocks noGrp="1"/>
          </p:cNvSpPr>
          <p:nvPr>
            <p:ph type="ftr" sz="quarter" idx="11"/>
          </p:nvPr>
        </p:nvSpPr>
        <p:spPr>
          <a:xfrm>
            <a:off x="3581400" y="6248400"/>
            <a:ext cx="4648200" cy="457200"/>
          </a:xfrm>
        </p:spPr>
        <p:txBody>
          <a:bodyPr/>
          <a:lstStyle/>
          <a:p>
            <a:r>
              <a:rPr lang="en-US" sz="1400" dirty="0" smtClean="0"/>
              <a:t>Managing Data from Seismic Networks, Hanoi</a:t>
            </a:r>
            <a:endParaRPr lang="en-US" sz="1400" dirty="0"/>
          </a:p>
        </p:txBody>
      </p:sp>
      <p:sp>
        <p:nvSpPr>
          <p:cNvPr id="4" name="TextBox 3"/>
          <p:cNvSpPr txBox="1"/>
          <p:nvPr/>
        </p:nvSpPr>
        <p:spPr>
          <a:xfrm>
            <a:off x="152400" y="228600"/>
            <a:ext cx="7455587" cy="1200328"/>
          </a:xfrm>
          <a:prstGeom prst="rect">
            <a:avLst/>
          </a:prstGeom>
          <a:noFill/>
        </p:spPr>
        <p:txBody>
          <a:bodyPr wrap="none" rtlCol="0">
            <a:spAutoFit/>
          </a:bodyPr>
          <a:lstStyle/>
          <a:p>
            <a:pPr marL="457200" indent="-457200">
              <a:buFont typeface="+mj-lt"/>
              <a:buAutoNum type="arabicPeriod" startAt="2"/>
            </a:pPr>
            <a:r>
              <a:rPr lang="en-US" dirty="0" smtClean="0"/>
              <a:t>Any user who has requested data gets a quarterly </a:t>
            </a:r>
          </a:p>
          <a:p>
            <a:pPr lvl="2"/>
            <a:r>
              <a:rPr lang="en-US" dirty="0"/>
              <a:t>e</a:t>
            </a:r>
            <a:r>
              <a:rPr lang="en-US" dirty="0" smtClean="0"/>
              <a:t>mail with details about what they downloaded</a:t>
            </a:r>
          </a:p>
          <a:p>
            <a:pPr lvl="2"/>
            <a:r>
              <a:rPr lang="en-US" dirty="0"/>
              <a:t>a</a:t>
            </a:r>
            <a:r>
              <a:rPr lang="en-US" dirty="0" smtClean="0"/>
              <a:t>nd now to cite your institution/facility/network:</a:t>
            </a:r>
            <a:endParaRPr lang="en-US" dirty="0"/>
          </a:p>
        </p:txBody>
      </p:sp>
      <p:pic>
        <p:nvPicPr>
          <p:cNvPr id="7" name="Picture 6" descr="Screen Shot 2015-08-10 at 10.30.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00200"/>
            <a:ext cx="4933950" cy="4659297"/>
          </a:xfrm>
          <a:prstGeom prst="rect">
            <a:avLst/>
          </a:prstGeom>
        </p:spPr>
      </p:pic>
    </p:spTree>
    <p:extLst>
      <p:ext uri="{BB962C8B-B14F-4D97-AF65-F5344CB8AC3E}">
        <p14:creationId xmlns:p14="http://schemas.microsoft.com/office/powerpoint/2010/main" val="335312775"/>
      </p:ext>
    </p:extLst>
  </p:cSld>
  <p:clrMapOvr>
    <a:masterClrMapping/>
  </p:clrMapOvr>
  <p:transition xmlns:p14="http://schemas.microsoft.com/office/powerpoint/2010/mai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6096000" cy="1143000"/>
          </a:xfrm>
        </p:spPr>
        <p:txBody>
          <a:bodyPr/>
          <a:lstStyle/>
          <a:p>
            <a:r>
              <a:rPr lang="en-US" dirty="0" smtClean="0"/>
              <a:t>Giving credit for data;</a:t>
            </a:r>
            <a:br>
              <a:rPr lang="en-US" dirty="0" smtClean="0"/>
            </a:br>
            <a:r>
              <a:rPr lang="en-US" dirty="0" smtClean="0"/>
              <a:t>now includes DOI</a:t>
            </a:r>
            <a:endParaRPr lang="en-US" dirty="0"/>
          </a:p>
        </p:txBody>
      </p:sp>
      <p:sp>
        <p:nvSpPr>
          <p:cNvPr id="5" name="Content Placeholder 4"/>
          <p:cNvSpPr>
            <a:spLocks noGrp="1"/>
          </p:cNvSpPr>
          <p:nvPr>
            <p:ph idx="1"/>
          </p:nvPr>
        </p:nvSpPr>
        <p:spPr>
          <a:xfrm>
            <a:off x="1828800" y="1447800"/>
            <a:ext cx="8229600" cy="3225800"/>
          </a:xfrm>
        </p:spPr>
        <p:txBody>
          <a:bodyPr>
            <a:normAutofit/>
          </a:bodyPr>
          <a:lstStyle/>
          <a:p>
            <a:pPr marL="457200" lvl="1" indent="0">
              <a:buNone/>
            </a:pPr>
            <a:r>
              <a:rPr lang="en-US" dirty="0" smtClean="0">
                <a:hlinkClick r:id="rId3"/>
              </a:rPr>
              <a:t>http://www.fdsn.org/citations</a:t>
            </a:r>
            <a:endParaRPr lang="en-US" dirty="0"/>
          </a:p>
          <a:p>
            <a:endParaRPr lang="en-US" dirty="0"/>
          </a:p>
        </p:txBody>
      </p:sp>
      <p:sp>
        <p:nvSpPr>
          <p:cNvPr id="6" name="Date Placeholder 5"/>
          <p:cNvSpPr>
            <a:spLocks noGrp="1"/>
          </p:cNvSpPr>
          <p:nvPr>
            <p:ph type="dt" sz="half" idx="10"/>
          </p:nvPr>
        </p:nvSpPr>
        <p:spPr/>
        <p:txBody>
          <a:bodyPr/>
          <a:lstStyle/>
          <a:p>
            <a:r>
              <a:rPr lang="en-US" smtClean="0"/>
              <a:t>September 11, 2015</a:t>
            </a:r>
            <a:endParaRPr lang="en-US"/>
          </a:p>
        </p:txBody>
      </p:sp>
      <p:sp>
        <p:nvSpPr>
          <p:cNvPr id="7" name="Footer Placeholder 6"/>
          <p:cNvSpPr>
            <a:spLocks noGrp="1"/>
          </p:cNvSpPr>
          <p:nvPr>
            <p:ph type="ftr" sz="quarter" idx="11"/>
          </p:nvPr>
        </p:nvSpPr>
        <p:spPr>
          <a:xfrm>
            <a:off x="3581400" y="6248400"/>
            <a:ext cx="4114800" cy="457200"/>
          </a:xfrm>
        </p:spPr>
        <p:txBody>
          <a:bodyPr/>
          <a:lstStyle/>
          <a:p>
            <a:r>
              <a:rPr lang="en-US" sz="1400" dirty="0" smtClean="0"/>
              <a:t>Managing Data from Seismic Networks, Hanoi</a:t>
            </a:r>
            <a:endParaRPr lang="en-US" sz="1400" dirty="0"/>
          </a:p>
        </p:txBody>
      </p:sp>
      <p:pic>
        <p:nvPicPr>
          <p:cNvPr id="8" name="Picture 7" descr="Screen Shot 2015-08-07 at 11.22.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057400"/>
            <a:ext cx="7620000" cy="4179250"/>
          </a:xfrm>
          <a:prstGeom prst="rect">
            <a:avLst/>
          </a:prstGeom>
        </p:spPr>
      </p:pic>
    </p:spTree>
    <p:extLst>
      <p:ext uri="{BB962C8B-B14F-4D97-AF65-F5344CB8AC3E}">
        <p14:creationId xmlns:p14="http://schemas.microsoft.com/office/powerpoint/2010/main" val="308607856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1295400"/>
            <a:ext cx="7162800" cy="5257800"/>
          </a:xfrm>
          <a:prstGeom prst="rect">
            <a:avLst/>
          </a:prstGeom>
          <a:solidFill>
            <a:srgbClr val="5C7DC3">
              <a:alpha val="50000"/>
            </a:srgbClr>
          </a:solidFill>
          <a:ln>
            <a:solidFill>
              <a:schemeClr val="accent1">
                <a:alpha val="56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31" name="Rectangle 3"/>
          <p:cNvSpPr>
            <a:spLocks noGrp="1" noChangeArrowheads="1"/>
          </p:cNvSpPr>
          <p:nvPr>
            <p:ph type="body" sz="half" idx="4294967295"/>
          </p:nvPr>
        </p:nvSpPr>
        <p:spPr>
          <a:xfrm>
            <a:off x="1195388" y="1295400"/>
            <a:ext cx="3224212" cy="1585913"/>
          </a:xfrm>
        </p:spPr>
        <p:txBody>
          <a:bodyPr/>
          <a:lstStyle/>
          <a:p>
            <a:r>
              <a:rPr lang="en-US" sz="1800" b="1">
                <a:latin typeface="Verdana" pitchFamily="-84" charset="0"/>
                <a:ea typeface="Verdana" pitchFamily="-84" charset="0"/>
                <a:cs typeface="Verdana" pitchFamily="-84" charset="0"/>
              </a:rPr>
              <a:t>Seismological</a:t>
            </a:r>
          </a:p>
          <a:p>
            <a:pPr lvl="1"/>
            <a:r>
              <a:rPr lang="en-US" sz="1200">
                <a:latin typeface="Verdana" pitchFamily="-84" charset="0"/>
                <a:ea typeface="Verdana" pitchFamily="-84" charset="0"/>
                <a:cs typeface="Verdana" pitchFamily="-84" charset="0"/>
              </a:rPr>
              <a:t>Broadband Seismometers</a:t>
            </a:r>
          </a:p>
          <a:p>
            <a:pPr lvl="1"/>
            <a:r>
              <a:rPr lang="en-US" sz="1200">
                <a:latin typeface="Verdana" pitchFamily="-84" charset="0"/>
                <a:ea typeface="Verdana" pitchFamily="-84" charset="0"/>
                <a:cs typeface="Verdana" pitchFamily="-84" charset="0"/>
              </a:rPr>
              <a:t>Strong Motion</a:t>
            </a:r>
          </a:p>
          <a:p>
            <a:pPr lvl="2"/>
            <a:r>
              <a:rPr lang="en-US" sz="1100">
                <a:latin typeface="Verdana" pitchFamily="-84" charset="0"/>
                <a:ea typeface="Verdana" pitchFamily="-84" charset="0"/>
                <a:cs typeface="Verdana" pitchFamily="-84" charset="0"/>
              </a:rPr>
              <a:t>Buildings</a:t>
            </a:r>
          </a:p>
          <a:p>
            <a:pPr lvl="2"/>
            <a:r>
              <a:rPr lang="en-US" sz="1100">
                <a:latin typeface="Verdana" pitchFamily="-84" charset="0"/>
                <a:ea typeface="Verdana" pitchFamily="-84" charset="0"/>
                <a:cs typeface="Verdana" pitchFamily="-84" charset="0"/>
              </a:rPr>
              <a:t>Structures</a:t>
            </a:r>
          </a:p>
          <a:p>
            <a:pPr lvl="2"/>
            <a:r>
              <a:rPr lang="en-US" sz="1100">
                <a:latin typeface="Verdana" pitchFamily="-84" charset="0"/>
                <a:ea typeface="Verdana" pitchFamily="-84" charset="0"/>
                <a:cs typeface="Verdana" pitchFamily="-84" charset="0"/>
              </a:rPr>
              <a:t>Free Field</a:t>
            </a:r>
          </a:p>
          <a:p>
            <a:pPr lvl="1"/>
            <a:r>
              <a:rPr lang="en-US" sz="1200">
                <a:latin typeface="Verdana" pitchFamily="-84" charset="0"/>
                <a:ea typeface="Verdana" pitchFamily="-84" charset="0"/>
                <a:cs typeface="Verdana" pitchFamily="-84" charset="0"/>
              </a:rPr>
              <a:t>Geophones</a:t>
            </a:r>
          </a:p>
          <a:p>
            <a:pPr lvl="1"/>
            <a:r>
              <a:rPr lang="en-US" sz="1200">
                <a:latin typeface="Verdana" pitchFamily="-84" charset="0"/>
                <a:ea typeface="Verdana" pitchFamily="-84" charset="0"/>
                <a:cs typeface="Verdana" pitchFamily="-84" charset="0"/>
              </a:rPr>
              <a:t>Hydrophones</a:t>
            </a:r>
          </a:p>
          <a:p>
            <a:pPr lvl="2"/>
            <a:endParaRPr lang="en-US" sz="1200">
              <a:latin typeface="Verdana" pitchFamily="-84" charset="0"/>
              <a:ea typeface="Verdana" pitchFamily="-84" charset="0"/>
              <a:cs typeface="Verdana" pitchFamily="-84" charset="0"/>
            </a:endParaRPr>
          </a:p>
        </p:txBody>
      </p:sp>
      <p:sp>
        <p:nvSpPr>
          <p:cNvPr id="22532" name="Rectangle 4"/>
          <p:cNvSpPr>
            <a:spLocks noGrp="1" noChangeArrowheads="1"/>
          </p:cNvSpPr>
          <p:nvPr>
            <p:ph type="body" sz="half" idx="4294967295"/>
          </p:nvPr>
        </p:nvSpPr>
        <p:spPr>
          <a:xfrm>
            <a:off x="1195388" y="3429000"/>
            <a:ext cx="3224212" cy="2413000"/>
          </a:xfrm>
        </p:spPr>
        <p:txBody>
          <a:bodyPr>
            <a:noAutofit/>
          </a:bodyPr>
          <a:lstStyle/>
          <a:p>
            <a:pPr>
              <a:buFont typeface="Wingdings" charset="2"/>
              <a:buChar char="n"/>
              <a:defRPr/>
            </a:pPr>
            <a:r>
              <a:rPr lang="en-US" sz="1800" b="1" dirty="0">
                <a:latin typeface="Verdana"/>
                <a:ea typeface="ＭＳ Ｐゴシック" pitchFamily="-106" charset="-128"/>
                <a:cs typeface="Verdana"/>
              </a:rPr>
              <a:t>Meteorological</a:t>
            </a:r>
          </a:p>
          <a:p>
            <a:pPr lvl="1">
              <a:buFont typeface="Wingdings" charset="2"/>
              <a:buChar char="u"/>
              <a:defRPr/>
            </a:pPr>
            <a:r>
              <a:rPr lang="en-US" sz="1200" dirty="0">
                <a:latin typeface="Verdana"/>
                <a:cs typeface="Verdana"/>
              </a:rPr>
              <a:t>Wind Speed</a:t>
            </a:r>
          </a:p>
          <a:p>
            <a:pPr lvl="1">
              <a:buFont typeface="Wingdings" charset="2"/>
              <a:buChar char="u"/>
              <a:defRPr/>
            </a:pPr>
            <a:r>
              <a:rPr lang="en-US" sz="1200" dirty="0">
                <a:latin typeface="Verdana"/>
                <a:cs typeface="Verdana"/>
              </a:rPr>
              <a:t>Wind Direction</a:t>
            </a:r>
          </a:p>
          <a:p>
            <a:pPr lvl="1">
              <a:buFont typeface="Wingdings" charset="2"/>
              <a:buChar char="u"/>
              <a:defRPr/>
            </a:pPr>
            <a:r>
              <a:rPr lang="en-US" sz="1200" dirty="0">
                <a:latin typeface="Verdana"/>
                <a:cs typeface="Verdana"/>
              </a:rPr>
              <a:t>Temperature</a:t>
            </a:r>
          </a:p>
          <a:p>
            <a:pPr lvl="1">
              <a:buFont typeface="Wingdings" charset="2"/>
              <a:buChar char="u"/>
              <a:defRPr/>
            </a:pPr>
            <a:r>
              <a:rPr lang="en-US" sz="1200" dirty="0">
                <a:latin typeface="Verdana"/>
                <a:cs typeface="Verdana"/>
              </a:rPr>
              <a:t>Humidity</a:t>
            </a:r>
          </a:p>
          <a:p>
            <a:pPr lvl="1">
              <a:buFont typeface="Wingdings" charset="2"/>
              <a:buChar char="u"/>
              <a:defRPr/>
            </a:pPr>
            <a:r>
              <a:rPr lang="en-US" sz="1200" dirty="0">
                <a:latin typeface="Verdana"/>
                <a:cs typeface="Verdana"/>
              </a:rPr>
              <a:t>Rain Gauge</a:t>
            </a:r>
          </a:p>
          <a:p>
            <a:pPr lvl="1">
              <a:buFont typeface="Wingdings" charset="2"/>
              <a:buChar char="u"/>
              <a:defRPr/>
            </a:pPr>
            <a:r>
              <a:rPr lang="en-US" sz="1200" dirty="0">
                <a:latin typeface="Verdana"/>
                <a:cs typeface="Verdana"/>
              </a:rPr>
              <a:t>Solar </a:t>
            </a:r>
            <a:r>
              <a:rPr lang="en-US" sz="1200" dirty="0" err="1">
                <a:latin typeface="Verdana"/>
                <a:cs typeface="Verdana"/>
              </a:rPr>
              <a:t>Radiaton</a:t>
            </a:r>
            <a:endParaRPr lang="en-US" sz="1200" dirty="0">
              <a:latin typeface="Verdana"/>
              <a:cs typeface="Verdana"/>
            </a:endParaRPr>
          </a:p>
          <a:p>
            <a:pPr lvl="2">
              <a:buFont typeface="Wingdings" charset="2"/>
              <a:buChar char="«"/>
              <a:defRPr/>
            </a:pPr>
            <a:r>
              <a:rPr lang="en-US" sz="1200" dirty="0" err="1">
                <a:latin typeface="Verdana"/>
                <a:ea typeface="ＭＳ Ｐゴシック" pitchFamily="-106" charset="-128"/>
                <a:cs typeface="Verdana"/>
              </a:rPr>
              <a:t>Insolation/Pyranometer</a:t>
            </a:r>
            <a:endParaRPr lang="en-US" sz="1200" dirty="0">
              <a:latin typeface="Verdana"/>
              <a:ea typeface="ＭＳ Ｐゴシック" pitchFamily="-106" charset="-128"/>
              <a:cs typeface="Verdana"/>
            </a:endParaRPr>
          </a:p>
          <a:p>
            <a:pPr lvl="1">
              <a:buFont typeface="Wingdings" charset="2"/>
              <a:buChar char="u"/>
              <a:defRPr/>
            </a:pPr>
            <a:r>
              <a:rPr lang="en-US" sz="1200" dirty="0">
                <a:latin typeface="Verdana"/>
                <a:cs typeface="Verdana"/>
              </a:rPr>
              <a:t>Microbarograph</a:t>
            </a:r>
          </a:p>
          <a:p>
            <a:pPr lvl="2">
              <a:buFont typeface="Wingdings" charset="2"/>
              <a:buChar char="«"/>
              <a:defRPr/>
            </a:pPr>
            <a:r>
              <a:rPr lang="en-US" sz="1200" dirty="0">
                <a:latin typeface="Verdana"/>
                <a:ea typeface="ＭＳ Ｐゴシック" pitchFamily="-106" charset="-128"/>
                <a:cs typeface="Verdana"/>
              </a:rPr>
              <a:t>Relative/Absolute</a:t>
            </a:r>
          </a:p>
          <a:p>
            <a:pPr lvl="1">
              <a:buFont typeface="Wingdings" charset="2"/>
              <a:buChar char="u"/>
              <a:defRPr/>
            </a:pPr>
            <a:r>
              <a:rPr lang="en-US" sz="1200" dirty="0">
                <a:latin typeface="Verdana"/>
                <a:cs typeface="Verdana"/>
              </a:rPr>
              <a:t>Infrasound</a:t>
            </a:r>
          </a:p>
          <a:p>
            <a:pPr lvl="2">
              <a:buFont typeface="Wingdings" charset="2"/>
              <a:buChar char="«"/>
              <a:defRPr/>
            </a:pPr>
            <a:r>
              <a:rPr lang="en-US" sz="1200" dirty="0">
                <a:latin typeface="Verdana"/>
                <a:ea typeface="ＭＳ Ｐゴシック" pitchFamily="-106" charset="-128"/>
                <a:cs typeface="Verdana"/>
              </a:rPr>
              <a:t>microphones</a:t>
            </a:r>
          </a:p>
          <a:p>
            <a:pPr lvl="2">
              <a:buFont typeface="Wingdings" pitchFamily="-106" charset="2"/>
              <a:buNone/>
              <a:defRPr/>
            </a:pPr>
            <a:endParaRPr lang="en-US" sz="1050" dirty="0">
              <a:solidFill>
                <a:srgbClr val="000000"/>
              </a:solidFill>
              <a:latin typeface="Verdana"/>
              <a:ea typeface="ＭＳ Ｐゴシック" pitchFamily="-106" charset="-128"/>
              <a:cs typeface="Verdana"/>
            </a:endParaRPr>
          </a:p>
          <a:p>
            <a:pPr lvl="1">
              <a:buFont typeface="Wingdings" charset="2"/>
              <a:buChar char="u"/>
              <a:defRPr/>
            </a:pPr>
            <a:endParaRPr lang="en-US" sz="1100" dirty="0">
              <a:solidFill>
                <a:srgbClr val="000000"/>
              </a:solidFill>
              <a:latin typeface="Verdana"/>
              <a:cs typeface="Verdana"/>
            </a:endParaRPr>
          </a:p>
          <a:p>
            <a:pPr lvl="1">
              <a:buFont typeface="Wingdings" charset="2"/>
              <a:buChar char="u"/>
              <a:defRPr/>
            </a:pPr>
            <a:endParaRPr lang="en-US" sz="1100" dirty="0">
              <a:solidFill>
                <a:srgbClr val="000000"/>
              </a:solidFill>
              <a:latin typeface="Verdana"/>
              <a:cs typeface="Verdana"/>
            </a:endParaRPr>
          </a:p>
        </p:txBody>
      </p:sp>
      <p:sp>
        <p:nvSpPr>
          <p:cNvPr id="10" name="Title 9"/>
          <p:cNvSpPr>
            <a:spLocks noGrp="1"/>
          </p:cNvSpPr>
          <p:nvPr>
            <p:ph type="title" idx="4294967295"/>
          </p:nvPr>
        </p:nvSpPr>
        <p:spPr>
          <a:xfrm>
            <a:off x="228600" y="533400"/>
            <a:ext cx="8229600" cy="609600"/>
          </a:xfrm>
        </p:spPr>
        <p:txBody>
          <a:bodyPr>
            <a:normAutofit fontScale="90000"/>
          </a:bodyPr>
          <a:lstStyle/>
          <a:p>
            <a:pPr>
              <a:defRPr/>
            </a:pPr>
            <a:r>
              <a:rPr lang="en-US" sz="4000" smtClean="0"/>
              <a:t>Types of Sensor Data IRIS manages</a:t>
            </a:r>
            <a:br>
              <a:rPr lang="en-US" sz="4000" smtClean="0"/>
            </a:br>
            <a:endParaRPr lang="en-US" sz="4000" smtClean="0"/>
          </a:p>
        </p:txBody>
      </p:sp>
      <p:sp>
        <p:nvSpPr>
          <p:cNvPr id="7" name="TextBox 6"/>
          <p:cNvSpPr txBox="1"/>
          <p:nvPr/>
        </p:nvSpPr>
        <p:spPr>
          <a:xfrm>
            <a:off x="5029200" y="1295400"/>
            <a:ext cx="2819400" cy="2863850"/>
          </a:xfrm>
          <a:prstGeom prst="rect">
            <a:avLst/>
          </a:prstGeom>
          <a:noFill/>
        </p:spPr>
        <p:txBody>
          <a:bodyPr>
            <a:spAutoFit/>
          </a:bodyPr>
          <a:lstStyle/>
          <a:p>
            <a:pPr marL="342900" indent="-342900">
              <a:lnSpc>
                <a:spcPct val="90000"/>
              </a:lnSpc>
              <a:spcBef>
                <a:spcPct val="20000"/>
              </a:spcBef>
              <a:buSzPct val="80000"/>
              <a:buFont typeface="Wingdings" pitchFamily="-112" charset="2"/>
              <a:buChar char="l"/>
              <a:defRPr/>
            </a:pPr>
            <a:r>
              <a:rPr lang="en-US" b="1" dirty="0">
                <a:latin typeface="Verdana"/>
                <a:ea typeface="ＭＳ Ｐゴシック" pitchFamily="-112" charset="-128"/>
                <a:cs typeface="Verdana"/>
              </a:rPr>
              <a:t>Geophysical</a:t>
            </a:r>
            <a:endParaRPr lang="en-US" sz="1200" b="1" dirty="0">
              <a:latin typeface="Verdana"/>
              <a:ea typeface="ＭＳ Ｐゴシック" pitchFamily="-112" charset="-128"/>
              <a:cs typeface="Verdana"/>
            </a:endParaRP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Magnetotelluric</a:t>
            </a:r>
          </a:p>
          <a:p>
            <a:pPr marL="1143000" lvl="2" indent="-228600">
              <a:lnSpc>
                <a:spcPct val="90000"/>
              </a:lnSpc>
              <a:spcBef>
                <a:spcPct val="20000"/>
              </a:spcBef>
              <a:buSzPct val="80000"/>
              <a:buFont typeface="Wingdings" pitchFamily="-112" charset="2"/>
              <a:buChar char="l"/>
              <a:defRPr/>
            </a:pPr>
            <a:r>
              <a:rPr lang="en-US" sz="1200" dirty="0">
                <a:latin typeface="Verdana"/>
                <a:ea typeface="ＭＳ Ｐゴシック" pitchFamily="-112" charset="-128"/>
                <a:cs typeface="Verdana"/>
              </a:rPr>
              <a:t>Magnetometer</a:t>
            </a:r>
          </a:p>
          <a:p>
            <a:pPr marL="1143000" lvl="2" indent="-228600">
              <a:lnSpc>
                <a:spcPct val="90000"/>
              </a:lnSpc>
              <a:spcBef>
                <a:spcPct val="20000"/>
              </a:spcBef>
              <a:buSzPct val="80000"/>
              <a:buFont typeface="Wingdings" pitchFamily="-112" charset="2"/>
              <a:buChar char="l"/>
              <a:defRPr/>
            </a:pPr>
            <a:r>
              <a:rPr lang="en-US" sz="1200" dirty="0">
                <a:latin typeface="Verdana"/>
                <a:ea typeface="ＭＳ Ｐゴシック" pitchFamily="-112" charset="-128"/>
                <a:cs typeface="Verdana"/>
              </a:rPr>
              <a:t>Electric Field</a:t>
            </a:r>
          </a:p>
          <a:p>
            <a:pPr marL="742950" lvl="1" indent="-285750">
              <a:lnSpc>
                <a:spcPct val="90000"/>
              </a:lnSpc>
              <a:spcBef>
                <a:spcPct val="20000"/>
              </a:spcBef>
              <a:buSzPct val="80000"/>
              <a:buFont typeface="Wingdings" pitchFamily="-112" charset="2"/>
              <a:buChar char="n"/>
              <a:defRPr/>
            </a:pPr>
            <a:r>
              <a:rPr lang="en-US" sz="1200" dirty="0" err="1">
                <a:latin typeface="Verdana"/>
                <a:ea typeface="ＭＳ Ｐゴシック" pitchFamily="-112" charset="-128"/>
                <a:cs typeface="Verdana"/>
              </a:rPr>
              <a:t>Strainmeter</a:t>
            </a:r>
            <a:endParaRPr lang="en-US" sz="1200" dirty="0">
              <a:latin typeface="Verdana"/>
              <a:ea typeface="ＭＳ Ｐゴシック" pitchFamily="-112" charset="-128"/>
              <a:cs typeface="Verdana"/>
            </a:endParaRPr>
          </a:p>
          <a:p>
            <a:pPr marL="1143000" lvl="2" indent="-228600">
              <a:lnSpc>
                <a:spcPct val="90000"/>
              </a:lnSpc>
              <a:spcBef>
                <a:spcPct val="20000"/>
              </a:spcBef>
              <a:buSzPct val="80000"/>
              <a:buFont typeface="Wingdings" pitchFamily="-112" charset="2"/>
              <a:buChar char="l"/>
              <a:defRPr/>
            </a:pPr>
            <a:r>
              <a:rPr lang="en-US" sz="1200" dirty="0">
                <a:latin typeface="Verdana"/>
                <a:ea typeface="ＭＳ Ｐゴシック" pitchFamily="-112" charset="-128"/>
                <a:cs typeface="Verdana"/>
              </a:rPr>
              <a:t>dilatational</a:t>
            </a:r>
          </a:p>
          <a:p>
            <a:pPr marL="1143000" lvl="2" indent="-228600">
              <a:lnSpc>
                <a:spcPct val="90000"/>
              </a:lnSpc>
              <a:spcBef>
                <a:spcPct val="20000"/>
              </a:spcBef>
              <a:buSzPct val="80000"/>
              <a:buFont typeface="Wingdings" pitchFamily="-112" charset="2"/>
              <a:buChar char="l"/>
              <a:defRPr/>
            </a:pPr>
            <a:r>
              <a:rPr lang="en-US" sz="1200" dirty="0">
                <a:latin typeface="Verdana"/>
                <a:ea typeface="ＭＳ Ｐゴシック" pitchFamily="-112" charset="-128"/>
                <a:cs typeface="Verdana"/>
              </a:rPr>
              <a:t>tensor</a:t>
            </a: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Tidal Pendulum</a:t>
            </a: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Gravimeter</a:t>
            </a:r>
          </a:p>
          <a:p>
            <a:pPr marL="1143000" lvl="2" indent="-228600">
              <a:lnSpc>
                <a:spcPct val="90000"/>
              </a:lnSpc>
              <a:spcBef>
                <a:spcPct val="20000"/>
              </a:spcBef>
              <a:buSzPct val="80000"/>
              <a:buFont typeface="Wingdings" pitchFamily="-112" charset="2"/>
              <a:buChar char="l"/>
              <a:defRPr/>
            </a:pPr>
            <a:r>
              <a:rPr lang="en-US" sz="1200" dirty="0">
                <a:latin typeface="Verdana"/>
                <a:ea typeface="ＭＳ Ｐゴシック" pitchFamily="-112" charset="-128"/>
                <a:cs typeface="Verdana"/>
              </a:rPr>
              <a:t>conventional</a:t>
            </a:r>
          </a:p>
          <a:p>
            <a:pPr marL="1143000" lvl="2" indent="-228600">
              <a:lnSpc>
                <a:spcPct val="90000"/>
              </a:lnSpc>
              <a:spcBef>
                <a:spcPct val="20000"/>
              </a:spcBef>
              <a:buSzPct val="80000"/>
              <a:buFont typeface="Wingdings" pitchFamily="-112" charset="2"/>
              <a:buChar char="l"/>
              <a:defRPr/>
            </a:pPr>
            <a:r>
              <a:rPr lang="en-US" sz="1200" dirty="0">
                <a:latin typeface="Verdana"/>
                <a:ea typeface="ＭＳ Ｐゴシック" pitchFamily="-112" charset="-128"/>
                <a:cs typeface="Verdana"/>
              </a:rPr>
              <a:t>superconducting</a:t>
            </a:r>
          </a:p>
          <a:p>
            <a:pPr marL="742950" lvl="1" indent="-285750">
              <a:lnSpc>
                <a:spcPct val="90000"/>
              </a:lnSpc>
              <a:spcBef>
                <a:spcPct val="20000"/>
              </a:spcBef>
              <a:buSzPct val="80000"/>
              <a:buFont typeface="Wingdings" pitchFamily="-112" charset="2"/>
              <a:buChar char="n"/>
              <a:defRPr/>
            </a:pPr>
            <a:r>
              <a:rPr lang="en-US" sz="1200" dirty="0" err="1">
                <a:latin typeface="Verdana"/>
                <a:ea typeface="ＭＳ Ｐゴシック" pitchFamily="-112" charset="-128"/>
                <a:cs typeface="Verdana"/>
              </a:rPr>
              <a:t>Tiltmeter</a:t>
            </a:r>
            <a:endParaRPr lang="en-US" sz="1200" dirty="0">
              <a:latin typeface="Verdana"/>
              <a:ea typeface="ＭＳ Ｐゴシック" pitchFamily="-112" charset="-128"/>
              <a:cs typeface="Verdana"/>
            </a:endParaRP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Creep Meters</a:t>
            </a:r>
            <a:endParaRPr lang="en-US" sz="1200" dirty="0">
              <a:solidFill>
                <a:srgbClr val="000000"/>
              </a:solidFill>
              <a:latin typeface="Verdana"/>
              <a:ea typeface="ＭＳ Ｐゴシック" pitchFamily="-112" charset="-128"/>
              <a:cs typeface="Verdana"/>
            </a:endParaRPr>
          </a:p>
          <a:p>
            <a:pPr>
              <a:defRPr/>
            </a:pPr>
            <a:endParaRPr lang="en-US" sz="1200" dirty="0">
              <a:latin typeface="Verdana"/>
              <a:cs typeface="Verdana"/>
            </a:endParaRPr>
          </a:p>
        </p:txBody>
      </p:sp>
      <p:sp>
        <p:nvSpPr>
          <p:cNvPr id="8" name="TextBox 7"/>
          <p:cNvSpPr txBox="1"/>
          <p:nvPr/>
        </p:nvSpPr>
        <p:spPr>
          <a:xfrm>
            <a:off x="5029200" y="4343400"/>
            <a:ext cx="2365375" cy="1423988"/>
          </a:xfrm>
          <a:prstGeom prst="rect">
            <a:avLst/>
          </a:prstGeom>
          <a:noFill/>
        </p:spPr>
        <p:txBody>
          <a:bodyPr wrap="none">
            <a:spAutoFit/>
          </a:bodyPr>
          <a:lstStyle/>
          <a:p>
            <a:pPr marL="342900" indent="-342900">
              <a:lnSpc>
                <a:spcPct val="90000"/>
              </a:lnSpc>
              <a:spcBef>
                <a:spcPct val="20000"/>
              </a:spcBef>
              <a:buSzPct val="80000"/>
              <a:buFont typeface="Wingdings" pitchFamily="-112" charset="2"/>
              <a:buChar char="l"/>
              <a:defRPr/>
            </a:pPr>
            <a:r>
              <a:rPr lang="en-US" b="1" dirty="0">
                <a:latin typeface="Verdana"/>
                <a:ea typeface="ＭＳ Ｐゴシック" pitchFamily="-112" charset="-128"/>
                <a:cs typeface="Verdana"/>
              </a:rPr>
              <a:t>Water Column</a:t>
            </a: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Water Current</a:t>
            </a: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Depth</a:t>
            </a: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Temperature</a:t>
            </a: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Water Level</a:t>
            </a:r>
          </a:p>
          <a:p>
            <a:pPr marL="342900" indent="-342900">
              <a:lnSpc>
                <a:spcPct val="90000"/>
              </a:lnSpc>
              <a:spcBef>
                <a:spcPct val="20000"/>
              </a:spcBef>
              <a:buSzPct val="80000"/>
              <a:buFont typeface="Wingdings" pitchFamily="-112" charset="2"/>
              <a:buNone/>
              <a:defRPr/>
            </a:pPr>
            <a:endParaRPr lang="en-US" sz="1400" dirty="0">
              <a:latin typeface="Verdana"/>
              <a:ea typeface="ＭＳ Ｐゴシック" pitchFamily="-112" charset="-128"/>
              <a:cs typeface="Verdana"/>
            </a:endParaRPr>
          </a:p>
          <a:p>
            <a:pPr>
              <a:defRPr/>
            </a:pPr>
            <a:endParaRPr lang="en-US" dirty="0">
              <a:latin typeface="Verdana"/>
              <a:cs typeface="Verdana"/>
            </a:endParaRPr>
          </a:p>
        </p:txBody>
      </p:sp>
      <p:sp>
        <p:nvSpPr>
          <p:cNvPr id="12" name="Rectangle 11"/>
          <p:cNvSpPr/>
          <p:nvPr/>
        </p:nvSpPr>
        <p:spPr>
          <a:xfrm>
            <a:off x="8077200" y="609600"/>
            <a:ext cx="381000" cy="152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9" name="Date Placeholder 10"/>
          <p:cNvSpPr>
            <a:spLocks noGrp="1"/>
          </p:cNvSpPr>
          <p:nvPr>
            <p:ph type="dt" sz="quarter" idx="10"/>
          </p:nvPr>
        </p:nvSpPr>
        <p:spPr>
          <a:noFill/>
        </p:spPr>
        <p:txBody>
          <a:bodyPr/>
          <a:lstStyle/>
          <a:p>
            <a:r>
              <a:rPr lang="en-US" smtClean="0"/>
              <a:t>September 11, 2015</a:t>
            </a:r>
            <a:endParaRPr lang="en-US"/>
          </a:p>
        </p:txBody>
      </p:sp>
      <p:sp>
        <p:nvSpPr>
          <p:cNvPr id="13" name="Text Box 7"/>
          <p:cNvSpPr txBox="1">
            <a:spLocks noChangeArrowheads="1"/>
          </p:cNvSpPr>
          <p:nvPr/>
        </p:nvSpPr>
        <p:spPr bwMode="auto">
          <a:xfrm>
            <a:off x="1066800" y="2895600"/>
            <a:ext cx="6789738" cy="1200150"/>
          </a:xfrm>
          <a:prstGeom prst="rect">
            <a:avLst/>
          </a:prstGeom>
          <a:solidFill>
            <a:srgbClr val="CCFFCC"/>
          </a:solidFill>
          <a:ln w="9525">
            <a:noFill/>
            <a:miter lim="800000"/>
            <a:headEnd/>
            <a:tailEnd/>
          </a:ln>
        </p:spPr>
        <p:txBody>
          <a:bodyPr wrap="none">
            <a:prstTxWarp prst="textNoShape">
              <a:avLst/>
            </a:prstTxWarp>
            <a:spAutoFit/>
          </a:bodyPr>
          <a:lstStyle/>
          <a:p>
            <a:pPr algn="ctr"/>
            <a:r>
              <a:rPr lang="en-US">
                <a:solidFill>
                  <a:srgbClr val="9933FF"/>
                </a:solidFill>
                <a:ea typeface="ＭＳ Ｐゴシック" charset="-128"/>
                <a:cs typeface="ＭＳ Ｐゴシック" charset="-128"/>
              </a:rPr>
              <a:t>THE IRIS DMC MANAGES TIME SERIES DATA</a:t>
            </a:r>
          </a:p>
          <a:p>
            <a:pPr algn="ctr"/>
            <a:r>
              <a:rPr lang="en-US">
                <a:solidFill>
                  <a:srgbClr val="9933FF"/>
                </a:solidFill>
                <a:ea typeface="ＭＳ Ｐゴシック" charset="-128"/>
                <a:cs typeface="ＭＳ Ｐゴシック" charset="-128"/>
              </a:rPr>
              <a:t>FROM MORE THAN TWO DOZEN DIFFERENT </a:t>
            </a:r>
          </a:p>
          <a:p>
            <a:pPr algn="ctr"/>
            <a:r>
              <a:rPr lang="en-US">
                <a:solidFill>
                  <a:srgbClr val="9933FF"/>
                </a:solidFill>
                <a:ea typeface="ＭＳ Ｐゴシック" charset="-128"/>
                <a:cs typeface="ＭＳ Ｐゴシック" charset="-128"/>
              </a:rPr>
              <a:t>TYPES OF SENSORS</a:t>
            </a:r>
          </a:p>
        </p:txBody>
      </p:sp>
      <p:sp>
        <p:nvSpPr>
          <p:cNvPr id="11" name="Footer Placeholder 10"/>
          <p:cNvSpPr>
            <a:spLocks noGrp="1"/>
          </p:cNvSpPr>
          <p:nvPr>
            <p:ph type="ftr" sz="quarter" idx="11"/>
          </p:nvPr>
        </p:nvSpPr>
        <p:spPr>
          <a:xfrm>
            <a:off x="3581400" y="6248400"/>
            <a:ext cx="4495800" cy="457200"/>
          </a:xfrm>
        </p:spPr>
        <p:txBody>
          <a:bodyPr/>
          <a:lstStyle/>
          <a:p>
            <a:r>
              <a:rPr lang="en-US" sz="1400" smtClean="0"/>
              <a:t>Managing Data from Seismic Networks, Hanoi</a:t>
            </a:r>
            <a:endParaRPr lang="en-US" sz="1400" dirty="0"/>
          </a:p>
        </p:txBody>
      </p:sp>
    </p:spTree>
  </p:cSld>
  <p:clrMapOvr>
    <a:masterClrMapping/>
  </p:clrMapOvr>
  <p:transition xmlns:p14="http://schemas.microsoft.com/office/powerpoint/2010/main" advTm="19256">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531">
                                            <p:bg/>
                                          </p:spTgt>
                                        </p:tgtEl>
                                        <p:attrNameLst>
                                          <p:attrName>style.visibility</p:attrName>
                                        </p:attrNameLst>
                                      </p:cBhvr>
                                      <p:to>
                                        <p:strVal val="visible"/>
                                      </p:to>
                                    </p:set>
                                    <p:anim calcmode="lin" valueType="num">
                                      <p:cBhvr additive="base">
                                        <p:cTn id="7" dur="500" fill="hold"/>
                                        <p:tgtEl>
                                          <p:spTgt spid="22531">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 calcmode="lin" valueType="num">
                                      <p:cBhvr additive="base">
                                        <p:cTn id="11"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2531">
                                            <p:txEl>
                                              <p:pRg st="1" end="1"/>
                                            </p:txEl>
                                          </p:spTgt>
                                        </p:tgtEl>
                                        <p:attrNameLst>
                                          <p:attrName>style.visibility</p:attrName>
                                        </p:attrNameLst>
                                      </p:cBhvr>
                                      <p:to>
                                        <p:strVal val="visible"/>
                                      </p:to>
                                    </p:set>
                                    <p:anim calcmode="lin" valueType="num">
                                      <p:cBhvr additive="base">
                                        <p:cTn id="16"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 calcmode="lin" valueType="num">
                                      <p:cBhvr additive="base">
                                        <p:cTn id="21"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22531">
                                            <p:txEl>
                                              <p:pRg st="3" end="3"/>
                                            </p:txEl>
                                          </p:spTgt>
                                        </p:tgtEl>
                                        <p:attrNameLst>
                                          <p:attrName>style.visibility</p:attrName>
                                        </p:attrNameLst>
                                      </p:cBhvr>
                                      <p:to>
                                        <p:strVal val="visible"/>
                                      </p:to>
                                    </p:set>
                                    <p:anim calcmode="lin" valueType="num">
                                      <p:cBhvr additive="base">
                                        <p:cTn id="26"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childTnLst>
                                    <p:set>
                                      <p:cBhvr>
                                        <p:cTn id="35" dur="1" fill="hold">
                                          <p:stCondLst>
                                            <p:cond delay="0"/>
                                          </p:stCondLst>
                                        </p:cTn>
                                        <p:tgtEl>
                                          <p:spTgt spid="22531">
                                            <p:txEl>
                                              <p:pRg st="5" end="5"/>
                                            </p:txEl>
                                          </p:spTgt>
                                        </p:tgtEl>
                                        <p:attrNameLst>
                                          <p:attrName>style.visibility</p:attrName>
                                        </p:attrNameLst>
                                      </p:cBhvr>
                                      <p:to>
                                        <p:strVal val="visible"/>
                                      </p:to>
                                    </p:set>
                                    <p:anim calcmode="lin" valueType="num">
                                      <p:cBhvr additive="base">
                                        <p:cTn id="36" dur="500" fill="hold"/>
                                        <p:tgtEl>
                                          <p:spTgt spid="22531">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2531">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22531">
                                            <p:txEl>
                                              <p:pRg st="6" end="6"/>
                                            </p:txEl>
                                          </p:spTgt>
                                        </p:tgtEl>
                                        <p:attrNameLst>
                                          <p:attrName>style.visibility</p:attrName>
                                        </p:attrNameLst>
                                      </p:cBhvr>
                                      <p:to>
                                        <p:strVal val="visible"/>
                                      </p:to>
                                    </p:set>
                                    <p:anim calcmode="lin" valueType="num">
                                      <p:cBhvr additive="base">
                                        <p:cTn id="41" dur="500" fill="hold"/>
                                        <p:tgtEl>
                                          <p:spTgt spid="22531">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2531">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childTnLst>
                                    <p:set>
                                      <p:cBhvr>
                                        <p:cTn id="45" dur="1" fill="hold">
                                          <p:stCondLst>
                                            <p:cond delay="0"/>
                                          </p:stCondLst>
                                        </p:cTn>
                                        <p:tgtEl>
                                          <p:spTgt spid="22531">
                                            <p:txEl>
                                              <p:pRg st="7" end="7"/>
                                            </p:txEl>
                                          </p:spTgt>
                                        </p:tgtEl>
                                        <p:attrNameLst>
                                          <p:attrName>style.visibility</p:attrName>
                                        </p:attrNameLst>
                                      </p:cBhvr>
                                      <p:to>
                                        <p:strVal val="visible"/>
                                      </p:to>
                                    </p:set>
                                    <p:anim calcmode="lin" valueType="num">
                                      <p:cBhvr additive="base">
                                        <p:cTn id="46" dur="500" fill="hold"/>
                                        <p:tgtEl>
                                          <p:spTgt spid="22531">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2253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nodePh="1">
                                  <p:stCondLst>
                                    <p:cond delay="0"/>
                                  </p:stCondLst>
                                  <p:endCondLst>
                                    <p:cond evt="begin" delay="0">
                                      <p:tn val="50"/>
                                    </p:cond>
                                  </p:end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8" accel="50000" decel="50000" fill="hold" grpId="0" nodeType="clickEffect">
                                  <p:stCondLst>
                                    <p:cond delay="0"/>
                                  </p:stCondLst>
                                  <p:childTnLst>
                                    <p:set>
                                      <p:cBhvr>
                                        <p:cTn id="55" dur="1" fill="hold">
                                          <p:stCondLst>
                                            <p:cond delay="0"/>
                                          </p:stCondLst>
                                        </p:cTn>
                                        <p:tgtEl>
                                          <p:spTgt spid="22532">
                                            <p:txEl>
                                              <p:pRg st="0" end="0"/>
                                            </p:txEl>
                                          </p:spTgt>
                                        </p:tgtEl>
                                        <p:attrNameLst>
                                          <p:attrName>style.visibility</p:attrName>
                                        </p:attrNameLst>
                                      </p:cBhvr>
                                      <p:to>
                                        <p:strVal val="visible"/>
                                      </p:to>
                                    </p:set>
                                    <p:anim calcmode="lin" valueType="num">
                                      <p:cBhvr additive="base">
                                        <p:cTn id="56"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2" presetClass="entr" presetSubtype="8" accel="50000" decel="50000" fill="hold" grpId="0" nodeType="afterEffect">
                                  <p:stCondLst>
                                    <p:cond delay="0"/>
                                  </p:stCondLst>
                                  <p:childTnLst>
                                    <p:set>
                                      <p:cBhvr>
                                        <p:cTn id="60" dur="1" fill="hold">
                                          <p:stCondLst>
                                            <p:cond delay="0"/>
                                          </p:stCondLst>
                                        </p:cTn>
                                        <p:tgtEl>
                                          <p:spTgt spid="22532">
                                            <p:txEl>
                                              <p:pRg st="1" end="1"/>
                                            </p:txEl>
                                          </p:spTgt>
                                        </p:tgtEl>
                                        <p:attrNameLst>
                                          <p:attrName>style.visibility</p:attrName>
                                        </p:attrNameLst>
                                      </p:cBhvr>
                                      <p:to>
                                        <p:strVal val="visible"/>
                                      </p:to>
                                    </p:set>
                                    <p:anim calcmode="lin" valueType="num">
                                      <p:cBhvr additive="base">
                                        <p:cTn id="61"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 presetClass="entr" presetSubtype="8" accel="50000" decel="50000" fill="hold" grpId="0" nodeType="afterEffect">
                                  <p:stCondLst>
                                    <p:cond delay="0"/>
                                  </p:stCondLst>
                                  <p:childTnLst>
                                    <p:set>
                                      <p:cBhvr>
                                        <p:cTn id="65" dur="1" fill="hold">
                                          <p:stCondLst>
                                            <p:cond delay="0"/>
                                          </p:stCondLst>
                                        </p:cTn>
                                        <p:tgtEl>
                                          <p:spTgt spid="22532">
                                            <p:txEl>
                                              <p:pRg st="2" end="2"/>
                                            </p:txEl>
                                          </p:spTgt>
                                        </p:tgtEl>
                                        <p:attrNameLst>
                                          <p:attrName>style.visibility</p:attrName>
                                        </p:attrNameLst>
                                      </p:cBhvr>
                                      <p:to>
                                        <p:strVal val="visible"/>
                                      </p:to>
                                    </p:set>
                                    <p:anim calcmode="lin" valueType="num">
                                      <p:cBhvr additive="base">
                                        <p:cTn id="66"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par>
                          <p:cTn id="68" fill="hold">
                            <p:stCondLst>
                              <p:cond delay="1500"/>
                            </p:stCondLst>
                            <p:childTnLst>
                              <p:par>
                                <p:cTn id="69" presetID="2" presetClass="entr" presetSubtype="8" accel="50000" decel="50000" fill="hold" grpId="0" nodeType="afterEffect">
                                  <p:stCondLst>
                                    <p:cond delay="0"/>
                                  </p:stCondLst>
                                  <p:childTnLst>
                                    <p:set>
                                      <p:cBhvr>
                                        <p:cTn id="70" dur="1" fill="hold">
                                          <p:stCondLst>
                                            <p:cond delay="0"/>
                                          </p:stCondLst>
                                        </p:cTn>
                                        <p:tgtEl>
                                          <p:spTgt spid="22532">
                                            <p:txEl>
                                              <p:pRg st="3" end="3"/>
                                            </p:txEl>
                                          </p:spTgt>
                                        </p:tgtEl>
                                        <p:attrNameLst>
                                          <p:attrName>style.visibility</p:attrName>
                                        </p:attrNameLst>
                                      </p:cBhvr>
                                      <p:to>
                                        <p:strVal val="visible"/>
                                      </p:to>
                                    </p:set>
                                    <p:anim calcmode="lin" valueType="num">
                                      <p:cBhvr additive="base">
                                        <p:cTn id="7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par>
                          <p:cTn id="73" fill="hold">
                            <p:stCondLst>
                              <p:cond delay="2000"/>
                            </p:stCondLst>
                            <p:childTnLst>
                              <p:par>
                                <p:cTn id="74" presetID="2" presetClass="entr" presetSubtype="8" accel="50000" decel="50000" fill="hold" grpId="0" nodeType="afterEffect">
                                  <p:stCondLst>
                                    <p:cond delay="0"/>
                                  </p:stCondLst>
                                  <p:childTnLst>
                                    <p:set>
                                      <p:cBhvr>
                                        <p:cTn id="75" dur="1" fill="hold">
                                          <p:stCondLst>
                                            <p:cond delay="0"/>
                                          </p:stCondLst>
                                        </p:cTn>
                                        <p:tgtEl>
                                          <p:spTgt spid="22532">
                                            <p:txEl>
                                              <p:pRg st="4" end="4"/>
                                            </p:txEl>
                                          </p:spTgt>
                                        </p:tgtEl>
                                        <p:attrNameLst>
                                          <p:attrName>style.visibility</p:attrName>
                                        </p:attrNameLst>
                                      </p:cBhvr>
                                      <p:to>
                                        <p:strVal val="visible"/>
                                      </p:to>
                                    </p:set>
                                    <p:anim calcmode="lin" valueType="num">
                                      <p:cBhvr additive="base">
                                        <p:cTn id="76"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par>
                          <p:cTn id="78" fill="hold">
                            <p:stCondLst>
                              <p:cond delay="2500"/>
                            </p:stCondLst>
                            <p:childTnLst>
                              <p:par>
                                <p:cTn id="79" presetID="2" presetClass="entr" presetSubtype="8" accel="50000" decel="50000" fill="hold" grpId="0" nodeType="afterEffect">
                                  <p:stCondLst>
                                    <p:cond delay="0"/>
                                  </p:stCondLst>
                                  <p:childTnLst>
                                    <p:set>
                                      <p:cBhvr>
                                        <p:cTn id="80" dur="1" fill="hold">
                                          <p:stCondLst>
                                            <p:cond delay="0"/>
                                          </p:stCondLst>
                                        </p:cTn>
                                        <p:tgtEl>
                                          <p:spTgt spid="22532">
                                            <p:txEl>
                                              <p:pRg st="5" end="5"/>
                                            </p:txEl>
                                          </p:spTgt>
                                        </p:tgtEl>
                                        <p:attrNameLst>
                                          <p:attrName>style.visibility</p:attrName>
                                        </p:attrNameLst>
                                      </p:cBhvr>
                                      <p:to>
                                        <p:strVal val="visible"/>
                                      </p:to>
                                    </p:set>
                                    <p:anim calcmode="lin" valueType="num">
                                      <p:cBhvr additive="base">
                                        <p:cTn id="81"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par>
                          <p:cTn id="83" fill="hold">
                            <p:stCondLst>
                              <p:cond delay="3000"/>
                            </p:stCondLst>
                            <p:childTnLst>
                              <p:par>
                                <p:cTn id="84" presetID="2" presetClass="entr" presetSubtype="8" accel="50000" decel="50000" fill="hold" grpId="0" nodeType="afterEffect">
                                  <p:stCondLst>
                                    <p:cond delay="0"/>
                                  </p:stCondLst>
                                  <p:childTnLst>
                                    <p:set>
                                      <p:cBhvr>
                                        <p:cTn id="85" dur="1" fill="hold">
                                          <p:stCondLst>
                                            <p:cond delay="0"/>
                                          </p:stCondLst>
                                        </p:cTn>
                                        <p:tgtEl>
                                          <p:spTgt spid="22532">
                                            <p:txEl>
                                              <p:pRg st="6" end="6"/>
                                            </p:txEl>
                                          </p:spTgt>
                                        </p:tgtEl>
                                        <p:attrNameLst>
                                          <p:attrName>style.visibility</p:attrName>
                                        </p:attrNameLst>
                                      </p:cBhvr>
                                      <p:to>
                                        <p:strVal val="visible"/>
                                      </p:to>
                                    </p:set>
                                    <p:anim calcmode="lin" valueType="num">
                                      <p:cBhvr additive="base">
                                        <p:cTn id="86"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87"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par>
                          <p:cTn id="88" fill="hold">
                            <p:stCondLst>
                              <p:cond delay="3500"/>
                            </p:stCondLst>
                            <p:childTnLst>
                              <p:par>
                                <p:cTn id="89" presetID="2" presetClass="entr" presetSubtype="8" accel="50000" decel="50000" fill="hold" grpId="0" nodeType="afterEffect">
                                  <p:stCondLst>
                                    <p:cond delay="0"/>
                                  </p:stCondLst>
                                  <p:childTnLst>
                                    <p:set>
                                      <p:cBhvr>
                                        <p:cTn id="90" dur="1" fill="hold">
                                          <p:stCondLst>
                                            <p:cond delay="0"/>
                                          </p:stCondLst>
                                        </p:cTn>
                                        <p:tgtEl>
                                          <p:spTgt spid="22532">
                                            <p:txEl>
                                              <p:pRg st="7" end="7"/>
                                            </p:txEl>
                                          </p:spTgt>
                                        </p:tgtEl>
                                        <p:attrNameLst>
                                          <p:attrName>style.visibility</p:attrName>
                                        </p:attrNameLst>
                                      </p:cBhvr>
                                      <p:to>
                                        <p:strVal val="visible"/>
                                      </p:to>
                                    </p:set>
                                    <p:anim calcmode="lin" valueType="num">
                                      <p:cBhvr additive="base">
                                        <p:cTn id="91"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par>
                          <p:cTn id="93" fill="hold">
                            <p:stCondLst>
                              <p:cond delay="4000"/>
                            </p:stCondLst>
                            <p:childTnLst>
                              <p:par>
                                <p:cTn id="94" presetID="2" presetClass="entr" presetSubtype="8" accel="50000" decel="50000" fill="hold" grpId="0" nodeType="afterEffect">
                                  <p:stCondLst>
                                    <p:cond delay="0"/>
                                  </p:stCondLst>
                                  <p:childTnLst>
                                    <p:set>
                                      <p:cBhvr>
                                        <p:cTn id="95" dur="1" fill="hold">
                                          <p:stCondLst>
                                            <p:cond delay="0"/>
                                          </p:stCondLst>
                                        </p:cTn>
                                        <p:tgtEl>
                                          <p:spTgt spid="22532">
                                            <p:txEl>
                                              <p:pRg st="8" end="8"/>
                                            </p:txEl>
                                          </p:spTgt>
                                        </p:tgtEl>
                                        <p:attrNameLst>
                                          <p:attrName>style.visibility</p:attrName>
                                        </p:attrNameLst>
                                      </p:cBhvr>
                                      <p:to>
                                        <p:strVal val="visible"/>
                                      </p:to>
                                    </p:set>
                                    <p:anim calcmode="lin" valueType="num">
                                      <p:cBhvr additive="base">
                                        <p:cTn id="96"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par>
                          <p:cTn id="98" fill="hold">
                            <p:stCondLst>
                              <p:cond delay="4500"/>
                            </p:stCondLst>
                            <p:childTnLst>
                              <p:par>
                                <p:cTn id="99" presetID="2" presetClass="entr" presetSubtype="8" accel="50000" decel="50000" fill="hold" grpId="0" nodeType="afterEffect">
                                  <p:stCondLst>
                                    <p:cond delay="0"/>
                                  </p:stCondLst>
                                  <p:childTnLst>
                                    <p:set>
                                      <p:cBhvr>
                                        <p:cTn id="100" dur="1" fill="hold">
                                          <p:stCondLst>
                                            <p:cond delay="0"/>
                                          </p:stCondLst>
                                        </p:cTn>
                                        <p:tgtEl>
                                          <p:spTgt spid="22532">
                                            <p:txEl>
                                              <p:pRg st="9" end="9"/>
                                            </p:txEl>
                                          </p:spTgt>
                                        </p:tgtEl>
                                        <p:attrNameLst>
                                          <p:attrName>style.visibility</p:attrName>
                                        </p:attrNameLst>
                                      </p:cBhvr>
                                      <p:to>
                                        <p:strVal val="visible"/>
                                      </p:to>
                                    </p:set>
                                    <p:anim calcmode="lin" valueType="num">
                                      <p:cBhvr additive="base">
                                        <p:cTn id="101"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par>
                          <p:cTn id="103" fill="hold">
                            <p:stCondLst>
                              <p:cond delay="5000"/>
                            </p:stCondLst>
                            <p:childTnLst>
                              <p:par>
                                <p:cTn id="104" presetID="2" presetClass="entr" presetSubtype="8" accel="50000" decel="50000" fill="hold" grpId="0" nodeType="afterEffect">
                                  <p:stCondLst>
                                    <p:cond delay="0"/>
                                  </p:stCondLst>
                                  <p:childTnLst>
                                    <p:set>
                                      <p:cBhvr>
                                        <p:cTn id="105" dur="1" fill="hold">
                                          <p:stCondLst>
                                            <p:cond delay="0"/>
                                          </p:stCondLst>
                                        </p:cTn>
                                        <p:tgtEl>
                                          <p:spTgt spid="22532">
                                            <p:txEl>
                                              <p:pRg st="10" end="10"/>
                                            </p:txEl>
                                          </p:spTgt>
                                        </p:tgtEl>
                                        <p:attrNameLst>
                                          <p:attrName>style.visibility</p:attrName>
                                        </p:attrNameLst>
                                      </p:cBhvr>
                                      <p:to>
                                        <p:strVal val="visible"/>
                                      </p:to>
                                    </p:set>
                                    <p:anim calcmode="lin" valueType="num">
                                      <p:cBhvr additive="base">
                                        <p:cTn id="106"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107"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par>
                          <p:cTn id="108" fill="hold">
                            <p:stCondLst>
                              <p:cond delay="5500"/>
                            </p:stCondLst>
                            <p:childTnLst>
                              <p:par>
                                <p:cTn id="109" presetID="2" presetClass="entr" presetSubtype="8" accel="50000" decel="50000" fill="hold" grpId="0" nodeType="afterEffect">
                                  <p:stCondLst>
                                    <p:cond delay="0"/>
                                  </p:stCondLst>
                                  <p:childTnLst>
                                    <p:set>
                                      <p:cBhvr>
                                        <p:cTn id="110" dur="1" fill="hold">
                                          <p:stCondLst>
                                            <p:cond delay="0"/>
                                          </p:stCondLst>
                                        </p:cTn>
                                        <p:tgtEl>
                                          <p:spTgt spid="22532">
                                            <p:txEl>
                                              <p:pRg st="11" end="11"/>
                                            </p:txEl>
                                          </p:spTgt>
                                        </p:tgtEl>
                                        <p:attrNameLst>
                                          <p:attrName>style.visibility</p:attrName>
                                        </p:attrNameLst>
                                      </p:cBhvr>
                                      <p:to>
                                        <p:strVal val="visible"/>
                                      </p:to>
                                    </p:set>
                                    <p:anim calcmode="lin" valueType="num">
                                      <p:cBhvr additive="base">
                                        <p:cTn id="111" dur="500" fill="hold"/>
                                        <p:tgtEl>
                                          <p:spTgt spid="22532">
                                            <p:txEl>
                                              <p:pRg st="11" end="11"/>
                                            </p:txEl>
                                          </p:spTgt>
                                        </p:tgtEl>
                                        <p:attrNameLst>
                                          <p:attrName>ppt_x</p:attrName>
                                        </p:attrNameLst>
                                      </p:cBhvr>
                                      <p:tavLst>
                                        <p:tav tm="0">
                                          <p:val>
                                            <p:strVal val="0-#ppt_w/2"/>
                                          </p:val>
                                        </p:tav>
                                        <p:tav tm="100000">
                                          <p:val>
                                            <p:strVal val="#ppt_x"/>
                                          </p:val>
                                        </p:tav>
                                      </p:tavLst>
                                    </p:anim>
                                    <p:anim calcmode="lin" valueType="num">
                                      <p:cBhvr additive="base">
                                        <p:cTn id="112" dur="500" fill="hold"/>
                                        <p:tgtEl>
                                          <p:spTgt spid="22532">
                                            <p:txEl>
                                              <p:pRg st="11" end="11"/>
                                            </p:txEl>
                                          </p:spTgt>
                                        </p:tgtEl>
                                        <p:attrNameLst>
                                          <p:attrName>ppt_y</p:attrName>
                                        </p:attrNameLst>
                                      </p:cBhvr>
                                      <p:tavLst>
                                        <p:tav tm="0">
                                          <p:val>
                                            <p:strVal val="#ppt_y"/>
                                          </p:val>
                                        </p:tav>
                                        <p:tav tm="100000">
                                          <p:val>
                                            <p:strVal val="#ppt_y"/>
                                          </p:val>
                                        </p:tav>
                                      </p:tavLst>
                                    </p:anim>
                                  </p:childTnLst>
                                </p:cTn>
                              </p:par>
                              <p:par>
                                <p:cTn id="113" presetID="2" presetClass="entr" presetSubtype="2" accel="50000" decel="50000" fill="hold" grpId="0" nodeType="withEffect">
                                  <p:stCondLst>
                                    <p:cond delay="0"/>
                                  </p:stCondLst>
                                  <p:childTnLst>
                                    <p:set>
                                      <p:cBhvr>
                                        <p:cTn id="114" dur="1" fill="hold">
                                          <p:stCondLst>
                                            <p:cond delay="0"/>
                                          </p:stCondLst>
                                        </p:cTn>
                                        <p:tgtEl>
                                          <p:spTgt spid="7">
                                            <p:txEl>
                                              <p:pRg st="0" end="0"/>
                                            </p:txEl>
                                          </p:spTgt>
                                        </p:tgtEl>
                                        <p:attrNameLst>
                                          <p:attrName>style.visibility</p:attrName>
                                        </p:attrNameLst>
                                      </p:cBhvr>
                                      <p:to>
                                        <p:strVal val="visible"/>
                                      </p:to>
                                    </p:set>
                                    <p:anim calcmode="lin" valueType="num">
                                      <p:cBhvr additive="base">
                                        <p:cTn id="115"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17" fill="hold">
                            <p:stCondLst>
                              <p:cond delay="6000"/>
                            </p:stCondLst>
                            <p:childTnLst>
                              <p:par>
                                <p:cTn id="118" presetID="2" presetClass="entr" presetSubtype="2" accel="50000" decel="50000" fill="hold" grpId="0" nodeType="afterEffect">
                                  <p:stCondLst>
                                    <p:cond delay="0"/>
                                  </p:stCondLst>
                                  <p:childTnLst>
                                    <p:set>
                                      <p:cBhvr>
                                        <p:cTn id="119" dur="1" fill="hold">
                                          <p:stCondLst>
                                            <p:cond delay="0"/>
                                          </p:stCondLst>
                                        </p:cTn>
                                        <p:tgtEl>
                                          <p:spTgt spid="7">
                                            <p:txEl>
                                              <p:pRg st="1" end="1"/>
                                            </p:txEl>
                                          </p:spTgt>
                                        </p:tgtEl>
                                        <p:attrNameLst>
                                          <p:attrName>style.visibility</p:attrName>
                                        </p:attrNameLst>
                                      </p:cBhvr>
                                      <p:to>
                                        <p:strVal val="visible"/>
                                      </p:to>
                                    </p:set>
                                    <p:anim calcmode="lin" valueType="num">
                                      <p:cBhvr additive="base">
                                        <p:cTn id="120"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21"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 presetClass="entr" presetSubtype="2" accel="50000" decel="50000" fill="hold" grpId="0" nodeType="afterEffect">
                                  <p:stCondLst>
                                    <p:cond delay="0"/>
                                  </p:stCondLst>
                                  <p:childTnLst>
                                    <p:set>
                                      <p:cBhvr>
                                        <p:cTn id="124" dur="1" fill="hold">
                                          <p:stCondLst>
                                            <p:cond delay="0"/>
                                          </p:stCondLst>
                                        </p:cTn>
                                        <p:tgtEl>
                                          <p:spTgt spid="7">
                                            <p:txEl>
                                              <p:pRg st="2" end="2"/>
                                            </p:txEl>
                                          </p:spTgt>
                                        </p:tgtEl>
                                        <p:attrNameLst>
                                          <p:attrName>style.visibility</p:attrName>
                                        </p:attrNameLst>
                                      </p:cBhvr>
                                      <p:to>
                                        <p:strVal val="visible"/>
                                      </p:to>
                                    </p:set>
                                    <p:anim calcmode="lin" valueType="num">
                                      <p:cBhvr additive="base">
                                        <p:cTn id="125"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27" fill="hold">
                            <p:stCondLst>
                              <p:cond delay="7000"/>
                            </p:stCondLst>
                            <p:childTnLst>
                              <p:par>
                                <p:cTn id="128" presetID="2" presetClass="entr" presetSubtype="2" accel="50000" decel="50000" fill="hold" grpId="0" nodeType="afterEffect">
                                  <p:stCondLst>
                                    <p:cond delay="0"/>
                                  </p:stCondLst>
                                  <p:childTnLst>
                                    <p:set>
                                      <p:cBhvr>
                                        <p:cTn id="129" dur="1" fill="hold">
                                          <p:stCondLst>
                                            <p:cond delay="0"/>
                                          </p:stCondLst>
                                        </p:cTn>
                                        <p:tgtEl>
                                          <p:spTgt spid="7">
                                            <p:txEl>
                                              <p:pRg st="3" end="3"/>
                                            </p:txEl>
                                          </p:spTgt>
                                        </p:tgtEl>
                                        <p:attrNameLst>
                                          <p:attrName>style.visibility</p:attrName>
                                        </p:attrNameLst>
                                      </p:cBhvr>
                                      <p:to>
                                        <p:strVal val="visible"/>
                                      </p:to>
                                    </p:set>
                                    <p:anim calcmode="lin" valueType="num">
                                      <p:cBhvr additive="base">
                                        <p:cTn id="130"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132" fill="hold">
                            <p:stCondLst>
                              <p:cond delay="7500"/>
                            </p:stCondLst>
                            <p:childTnLst>
                              <p:par>
                                <p:cTn id="133" presetID="2" presetClass="entr" presetSubtype="2" accel="50000" decel="50000" fill="hold" grpId="0" nodeType="afterEffect">
                                  <p:stCondLst>
                                    <p:cond delay="0"/>
                                  </p:stCondLst>
                                  <p:childTnLst>
                                    <p:set>
                                      <p:cBhvr>
                                        <p:cTn id="134" dur="1" fill="hold">
                                          <p:stCondLst>
                                            <p:cond delay="0"/>
                                          </p:stCondLst>
                                        </p:cTn>
                                        <p:tgtEl>
                                          <p:spTgt spid="7">
                                            <p:txEl>
                                              <p:pRg st="4" end="4"/>
                                            </p:txEl>
                                          </p:spTgt>
                                        </p:tgtEl>
                                        <p:attrNameLst>
                                          <p:attrName>style.visibility</p:attrName>
                                        </p:attrNameLst>
                                      </p:cBhvr>
                                      <p:to>
                                        <p:strVal val="visible"/>
                                      </p:to>
                                    </p:set>
                                    <p:anim calcmode="lin" valueType="num">
                                      <p:cBhvr additive="base">
                                        <p:cTn id="135"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13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137" fill="hold">
                            <p:stCondLst>
                              <p:cond delay="8000"/>
                            </p:stCondLst>
                            <p:childTnLst>
                              <p:par>
                                <p:cTn id="138" presetID="2" presetClass="entr" presetSubtype="2" accel="50000" decel="50000" fill="hold" grpId="0" nodeType="afterEffect">
                                  <p:stCondLst>
                                    <p:cond delay="0"/>
                                  </p:stCondLst>
                                  <p:childTnLst>
                                    <p:set>
                                      <p:cBhvr>
                                        <p:cTn id="139" dur="1" fill="hold">
                                          <p:stCondLst>
                                            <p:cond delay="0"/>
                                          </p:stCondLst>
                                        </p:cTn>
                                        <p:tgtEl>
                                          <p:spTgt spid="7">
                                            <p:txEl>
                                              <p:pRg st="5" end="5"/>
                                            </p:txEl>
                                          </p:spTgt>
                                        </p:tgtEl>
                                        <p:attrNameLst>
                                          <p:attrName>style.visibility</p:attrName>
                                        </p:attrNameLst>
                                      </p:cBhvr>
                                      <p:to>
                                        <p:strVal val="visible"/>
                                      </p:to>
                                    </p:set>
                                    <p:anim calcmode="lin" valueType="num">
                                      <p:cBhvr additive="base">
                                        <p:cTn id="140"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142" fill="hold">
                            <p:stCondLst>
                              <p:cond delay="8500"/>
                            </p:stCondLst>
                            <p:childTnLst>
                              <p:par>
                                <p:cTn id="143" presetID="2" presetClass="entr" presetSubtype="2" accel="50000" decel="50000" fill="hold" grpId="0" nodeType="afterEffect">
                                  <p:stCondLst>
                                    <p:cond delay="0"/>
                                  </p:stCondLst>
                                  <p:childTnLst>
                                    <p:set>
                                      <p:cBhvr>
                                        <p:cTn id="144" dur="1" fill="hold">
                                          <p:stCondLst>
                                            <p:cond delay="0"/>
                                          </p:stCondLst>
                                        </p:cTn>
                                        <p:tgtEl>
                                          <p:spTgt spid="7">
                                            <p:txEl>
                                              <p:pRg st="6" end="6"/>
                                            </p:txEl>
                                          </p:spTgt>
                                        </p:tgtEl>
                                        <p:attrNameLst>
                                          <p:attrName>style.visibility</p:attrName>
                                        </p:attrNameLst>
                                      </p:cBhvr>
                                      <p:to>
                                        <p:strVal val="visible"/>
                                      </p:to>
                                    </p:set>
                                    <p:anim calcmode="lin" valueType="num">
                                      <p:cBhvr additive="base">
                                        <p:cTn id="145"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146"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147" fill="hold">
                            <p:stCondLst>
                              <p:cond delay="9000"/>
                            </p:stCondLst>
                            <p:childTnLst>
                              <p:par>
                                <p:cTn id="148" presetID="2" presetClass="entr" presetSubtype="2" accel="50000" decel="50000" fill="hold" grpId="0" nodeType="afterEffect">
                                  <p:stCondLst>
                                    <p:cond delay="0"/>
                                  </p:stCondLst>
                                  <p:childTnLst>
                                    <p:set>
                                      <p:cBhvr>
                                        <p:cTn id="149" dur="1" fill="hold">
                                          <p:stCondLst>
                                            <p:cond delay="0"/>
                                          </p:stCondLst>
                                        </p:cTn>
                                        <p:tgtEl>
                                          <p:spTgt spid="7">
                                            <p:txEl>
                                              <p:pRg st="7" end="7"/>
                                            </p:txEl>
                                          </p:spTgt>
                                        </p:tgtEl>
                                        <p:attrNameLst>
                                          <p:attrName>style.visibility</p:attrName>
                                        </p:attrNameLst>
                                      </p:cBhvr>
                                      <p:to>
                                        <p:strVal val="visible"/>
                                      </p:to>
                                    </p:set>
                                    <p:anim calcmode="lin" valueType="num">
                                      <p:cBhvr additive="base">
                                        <p:cTn id="150"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151"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par>
                          <p:cTn id="152" fill="hold">
                            <p:stCondLst>
                              <p:cond delay="9500"/>
                            </p:stCondLst>
                            <p:childTnLst>
                              <p:par>
                                <p:cTn id="153" presetID="2" presetClass="entr" presetSubtype="2" accel="50000" decel="50000" fill="hold" grpId="0" nodeType="afterEffect">
                                  <p:stCondLst>
                                    <p:cond delay="0"/>
                                  </p:stCondLst>
                                  <p:childTnLst>
                                    <p:set>
                                      <p:cBhvr>
                                        <p:cTn id="154" dur="1" fill="hold">
                                          <p:stCondLst>
                                            <p:cond delay="0"/>
                                          </p:stCondLst>
                                        </p:cTn>
                                        <p:tgtEl>
                                          <p:spTgt spid="7">
                                            <p:txEl>
                                              <p:pRg st="8" end="8"/>
                                            </p:txEl>
                                          </p:spTgt>
                                        </p:tgtEl>
                                        <p:attrNameLst>
                                          <p:attrName>style.visibility</p:attrName>
                                        </p:attrNameLst>
                                      </p:cBhvr>
                                      <p:to>
                                        <p:strVal val="visible"/>
                                      </p:to>
                                    </p:set>
                                    <p:anim calcmode="lin" valueType="num">
                                      <p:cBhvr additive="base">
                                        <p:cTn id="155" dur="5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156"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par>
                          <p:cTn id="157" fill="hold">
                            <p:stCondLst>
                              <p:cond delay="10000"/>
                            </p:stCondLst>
                            <p:childTnLst>
                              <p:par>
                                <p:cTn id="158" presetID="2" presetClass="entr" presetSubtype="2" accel="50000" decel="50000" fill="hold" grpId="0" nodeType="afterEffect">
                                  <p:stCondLst>
                                    <p:cond delay="0"/>
                                  </p:stCondLst>
                                  <p:childTnLst>
                                    <p:set>
                                      <p:cBhvr>
                                        <p:cTn id="159" dur="1" fill="hold">
                                          <p:stCondLst>
                                            <p:cond delay="0"/>
                                          </p:stCondLst>
                                        </p:cTn>
                                        <p:tgtEl>
                                          <p:spTgt spid="7">
                                            <p:txEl>
                                              <p:pRg st="9" end="9"/>
                                            </p:txEl>
                                          </p:spTgt>
                                        </p:tgtEl>
                                        <p:attrNameLst>
                                          <p:attrName>style.visibility</p:attrName>
                                        </p:attrNameLst>
                                      </p:cBhvr>
                                      <p:to>
                                        <p:strVal val="visible"/>
                                      </p:to>
                                    </p:set>
                                    <p:anim calcmode="lin" valueType="num">
                                      <p:cBhvr additive="base">
                                        <p:cTn id="160" dur="500" fill="hold"/>
                                        <p:tgtEl>
                                          <p:spTgt spid="7">
                                            <p:txEl>
                                              <p:pRg st="9" end="9"/>
                                            </p:txEl>
                                          </p:spTgt>
                                        </p:tgtEl>
                                        <p:attrNameLst>
                                          <p:attrName>ppt_x</p:attrName>
                                        </p:attrNameLst>
                                      </p:cBhvr>
                                      <p:tavLst>
                                        <p:tav tm="0">
                                          <p:val>
                                            <p:strVal val="1+#ppt_w/2"/>
                                          </p:val>
                                        </p:tav>
                                        <p:tav tm="100000">
                                          <p:val>
                                            <p:strVal val="#ppt_x"/>
                                          </p:val>
                                        </p:tav>
                                      </p:tavLst>
                                    </p:anim>
                                    <p:anim calcmode="lin" valueType="num">
                                      <p:cBhvr additive="base">
                                        <p:cTn id="161"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500"/>
                            </p:stCondLst>
                            <p:childTnLst>
                              <p:par>
                                <p:cTn id="163" presetID="2" presetClass="entr" presetSubtype="2" accel="50000" decel="50000" fill="hold" grpId="0" nodeType="afterEffect">
                                  <p:stCondLst>
                                    <p:cond delay="0"/>
                                  </p:stCondLst>
                                  <p:childTnLst>
                                    <p:set>
                                      <p:cBhvr>
                                        <p:cTn id="164" dur="1" fill="hold">
                                          <p:stCondLst>
                                            <p:cond delay="0"/>
                                          </p:stCondLst>
                                        </p:cTn>
                                        <p:tgtEl>
                                          <p:spTgt spid="7">
                                            <p:txEl>
                                              <p:pRg st="10" end="10"/>
                                            </p:txEl>
                                          </p:spTgt>
                                        </p:tgtEl>
                                        <p:attrNameLst>
                                          <p:attrName>style.visibility</p:attrName>
                                        </p:attrNameLst>
                                      </p:cBhvr>
                                      <p:to>
                                        <p:strVal val="visible"/>
                                      </p:to>
                                    </p:set>
                                    <p:anim calcmode="lin" valueType="num">
                                      <p:cBhvr additive="base">
                                        <p:cTn id="165" dur="500" fill="hold"/>
                                        <p:tgtEl>
                                          <p:spTgt spid="7">
                                            <p:txEl>
                                              <p:pRg st="10" end="10"/>
                                            </p:txEl>
                                          </p:spTgt>
                                        </p:tgtEl>
                                        <p:attrNameLst>
                                          <p:attrName>ppt_x</p:attrName>
                                        </p:attrNameLst>
                                      </p:cBhvr>
                                      <p:tavLst>
                                        <p:tav tm="0">
                                          <p:val>
                                            <p:strVal val="1+#ppt_w/2"/>
                                          </p:val>
                                        </p:tav>
                                        <p:tav tm="100000">
                                          <p:val>
                                            <p:strVal val="#ppt_x"/>
                                          </p:val>
                                        </p:tav>
                                      </p:tavLst>
                                    </p:anim>
                                    <p:anim calcmode="lin" valueType="num">
                                      <p:cBhvr additive="base">
                                        <p:cTn id="166" dur="5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par>
                          <p:cTn id="167" fill="hold">
                            <p:stCondLst>
                              <p:cond delay="11000"/>
                            </p:stCondLst>
                            <p:childTnLst>
                              <p:par>
                                <p:cTn id="168" presetID="2" presetClass="entr" presetSubtype="2" accel="50000" decel="50000" fill="hold" grpId="0" nodeType="afterEffect">
                                  <p:stCondLst>
                                    <p:cond delay="0"/>
                                  </p:stCondLst>
                                  <p:childTnLst>
                                    <p:set>
                                      <p:cBhvr>
                                        <p:cTn id="169" dur="1" fill="hold">
                                          <p:stCondLst>
                                            <p:cond delay="0"/>
                                          </p:stCondLst>
                                        </p:cTn>
                                        <p:tgtEl>
                                          <p:spTgt spid="7">
                                            <p:txEl>
                                              <p:pRg st="11" end="11"/>
                                            </p:txEl>
                                          </p:spTgt>
                                        </p:tgtEl>
                                        <p:attrNameLst>
                                          <p:attrName>style.visibility</p:attrName>
                                        </p:attrNameLst>
                                      </p:cBhvr>
                                      <p:to>
                                        <p:strVal val="visible"/>
                                      </p:to>
                                    </p:set>
                                    <p:anim calcmode="lin" valueType="num">
                                      <p:cBhvr additive="base">
                                        <p:cTn id="170" dur="500" fill="hold"/>
                                        <p:tgtEl>
                                          <p:spTgt spid="7">
                                            <p:txEl>
                                              <p:pRg st="11" end="11"/>
                                            </p:txEl>
                                          </p:spTgt>
                                        </p:tgtEl>
                                        <p:attrNameLst>
                                          <p:attrName>ppt_x</p:attrName>
                                        </p:attrNameLst>
                                      </p:cBhvr>
                                      <p:tavLst>
                                        <p:tav tm="0">
                                          <p:val>
                                            <p:strVal val="1+#ppt_w/2"/>
                                          </p:val>
                                        </p:tav>
                                        <p:tav tm="100000">
                                          <p:val>
                                            <p:strVal val="#ppt_x"/>
                                          </p:val>
                                        </p:tav>
                                      </p:tavLst>
                                    </p:anim>
                                    <p:anim calcmode="lin" valueType="num">
                                      <p:cBhvr additive="base">
                                        <p:cTn id="171" dur="500" fill="hold"/>
                                        <p:tgtEl>
                                          <p:spTgt spid="7">
                                            <p:txEl>
                                              <p:pRg st="11" end="11"/>
                                            </p:txEl>
                                          </p:spTgt>
                                        </p:tgtEl>
                                        <p:attrNameLst>
                                          <p:attrName>ppt_y</p:attrName>
                                        </p:attrNameLst>
                                      </p:cBhvr>
                                      <p:tavLst>
                                        <p:tav tm="0">
                                          <p:val>
                                            <p:strVal val="#ppt_y"/>
                                          </p:val>
                                        </p:tav>
                                        <p:tav tm="100000">
                                          <p:val>
                                            <p:strVal val="#ppt_y"/>
                                          </p:val>
                                        </p:tav>
                                      </p:tavLst>
                                    </p:anim>
                                  </p:childTnLst>
                                </p:cTn>
                              </p:par>
                            </p:childTnLst>
                          </p:cTn>
                        </p:par>
                        <p:par>
                          <p:cTn id="172" fill="hold">
                            <p:stCondLst>
                              <p:cond delay="11500"/>
                            </p:stCondLst>
                            <p:childTnLst>
                              <p:par>
                                <p:cTn id="173" presetID="2" presetClass="entr" presetSubtype="2" accel="50000" decel="50000" fill="hold" grpId="0" nodeType="afterEffect">
                                  <p:stCondLst>
                                    <p:cond delay="0"/>
                                  </p:stCondLst>
                                  <p:childTnLst>
                                    <p:set>
                                      <p:cBhvr>
                                        <p:cTn id="174" dur="1" fill="hold">
                                          <p:stCondLst>
                                            <p:cond delay="0"/>
                                          </p:stCondLst>
                                        </p:cTn>
                                        <p:tgtEl>
                                          <p:spTgt spid="7">
                                            <p:txEl>
                                              <p:pRg st="12" end="12"/>
                                            </p:txEl>
                                          </p:spTgt>
                                        </p:tgtEl>
                                        <p:attrNameLst>
                                          <p:attrName>style.visibility</p:attrName>
                                        </p:attrNameLst>
                                      </p:cBhvr>
                                      <p:to>
                                        <p:strVal val="visible"/>
                                      </p:to>
                                    </p:set>
                                    <p:anim calcmode="lin" valueType="num">
                                      <p:cBhvr additive="base">
                                        <p:cTn id="175" dur="500" fill="hold"/>
                                        <p:tgtEl>
                                          <p:spTgt spid="7">
                                            <p:txEl>
                                              <p:pRg st="12" end="12"/>
                                            </p:txEl>
                                          </p:spTgt>
                                        </p:tgtEl>
                                        <p:attrNameLst>
                                          <p:attrName>ppt_x</p:attrName>
                                        </p:attrNameLst>
                                      </p:cBhvr>
                                      <p:tavLst>
                                        <p:tav tm="0">
                                          <p:val>
                                            <p:strVal val="1+#ppt_w/2"/>
                                          </p:val>
                                        </p:tav>
                                        <p:tav tm="100000">
                                          <p:val>
                                            <p:strVal val="#ppt_x"/>
                                          </p:val>
                                        </p:tav>
                                      </p:tavLst>
                                    </p:anim>
                                    <p:anim calcmode="lin" valueType="num">
                                      <p:cBhvr additive="base">
                                        <p:cTn id="176" dur="500" fill="hold"/>
                                        <p:tgtEl>
                                          <p:spTgt spid="7">
                                            <p:txEl>
                                              <p:pRg st="12" end="12"/>
                                            </p:txEl>
                                          </p:spTgt>
                                        </p:tgtEl>
                                        <p:attrNameLst>
                                          <p:attrName>ppt_y</p:attrName>
                                        </p:attrNameLst>
                                      </p:cBhvr>
                                      <p:tavLst>
                                        <p:tav tm="0">
                                          <p:val>
                                            <p:strVal val="#ppt_y"/>
                                          </p:val>
                                        </p:tav>
                                        <p:tav tm="100000">
                                          <p:val>
                                            <p:strVal val="#ppt_y"/>
                                          </p:val>
                                        </p:tav>
                                      </p:tavLst>
                                    </p:anim>
                                  </p:childTnLst>
                                </p:cTn>
                              </p:par>
                              <p:par>
                                <p:cTn id="177" presetID="2" presetClass="entr" presetSubtype="2" accel="50000" decel="50000" fill="hold" grpId="0" nodeType="withEffect">
                                  <p:stCondLst>
                                    <p:cond delay="0"/>
                                  </p:stCondLst>
                                  <p:childTnLst>
                                    <p:set>
                                      <p:cBhvr>
                                        <p:cTn id="178" dur="1" fill="hold">
                                          <p:stCondLst>
                                            <p:cond delay="0"/>
                                          </p:stCondLst>
                                        </p:cTn>
                                        <p:tgtEl>
                                          <p:spTgt spid="8">
                                            <p:txEl>
                                              <p:pRg st="0" end="0"/>
                                            </p:txEl>
                                          </p:spTgt>
                                        </p:tgtEl>
                                        <p:attrNameLst>
                                          <p:attrName>style.visibility</p:attrName>
                                        </p:attrNameLst>
                                      </p:cBhvr>
                                      <p:to>
                                        <p:strVal val="visible"/>
                                      </p:to>
                                    </p:set>
                                    <p:anim calcmode="lin" valueType="num">
                                      <p:cBhvr additive="base">
                                        <p:cTn id="17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8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81" fill="hold">
                            <p:stCondLst>
                              <p:cond delay="12000"/>
                            </p:stCondLst>
                            <p:childTnLst>
                              <p:par>
                                <p:cTn id="182" presetID="2" presetClass="entr" presetSubtype="2" accel="50000" decel="50000" fill="hold" grpId="0" nodeType="afterEffect">
                                  <p:stCondLst>
                                    <p:cond delay="0"/>
                                  </p:stCondLst>
                                  <p:childTnLst>
                                    <p:set>
                                      <p:cBhvr>
                                        <p:cTn id="183" dur="1" fill="hold">
                                          <p:stCondLst>
                                            <p:cond delay="0"/>
                                          </p:stCondLst>
                                        </p:cTn>
                                        <p:tgtEl>
                                          <p:spTgt spid="8">
                                            <p:txEl>
                                              <p:pRg st="1" end="1"/>
                                            </p:txEl>
                                          </p:spTgt>
                                        </p:tgtEl>
                                        <p:attrNameLst>
                                          <p:attrName>style.visibility</p:attrName>
                                        </p:attrNameLst>
                                      </p:cBhvr>
                                      <p:to>
                                        <p:strVal val="visible"/>
                                      </p:to>
                                    </p:set>
                                    <p:anim calcmode="lin" valueType="num">
                                      <p:cBhvr additive="base">
                                        <p:cTn id="184"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85"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86" fill="hold">
                            <p:stCondLst>
                              <p:cond delay="12500"/>
                            </p:stCondLst>
                            <p:childTnLst>
                              <p:par>
                                <p:cTn id="187" presetID="2" presetClass="entr" presetSubtype="2" accel="50000" decel="50000" fill="hold" grpId="0" nodeType="afterEffect">
                                  <p:stCondLst>
                                    <p:cond delay="0"/>
                                  </p:stCondLst>
                                  <p:childTnLst>
                                    <p:set>
                                      <p:cBhvr>
                                        <p:cTn id="188" dur="1" fill="hold">
                                          <p:stCondLst>
                                            <p:cond delay="0"/>
                                          </p:stCondLst>
                                        </p:cTn>
                                        <p:tgtEl>
                                          <p:spTgt spid="8">
                                            <p:txEl>
                                              <p:pRg st="2" end="2"/>
                                            </p:txEl>
                                          </p:spTgt>
                                        </p:tgtEl>
                                        <p:attrNameLst>
                                          <p:attrName>style.visibility</p:attrName>
                                        </p:attrNameLst>
                                      </p:cBhvr>
                                      <p:to>
                                        <p:strVal val="visible"/>
                                      </p:to>
                                    </p:set>
                                    <p:anim calcmode="lin" valueType="num">
                                      <p:cBhvr additive="base">
                                        <p:cTn id="18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9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191" fill="hold">
                            <p:stCondLst>
                              <p:cond delay="13000"/>
                            </p:stCondLst>
                            <p:childTnLst>
                              <p:par>
                                <p:cTn id="192" presetID="2" presetClass="entr" presetSubtype="2" accel="50000" decel="50000" fill="hold" grpId="0" nodeType="afterEffect">
                                  <p:stCondLst>
                                    <p:cond delay="0"/>
                                  </p:stCondLst>
                                  <p:childTnLst>
                                    <p:set>
                                      <p:cBhvr>
                                        <p:cTn id="193" dur="1" fill="hold">
                                          <p:stCondLst>
                                            <p:cond delay="0"/>
                                          </p:stCondLst>
                                        </p:cTn>
                                        <p:tgtEl>
                                          <p:spTgt spid="8">
                                            <p:txEl>
                                              <p:pRg st="3" end="3"/>
                                            </p:txEl>
                                          </p:spTgt>
                                        </p:tgtEl>
                                        <p:attrNameLst>
                                          <p:attrName>style.visibility</p:attrName>
                                        </p:attrNameLst>
                                      </p:cBhvr>
                                      <p:to>
                                        <p:strVal val="visible"/>
                                      </p:to>
                                    </p:set>
                                    <p:anim calcmode="lin" valueType="num">
                                      <p:cBhvr additive="base">
                                        <p:cTn id="194"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196" fill="hold">
                            <p:stCondLst>
                              <p:cond delay="13500"/>
                            </p:stCondLst>
                            <p:childTnLst>
                              <p:par>
                                <p:cTn id="197" presetID="2" presetClass="entr" presetSubtype="2" accel="50000" decel="50000" fill="hold" grpId="0" nodeType="afterEffect">
                                  <p:stCondLst>
                                    <p:cond delay="0"/>
                                  </p:stCondLst>
                                  <p:childTnLst>
                                    <p:set>
                                      <p:cBhvr>
                                        <p:cTn id="198" dur="1" fill="hold">
                                          <p:stCondLst>
                                            <p:cond delay="0"/>
                                          </p:stCondLst>
                                        </p:cTn>
                                        <p:tgtEl>
                                          <p:spTgt spid="8">
                                            <p:txEl>
                                              <p:pRg st="4" end="4"/>
                                            </p:txEl>
                                          </p:spTgt>
                                        </p:tgtEl>
                                        <p:attrNameLst>
                                          <p:attrName>style.visibility</p:attrName>
                                        </p:attrNameLst>
                                      </p:cBhvr>
                                      <p:to>
                                        <p:strVal val="visible"/>
                                      </p:to>
                                    </p:set>
                                    <p:anim calcmode="lin" valueType="num">
                                      <p:cBhvr additive="base">
                                        <p:cTn id="199"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00"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37" presetClass="entr" presetSubtype="0" fill="hold" grpId="0" nodeType="clickEffect">
                                  <p:stCondLst>
                                    <p:cond delay="0"/>
                                  </p:stCondLst>
                                  <p:childTnLst>
                                    <p:set>
                                      <p:cBhvr>
                                        <p:cTn id="204" dur="1" fill="hold">
                                          <p:stCondLst>
                                            <p:cond delay="0"/>
                                          </p:stCondLst>
                                        </p:cTn>
                                        <p:tgtEl>
                                          <p:spTgt spid="13"/>
                                        </p:tgtEl>
                                        <p:attrNameLst>
                                          <p:attrName>style.visibility</p:attrName>
                                        </p:attrNameLst>
                                      </p:cBhvr>
                                      <p:to>
                                        <p:strVal val="visible"/>
                                      </p:to>
                                    </p:set>
                                    <p:animEffect transition="in" filter="fade">
                                      <p:cBhvr>
                                        <p:cTn id="205" dur="5000"/>
                                        <p:tgtEl>
                                          <p:spTgt spid="13"/>
                                        </p:tgtEl>
                                      </p:cBhvr>
                                    </p:animEffect>
                                    <p:anim calcmode="lin" valueType="num">
                                      <p:cBhvr>
                                        <p:cTn id="206" dur="5000" fill="hold"/>
                                        <p:tgtEl>
                                          <p:spTgt spid="13"/>
                                        </p:tgtEl>
                                        <p:attrNameLst>
                                          <p:attrName>ppt_x</p:attrName>
                                        </p:attrNameLst>
                                      </p:cBhvr>
                                      <p:tavLst>
                                        <p:tav tm="0">
                                          <p:val>
                                            <p:strVal val="#ppt_x"/>
                                          </p:val>
                                        </p:tav>
                                        <p:tav tm="100000">
                                          <p:val>
                                            <p:strVal val="#ppt_x"/>
                                          </p:val>
                                        </p:tav>
                                      </p:tavLst>
                                    </p:anim>
                                    <p:anim calcmode="lin" valueType="num">
                                      <p:cBhvr>
                                        <p:cTn id="207" dur="4500" decel="100000" fill="hold"/>
                                        <p:tgtEl>
                                          <p:spTgt spid="13"/>
                                        </p:tgtEl>
                                        <p:attrNameLst>
                                          <p:attrName>ppt_y</p:attrName>
                                        </p:attrNameLst>
                                      </p:cBhvr>
                                      <p:tavLst>
                                        <p:tav tm="0">
                                          <p:val>
                                            <p:strVal val="#ppt_y+1"/>
                                          </p:val>
                                        </p:tav>
                                        <p:tav tm="100000">
                                          <p:val>
                                            <p:strVal val="#ppt_y-.03"/>
                                          </p:val>
                                        </p:tav>
                                      </p:tavLst>
                                    </p:anim>
                                    <p:anim calcmode="lin" valueType="num">
                                      <p:cBhvr>
                                        <p:cTn id="208" dur="500" accel="100000" fill="hold">
                                          <p:stCondLst>
                                            <p:cond delay="45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nimBg="1"/>
      <p:bldP spid="22532" grpId="0" build="p"/>
      <p:bldP spid="7" grpId="0" build="p" bldLvl="3"/>
      <p:bldP spid="8" grpId="0" build="p" bldLvl="3"/>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smtClean="0"/>
              <a:t>September 11, 2015</a:t>
            </a:r>
            <a:endParaRPr lang="en-US"/>
          </a:p>
        </p:txBody>
      </p:sp>
      <p:sp>
        <p:nvSpPr>
          <p:cNvPr id="27651" name="Rectangle 1026"/>
          <p:cNvSpPr>
            <a:spLocks noGrp="1" noChangeArrowheads="1"/>
          </p:cNvSpPr>
          <p:nvPr>
            <p:ph type="title"/>
          </p:nvPr>
        </p:nvSpPr>
        <p:spPr>
          <a:xfrm>
            <a:off x="152400" y="0"/>
            <a:ext cx="7315200" cy="1066800"/>
          </a:xfrm>
        </p:spPr>
        <p:txBody>
          <a:bodyPr/>
          <a:lstStyle/>
          <a:p>
            <a:pPr eaLnBrk="1" hangingPunct="1"/>
            <a:r>
              <a:rPr lang="en-US"/>
              <a:t>What does an archive do</a:t>
            </a:r>
            <a:br>
              <a:rPr lang="en-US"/>
            </a:br>
            <a:r>
              <a:rPr lang="en-US"/>
              <a:t>for you and your data?</a:t>
            </a:r>
          </a:p>
        </p:txBody>
      </p:sp>
      <p:sp>
        <p:nvSpPr>
          <p:cNvPr id="27652" name="Rectangle 1027"/>
          <p:cNvSpPr>
            <a:spLocks noGrp="1" noChangeArrowheads="1"/>
          </p:cNvSpPr>
          <p:nvPr>
            <p:ph type="body" idx="1"/>
          </p:nvPr>
        </p:nvSpPr>
        <p:spPr>
          <a:xfrm>
            <a:off x="838200" y="1066800"/>
            <a:ext cx="8001000" cy="4114800"/>
          </a:xfrm>
        </p:spPr>
        <p:txBody>
          <a:bodyPr/>
          <a:lstStyle/>
          <a:p>
            <a:pPr eaLnBrk="1" hangingPunct="1">
              <a:lnSpc>
                <a:spcPct val="90000"/>
              </a:lnSpc>
            </a:pPr>
            <a:r>
              <a:rPr lang="en-US" sz="2400" dirty="0"/>
              <a:t>Backup/Protect data</a:t>
            </a:r>
          </a:p>
          <a:p>
            <a:pPr eaLnBrk="1" hangingPunct="1">
              <a:lnSpc>
                <a:spcPct val="90000"/>
              </a:lnSpc>
            </a:pPr>
            <a:r>
              <a:rPr lang="en-US" sz="2400" dirty="0"/>
              <a:t>Automatically QC data;</a:t>
            </a:r>
            <a:r>
              <a:rPr lang="en-US" sz="2400" dirty="0" smtClean="0"/>
              <a:t> </a:t>
            </a:r>
          </a:p>
          <a:p>
            <a:pPr eaLnBrk="1" hangingPunct="1">
              <a:lnSpc>
                <a:spcPct val="90000"/>
              </a:lnSpc>
            </a:pPr>
            <a:r>
              <a:rPr lang="en-US" sz="2400" dirty="0"/>
              <a:t>Sort data- since it arrives randomly in time/space</a:t>
            </a:r>
          </a:p>
          <a:p>
            <a:pPr eaLnBrk="1" hangingPunct="1">
              <a:lnSpc>
                <a:spcPct val="90000"/>
              </a:lnSpc>
            </a:pPr>
            <a:r>
              <a:rPr lang="en-US" sz="2400" dirty="0"/>
              <a:t>Seamlessly integrate it with other data</a:t>
            </a:r>
          </a:p>
          <a:p>
            <a:pPr lvl="2" eaLnBrk="1" hangingPunct="1">
              <a:lnSpc>
                <a:spcPct val="90000"/>
              </a:lnSpc>
            </a:pPr>
            <a:r>
              <a:rPr lang="en-US" sz="2000" dirty="0"/>
              <a:t>Events, phase picks, many catalogs, 23 different sensor types (strain, pressure, temp, etc)</a:t>
            </a:r>
          </a:p>
          <a:p>
            <a:pPr lvl="2" eaLnBrk="1" hangingPunct="1">
              <a:lnSpc>
                <a:spcPct val="90000"/>
              </a:lnSpc>
            </a:pPr>
            <a:r>
              <a:rPr lang="en-US" sz="2000" dirty="0"/>
              <a:t>Proximal networks, out to global</a:t>
            </a:r>
          </a:p>
          <a:p>
            <a:pPr lvl="2" eaLnBrk="1" hangingPunct="1">
              <a:lnSpc>
                <a:spcPct val="90000"/>
              </a:lnSpc>
            </a:pPr>
            <a:r>
              <a:rPr lang="en-US" sz="2000" dirty="0"/>
              <a:t>Virtual Networks</a:t>
            </a:r>
          </a:p>
          <a:p>
            <a:pPr eaLnBrk="1" hangingPunct="1">
              <a:lnSpc>
                <a:spcPct val="90000"/>
              </a:lnSpc>
            </a:pPr>
            <a:r>
              <a:rPr lang="en-US" sz="2400" dirty="0"/>
              <a:t>Make it readily available, serve in real-time (</a:t>
            </a:r>
            <a:r>
              <a:rPr lang="en-US" sz="2400" dirty="0" err="1"/>
              <a:t>Seedlink</a:t>
            </a:r>
            <a:r>
              <a:rPr lang="en-US" sz="2400" dirty="0"/>
              <a:t>)</a:t>
            </a:r>
          </a:p>
          <a:p>
            <a:pPr eaLnBrk="1" hangingPunct="1">
              <a:lnSpc>
                <a:spcPct val="90000"/>
              </a:lnSpc>
            </a:pPr>
            <a:r>
              <a:rPr lang="en-US" sz="2400" dirty="0"/>
              <a:t>Service customized requests for your data</a:t>
            </a:r>
          </a:p>
          <a:p>
            <a:pPr eaLnBrk="1" hangingPunct="1">
              <a:lnSpc>
                <a:spcPct val="90000"/>
              </a:lnSpc>
            </a:pPr>
            <a:r>
              <a:rPr lang="en-US" sz="2400" dirty="0"/>
              <a:t>Provide software and support</a:t>
            </a:r>
          </a:p>
          <a:p>
            <a:pPr eaLnBrk="1" hangingPunct="1">
              <a:lnSpc>
                <a:spcPct val="90000"/>
              </a:lnSpc>
            </a:pPr>
            <a:r>
              <a:rPr lang="en-US" sz="2400" dirty="0"/>
              <a:t>Synchronize holdings between disparate archives</a:t>
            </a:r>
          </a:p>
          <a:p>
            <a:pPr eaLnBrk="1" hangingPunct="1">
              <a:lnSpc>
                <a:spcPct val="90000"/>
              </a:lnSpc>
            </a:pPr>
            <a:r>
              <a:rPr lang="en-US" sz="2400" dirty="0"/>
              <a:t>Assist with metadata- hosting Nominal Response </a:t>
            </a:r>
            <a:r>
              <a:rPr lang="en-US" sz="2400" dirty="0" err="1"/>
              <a:t>LIbrary</a:t>
            </a:r>
            <a:endParaRPr lang="en-US" sz="2400" dirty="0"/>
          </a:p>
          <a:p>
            <a:pPr eaLnBrk="1" hangingPunct="1">
              <a:lnSpc>
                <a:spcPct val="90000"/>
              </a:lnSpc>
            </a:pPr>
            <a:endParaRPr lang="en-US" sz="2400" dirty="0"/>
          </a:p>
        </p:txBody>
      </p:sp>
      <p:sp>
        <p:nvSpPr>
          <p:cNvPr id="5" name="Footer Placeholder 4"/>
          <p:cNvSpPr>
            <a:spLocks noGrp="1"/>
          </p:cNvSpPr>
          <p:nvPr>
            <p:ph type="ftr" sz="quarter" idx="11"/>
          </p:nvPr>
        </p:nvSpPr>
        <p:spPr>
          <a:xfrm>
            <a:off x="3581400" y="6248400"/>
            <a:ext cx="4572000" cy="457200"/>
          </a:xfrm>
        </p:spPr>
        <p:txBody>
          <a:bodyPr/>
          <a:lstStyle/>
          <a:p>
            <a:r>
              <a:rPr lang="en-US" sz="1400" dirty="0" smtClean="0"/>
              <a:t>Managing Data from Seismic Networks, Hanoi</a:t>
            </a:r>
            <a:endParaRPr lang="en-US" sz="14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p>
            <a:r>
              <a:rPr lang="en-US" smtClean="0"/>
              <a:t>September 11, 2015</a:t>
            </a:r>
            <a:endParaRPr lang="en-US"/>
          </a:p>
        </p:txBody>
      </p:sp>
      <p:sp>
        <p:nvSpPr>
          <p:cNvPr id="29699" name="Rectangle 2"/>
          <p:cNvSpPr>
            <a:spLocks noGrp="1" noChangeArrowheads="1"/>
          </p:cNvSpPr>
          <p:nvPr>
            <p:ph type="title" idx="4294967295"/>
          </p:nvPr>
        </p:nvSpPr>
        <p:spPr>
          <a:xfrm>
            <a:off x="228600" y="228600"/>
            <a:ext cx="7391400" cy="1143000"/>
          </a:xfrm>
        </p:spPr>
        <p:txBody>
          <a:bodyPr/>
          <a:lstStyle/>
          <a:p>
            <a:pPr eaLnBrk="1" hangingPunct="1"/>
            <a:r>
              <a:rPr lang="en-US" sz="3600"/>
              <a:t>An </a:t>
            </a:r>
            <a:r>
              <a:rPr lang="en-US" sz="3600" i="1"/>
              <a:t>Archive</a:t>
            </a:r>
            <a:r>
              <a:rPr lang="en-US" sz="3600"/>
              <a:t> is not just a </a:t>
            </a:r>
            <a:r>
              <a:rPr lang="en-US" sz="3600" i="1"/>
              <a:t>Backup</a:t>
            </a:r>
          </a:p>
        </p:txBody>
      </p:sp>
      <p:sp>
        <p:nvSpPr>
          <p:cNvPr id="29700" name="Rectangle 3"/>
          <p:cNvSpPr>
            <a:spLocks noChangeArrowheads="1"/>
          </p:cNvSpPr>
          <p:nvPr/>
        </p:nvSpPr>
        <p:spPr bwMode="auto">
          <a:xfrm>
            <a:off x="0" y="1752600"/>
            <a:ext cx="9144000" cy="4524375"/>
          </a:xfrm>
          <a:prstGeom prst="rect">
            <a:avLst/>
          </a:prstGeom>
          <a:noFill/>
          <a:ln w="9525">
            <a:noFill/>
            <a:miter lim="800000"/>
            <a:headEnd/>
            <a:tailEnd/>
          </a:ln>
        </p:spPr>
        <p:txBody>
          <a:bodyPr>
            <a:prstTxWarp prst="textNoShape">
              <a:avLst/>
            </a:prstTxWarp>
            <a:spAutoFit/>
          </a:bodyPr>
          <a:lstStyle/>
          <a:p>
            <a:pPr>
              <a:buFontTx/>
              <a:buChar char="•"/>
            </a:pPr>
            <a:r>
              <a:rPr lang="en-US"/>
              <a:t> Data should not be harder to get out than it was to put in, and 	now that data is real-time, it’s easier on both ends.</a:t>
            </a:r>
          </a:p>
          <a:p>
            <a:pPr>
              <a:buFontTx/>
              <a:buChar char="•"/>
            </a:pPr>
            <a:r>
              <a:rPr lang="en-US"/>
              <a:t> Data are migrated to new technologies on average every 4 years</a:t>
            </a:r>
          </a:p>
          <a:p>
            <a:pPr>
              <a:buFontTx/>
              <a:buChar char="•"/>
            </a:pPr>
            <a:r>
              <a:rPr lang="en-US"/>
              <a:t> Perpetually viable (format upgrades), sorted, redundant copies</a:t>
            </a:r>
          </a:p>
          <a:p>
            <a:pPr>
              <a:buFontTx/>
              <a:buChar char="•"/>
            </a:pPr>
            <a:r>
              <a:rPr lang="en-US"/>
              <a:t> Standardized interfaces ease access</a:t>
            </a:r>
          </a:p>
          <a:p>
            <a:pPr>
              <a:buFontTx/>
              <a:buChar char="•"/>
            </a:pPr>
            <a:r>
              <a:rPr lang="en-US"/>
              <a:t> Updatable, network operators modify/control the holdings</a:t>
            </a:r>
          </a:p>
          <a:p>
            <a:pPr>
              <a:buFontTx/>
              <a:buChar char="•"/>
            </a:pPr>
            <a:r>
              <a:rPr lang="en-US"/>
              <a:t> Provides seamless access across multiple domains in 4-D.</a:t>
            </a:r>
          </a:p>
          <a:p>
            <a:pPr>
              <a:buFontTx/>
              <a:buChar char="•"/>
            </a:pPr>
            <a:r>
              <a:rPr lang="en-US"/>
              <a:t> An active archive is dynamic, and interfaces should enable         	transparent discovery of “new” data</a:t>
            </a:r>
          </a:p>
          <a:p>
            <a:pPr lvl="1"/>
            <a:endParaRPr lang="en-US"/>
          </a:p>
          <a:p>
            <a:pPr lvl="1"/>
            <a:r>
              <a:rPr lang="en-US"/>
              <a:t>Without effective data management, it can become a landfill.</a:t>
            </a:r>
          </a:p>
          <a:p>
            <a:pPr>
              <a:buFontTx/>
              <a:buChar char="•"/>
            </a:pPr>
            <a:endParaRPr lang="en-US"/>
          </a:p>
        </p:txBody>
      </p:sp>
      <p:sp>
        <p:nvSpPr>
          <p:cNvPr id="5" name="Footer Placeholder 4"/>
          <p:cNvSpPr>
            <a:spLocks noGrp="1"/>
          </p:cNvSpPr>
          <p:nvPr>
            <p:ph type="ftr" sz="quarter" idx="11"/>
          </p:nvPr>
        </p:nvSpPr>
        <p:spPr>
          <a:xfrm>
            <a:off x="3581400" y="6248400"/>
            <a:ext cx="4876800" cy="457200"/>
          </a:xfrm>
        </p:spPr>
        <p:txBody>
          <a:bodyPr/>
          <a:lstStyle/>
          <a:p>
            <a:r>
              <a:rPr lang="en-US" sz="1400" dirty="0" smtClean="0"/>
              <a:t>Managing Data from Seismic Networks, Hanoi</a:t>
            </a:r>
            <a:endParaRPr lang="en-US" sz="14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Main:Applications:Microsoft Office X:Templates:Presentations:Content:Generic</Template>
  <TotalTime>16338</TotalTime>
  <Words>2348</Words>
  <Application>Microsoft Macintosh PowerPoint</Application>
  <PresentationFormat>On-screen Show (4:3)</PresentationFormat>
  <Paragraphs>417</Paragraphs>
  <Slides>33</Slides>
  <Notes>23</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Generic</vt:lpstr>
      <vt:lpstr>The IRIS Data Management System     Operations Overview   &amp; Data Curation </vt:lpstr>
      <vt:lpstr>IRIS Data Services              Mission Statement</vt:lpstr>
      <vt:lpstr>PowerPoint Presentation</vt:lpstr>
      <vt:lpstr>PowerPoint Presentation</vt:lpstr>
      <vt:lpstr>PowerPoint Presentation</vt:lpstr>
      <vt:lpstr>Giving credit for data; now includes DOI</vt:lpstr>
      <vt:lpstr>Types of Sensor Data IRIS manages </vt:lpstr>
      <vt:lpstr>What does an archive do for you and your data?</vt:lpstr>
      <vt:lpstr>An Archive is not just a Backup</vt:lpstr>
      <vt:lpstr>Auxiliary Data Center @ LLNL *1,300 Km from DMC</vt:lpstr>
      <vt:lpstr>   Overview of the  -Auxiliary Data Center-</vt:lpstr>
      <vt:lpstr>Why an Auxiliary Data Center?</vt:lpstr>
      <vt:lpstr>Taking Advantage of a New Opportunity: LVOC</vt:lpstr>
      <vt:lpstr>What Will Be Available Functionally?</vt:lpstr>
      <vt:lpstr>Lastly- A Connection to High Performance Computing</vt:lpstr>
      <vt:lpstr>Email Based Data Requesting:   2 examples to show you   </vt:lpstr>
      <vt:lpstr>PowerPoint Presentation</vt:lpstr>
      <vt:lpstr>Batch REQuest FAST (BREQ_FAST)</vt:lpstr>
      <vt:lpstr>Order SEED now, process later-  using BREQ_FAST</vt:lpstr>
      <vt:lpstr>BREQ_FAST via SeismiQuery</vt:lpstr>
      <vt:lpstr>BREQ_FAST via SeismiQuery</vt:lpstr>
      <vt:lpstr>BREQ_FAST via SeismiQuiery</vt:lpstr>
      <vt:lpstr>BREQ_FAST via SeismiQuiery      Results in a new popup window:</vt:lpstr>
      <vt:lpstr>Request from BREQ_FAST Via Email</vt:lpstr>
      <vt:lpstr>WILBER3, for Event-related waveforms</vt:lpstr>
      <vt:lpstr>WILBER3- Let’s demo</vt:lpstr>
      <vt:lpstr>The End</vt:lpstr>
      <vt:lpstr>PowerPoint Presentation</vt:lpstr>
      <vt:lpstr>Summary</vt:lpstr>
      <vt:lpstr>MDA: MetaData Aggregator http://www.iris.edu/mda/ </vt:lpstr>
      <vt:lpstr>GMap: Google Map Service http://www.iris.edu/gmap/ </vt:lpstr>
      <vt:lpstr>MDA: MetaData Aggregator http://www.iris.edu/mda/ </vt:lpstr>
      <vt:lpstr>Available from IRIS…</vt:lpstr>
    </vt:vector>
  </TitlesOfParts>
  <Manager/>
  <Company>IRIS DMC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dc:title>
  <dc:subject/>
  <dc:creator>Rick Benson</dc:creator>
  <cp:keywords/>
  <dc:description/>
  <cp:lastModifiedBy>Rick Benson</cp:lastModifiedBy>
  <cp:revision>128</cp:revision>
  <dcterms:created xsi:type="dcterms:W3CDTF">2014-07-14T18:08:55Z</dcterms:created>
  <dcterms:modified xsi:type="dcterms:W3CDTF">2015-08-10T21:44:01Z</dcterms:modified>
  <cp:category/>
</cp:coreProperties>
</file>