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9"/>
  </p:notesMasterIdLst>
  <p:sldIdLst>
    <p:sldId id="256" r:id="rId2"/>
    <p:sldId id="260" r:id="rId3"/>
    <p:sldId id="258" r:id="rId4"/>
    <p:sldId id="257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4714A-F8EC-FA4C-B30F-E514EE69B885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AB14-652F-884C-93B9-F74E60ED0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BF9E7B-358C-2847-AF5B-8FFF231F29C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5E639D-7A69-3E40-9395-41D315C2CB6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C3EA31-0741-CD4E-99EC-27275FC8A64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813840"/>
            <a:ext cx="6480048" cy="2301240"/>
          </a:xfrm>
        </p:spPr>
        <p:txBody>
          <a:bodyPr/>
          <a:lstStyle/>
          <a:p>
            <a:r>
              <a:rPr lang="en-US" dirty="0" smtClean="0"/>
              <a:t>Managing Data from Seismic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994632"/>
            <a:ext cx="6480048" cy="1752600"/>
          </a:xfrm>
        </p:spPr>
        <p:txBody>
          <a:bodyPr/>
          <a:lstStyle/>
          <a:p>
            <a:r>
              <a:rPr lang="en-US" dirty="0" smtClean="0"/>
              <a:t>TIM AHERN, DIRECTOR, IRIS DATA SERVICES</a:t>
            </a:r>
            <a:endParaRPr lang="en-US" dirty="0"/>
          </a:p>
        </p:txBody>
      </p:sp>
      <p:pic>
        <p:nvPicPr>
          <p:cNvPr id="5" name="Picture 4" descr="WorkshopLogo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98" y="0"/>
            <a:ext cx="3048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45720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Present state-of-the-art seismic network design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and operating principles for network </a:t>
            </a:r>
            <a:r>
              <a:rPr lang="en-US" sz="2000" dirty="0">
                <a:latin typeface="Arial" charset="0"/>
                <a:ea typeface="ＭＳ Ｐゴシック" charset="0"/>
              </a:rPr>
              <a:t>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Improve the understanding of modern seismic instrumentation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ＭＳ Ｐゴシック" charset="0"/>
              </a:rPr>
              <a:t>Training </a:t>
            </a:r>
            <a:r>
              <a:rPr lang="en-US" sz="2000" dirty="0">
                <a:latin typeface="Arial" charset="0"/>
                <a:ea typeface="ＭＳ Ｐゴシック" charset="0"/>
              </a:rPr>
              <a:t>in tools </a:t>
            </a:r>
            <a:endParaRPr lang="en-US" sz="200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E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nabling </a:t>
            </a:r>
            <a:r>
              <a:rPr lang="en-US" sz="1800" dirty="0">
                <a:latin typeface="Arial" charset="0"/>
                <a:ea typeface="ＭＳ Ｐゴシック" charset="0"/>
              </a:rPr>
              <a:t>the production of waveform data and metadata using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FDSN standards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charset="0"/>
              </a:rPr>
              <a:t>Instruction for the SeisComp3 seismic network management system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charset="0"/>
              </a:rPr>
              <a:t>Instruction in the use of </a:t>
            </a:r>
            <a:r>
              <a:rPr lang="en-US" sz="1800" dirty="0" err="1" smtClean="0">
                <a:latin typeface="Arial" charset="0"/>
                <a:ea typeface="ＭＳ Ｐゴシック" charset="0"/>
              </a:rPr>
              <a:t>ObsPy</a:t>
            </a:r>
            <a:endParaRPr lang="en-US" sz="1800" dirty="0" smtClean="0">
              <a:latin typeface="Arial" charset="0"/>
              <a:ea typeface="ＭＳ Ｐゴシック" charset="0"/>
            </a:endParaRPr>
          </a:p>
          <a:p>
            <a:pPr marL="448056" lvl="1" indent="0" eaLnBrk="1" hangingPunct="1">
              <a:lnSpc>
                <a:spcPct val="90000"/>
              </a:lnSpc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Building connections between network operators in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other parts of Africa and the Middle East with an emphasis on sub-Saharan African countries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ＭＳ Ｐゴシック" charset="0"/>
              </a:rPr>
              <a:t>Encourage </a:t>
            </a:r>
            <a:r>
              <a:rPr lang="en-US" sz="2000" dirty="0">
                <a:latin typeface="Arial" charset="0"/>
                <a:ea typeface="ＭＳ Ｐゴシック" charset="0"/>
              </a:rPr>
              <a:t>sharing of seismic data with neighboring countries and internationally with the FDSN Data Center at IRIS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057400" y="381000"/>
            <a:ext cx="5897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DADADA"/>
                </a:solidFill>
              </a:rPr>
              <a:t>Workshop Objectives</a:t>
            </a:r>
          </a:p>
        </p:txBody>
      </p:sp>
    </p:spTree>
    <p:extLst>
      <p:ext uri="{BB962C8B-B14F-4D97-AF65-F5344CB8AC3E}">
        <p14:creationId xmlns:p14="http://schemas.microsoft.com/office/powerpoint/2010/main" val="10725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390" y="1600200"/>
            <a:ext cx="7467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 (Headings)" charset="0"/>
                <a:ea typeface="ＭＳ Ｐゴシック" charset="0"/>
                <a:cs typeface="Arial (Headings)" charset="0"/>
              </a:rPr>
              <a:t>Local Sponsor and Host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 (Headings)" charset="0"/>
                <a:ea typeface="ＭＳ Ｐゴシック" charset="0"/>
                <a:cs typeface="Arial (Headings)" charset="0"/>
              </a:rPr>
              <a:t>Council for </a:t>
            </a:r>
            <a:r>
              <a:rPr lang="en-US" dirty="0" err="1" smtClean="0">
                <a:latin typeface="Arial (Headings)" charset="0"/>
                <a:ea typeface="ＭＳ Ｐゴシック" charset="0"/>
                <a:cs typeface="Arial (Headings)" charset="0"/>
              </a:rPr>
              <a:t>GeoSciences</a:t>
            </a:r>
            <a:endParaRPr lang="en-US" dirty="0" smtClean="0">
              <a:latin typeface="Arial (Headings)" charset="0"/>
              <a:ea typeface="ＭＳ Ｐゴシック" charset="0"/>
              <a:cs typeface="Arial (Headings)" charset="0"/>
            </a:endParaRPr>
          </a:p>
          <a:p>
            <a:pPr marL="448056" lvl="1" indent="0">
              <a:lnSpc>
                <a:spcPct val="90000"/>
              </a:lnSpc>
              <a:buNone/>
              <a:defRPr/>
            </a:pPr>
            <a:endParaRPr lang="en-US" dirty="0" smtClean="0">
              <a:latin typeface="Arial (Headings)" charset="0"/>
              <a:ea typeface="ＭＳ Ｐゴシック" charset="0"/>
              <a:cs typeface="Arial (Headings)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 (Headings)" charset="0"/>
                <a:ea typeface="ＭＳ Ｐゴシック" charset="0"/>
                <a:cs typeface="Arial (Headings)" charset="0"/>
              </a:rPr>
              <a:t>International-</a:t>
            </a:r>
            <a:r>
              <a:rPr lang="en-US" dirty="0">
                <a:latin typeface="Arial (Headings)" charset="0"/>
                <a:ea typeface="ＭＳ Ｐゴシック" charset="0"/>
                <a:cs typeface="Arial (Headings)" charset="0"/>
              </a:rPr>
              <a:t>Sponsors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 (Headings)" charset="0"/>
                <a:ea typeface="ＭＳ Ｐゴシック" charset="0"/>
                <a:cs typeface="Arial (Headings)" charset="0"/>
              </a:rPr>
              <a:t>IRIS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Arial (Headings)" charset="0"/>
                <a:ea typeface="ＭＳ Ｐゴシック" charset="0"/>
                <a:cs typeface="Arial (Headings)" charset="0"/>
              </a:rPr>
              <a:t>US National Science </a:t>
            </a:r>
            <a:r>
              <a:rPr lang="en-US" dirty="0" smtClean="0">
                <a:latin typeface="Arial (Headings)" charset="0"/>
                <a:ea typeface="ＭＳ Ｐゴシック" charset="0"/>
                <a:cs typeface="Arial (Headings)" charset="0"/>
              </a:rPr>
              <a:t>Foundation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>
              <a:latin typeface="Arial (Headings)" charset="0"/>
              <a:ea typeface="ＭＳ Ｐゴシック" charset="0"/>
              <a:cs typeface="Arial (Headings)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 (Headings)" charset="0"/>
                <a:ea typeface="ＭＳ Ｐゴシック" charset="0"/>
                <a:cs typeface="Arial (Headings)" charset="0"/>
              </a:rPr>
              <a:t>IASPEI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Arial (Headings)" charset="0"/>
              <a:ea typeface="ＭＳ Ｐゴシック" charset="0"/>
              <a:cs typeface="Arial (Headings)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 (Headings)" charset="0"/>
                <a:ea typeface="ＭＳ Ｐゴシック" charset="0"/>
                <a:cs typeface="Arial (Headings)" charset="0"/>
              </a:rPr>
              <a:t>FDSN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Arial (Headings)" charset="0"/>
              <a:ea typeface="ＭＳ Ｐゴシック" charset="0"/>
              <a:cs typeface="Arial (Headings)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600200" y="381000"/>
            <a:ext cx="5648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DADADA"/>
                </a:solidFill>
              </a:rPr>
              <a:t>Workshop Sponsors</a:t>
            </a:r>
          </a:p>
        </p:txBody>
      </p:sp>
      <p:pic>
        <p:nvPicPr>
          <p:cNvPr id="19460" name="Picture 6" descr="nsf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7" y="3743410"/>
            <a:ext cx="678388" cy="74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9" descr="iaspei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4" y="4739320"/>
            <a:ext cx="8286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0" descr="fdsn_lo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" y="5589180"/>
            <a:ext cx="81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" descr="ds-ic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" y="2996220"/>
            <a:ext cx="6731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831" y="1508180"/>
            <a:ext cx="9906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0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572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Tim Ahern (IRIS Data Services)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Peter Davis (UC  San Diego)</a:t>
            </a:r>
          </a:p>
          <a:p>
            <a:pPr>
              <a:defRPr/>
            </a:pPr>
            <a:r>
              <a:rPr lang="en-US" sz="2800" dirty="0"/>
              <a:t>Stefan </a:t>
            </a:r>
            <a:r>
              <a:rPr lang="en-US" sz="2800" dirty="0" err="1"/>
              <a:t>Lisowski</a:t>
            </a:r>
            <a:r>
              <a:rPr lang="en-US" sz="2800" dirty="0"/>
              <a:t> (ISTI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/>
              <a:t>Alex </a:t>
            </a:r>
            <a:r>
              <a:rPr lang="en-US" sz="2800" dirty="0" err="1"/>
              <a:t>Schnackenberg</a:t>
            </a:r>
            <a:r>
              <a:rPr lang="en-US" sz="2800" dirty="0"/>
              <a:t> (ISTI) </a:t>
            </a:r>
            <a:endParaRPr lang="en-US" sz="2800" dirty="0" smtClean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Mary Templeton (IRIS DMC)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Joachim Wasserman (LMU)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Michelle </a:t>
            </a:r>
            <a:r>
              <a:rPr lang="en-US" sz="2800" dirty="0" err="1" smtClean="0">
                <a:latin typeface="+mj-lt"/>
              </a:rPr>
              <a:t>Grobalier</a:t>
            </a:r>
            <a:endParaRPr lang="en-US" sz="2800" dirty="0" smtClean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Juanita Van </a:t>
            </a:r>
            <a:r>
              <a:rPr lang="en-US" sz="2800" dirty="0" err="1" smtClean="0">
                <a:latin typeface="+mj-lt"/>
              </a:rPr>
              <a:t>Wyk</a:t>
            </a:r>
            <a:endParaRPr lang="en-US" sz="2800" dirty="0" smtClean="0">
              <a:latin typeface="+mj-lt"/>
            </a:endParaRPr>
          </a:p>
          <a:p>
            <a:pPr>
              <a:defRPr/>
            </a:pPr>
            <a:endParaRPr lang="en-US" sz="2800" dirty="0" smtClean="0">
              <a:latin typeface="+mj-lt"/>
            </a:endParaRPr>
          </a:p>
          <a:p>
            <a:pPr>
              <a:defRPr/>
            </a:pPr>
            <a:endParaRPr lang="en-US" sz="2800" dirty="0" smtClean="0">
              <a:latin typeface="+mj-lt"/>
            </a:endParaRPr>
          </a:p>
          <a:p>
            <a:pPr>
              <a:defRPr/>
            </a:pPr>
            <a:endParaRPr lang="en-US" sz="2800" dirty="0" smtClean="0">
              <a:latin typeface="+mj-lt"/>
            </a:endParaRP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5913" y="228600"/>
            <a:ext cx="52293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DADADA"/>
                </a:solidFill>
              </a:rPr>
              <a:t>Introduction of </a:t>
            </a:r>
            <a:r>
              <a:rPr lang="en-US" sz="3200" b="1" dirty="0" smtClean="0">
                <a:solidFill>
                  <a:srgbClr val="DADADA"/>
                </a:solidFill>
              </a:rPr>
              <a:t>Lecturers</a:t>
            </a:r>
          </a:p>
          <a:p>
            <a:r>
              <a:rPr lang="en-US" sz="3200" b="1" dirty="0">
                <a:solidFill>
                  <a:srgbClr val="DADADA"/>
                </a:solidFill>
              </a:rPr>
              <a:t>	</a:t>
            </a:r>
            <a:r>
              <a:rPr lang="en-US" sz="3200" b="1" dirty="0" smtClean="0">
                <a:solidFill>
                  <a:srgbClr val="DADADA"/>
                </a:solidFill>
              </a:rPr>
              <a:t>				&amp; Local Hosts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74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1"/>
          <p:cNvSpPr txBox="1">
            <a:spLocks noChangeArrowheads="1"/>
          </p:cNvSpPr>
          <p:nvPr/>
        </p:nvSpPr>
        <p:spPr bwMode="auto">
          <a:xfrm>
            <a:off x="5690112" y="220698"/>
            <a:ext cx="3541601" cy="294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/>
              <a:t>Representatives from </a:t>
            </a:r>
          </a:p>
          <a:p>
            <a:pPr algn="ctr"/>
            <a:r>
              <a:rPr lang="en-US" sz="3600" dirty="0"/>
              <a:t>Asia Pacific Region</a:t>
            </a:r>
          </a:p>
          <a:p>
            <a:pPr algn="ctr"/>
            <a:r>
              <a:rPr lang="en-US" sz="2000" dirty="0" smtClean="0"/>
              <a:t>31 </a:t>
            </a:r>
            <a:r>
              <a:rPr lang="en-US" sz="2000" dirty="0"/>
              <a:t>participants from </a:t>
            </a:r>
            <a:r>
              <a:rPr lang="en-US" sz="2000" dirty="0" smtClean="0"/>
              <a:t>17 </a:t>
            </a:r>
            <a:r>
              <a:rPr lang="en-US" sz="2000" dirty="0"/>
              <a:t>countries are represented</a:t>
            </a:r>
          </a:p>
        </p:txBody>
      </p:sp>
      <p:sp>
        <p:nvSpPr>
          <p:cNvPr id="24579" name="Oval 25"/>
          <p:cNvSpPr>
            <a:spLocks noChangeArrowheads="1"/>
          </p:cNvSpPr>
          <p:nvPr/>
        </p:nvSpPr>
        <p:spPr bwMode="auto">
          <a:xfrm>
            <a:off x="6500812" y="3925549"/>
            <a:ext cx="152400" cy="15239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Oval 25"/>
          <p:cNvSpPr>
            <a:spLocks noChangeArrowheads="1"/>
          </p:cNvSpPr>
          <p:nvPr/>
        </p:nvSpPr>
        <p:spPr bwMode="auto">
          <a:xfrm>
            <a:off x="6500812" y="4458913"/>
            <a:ext cx="152400" cy="15239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TextBox 48"/>
          <p:cNvSpPr txBox="1">
            <a:spLocks noChangeArrowheads="1"/>
          </p:cNvSpPr>
          <p:nvPr/>
        </p:nvSpPr>
        <p:spPr bwMode="auto">
          <a:xfrm>
            <a:off x="6653212" y="3773159"/>
            <a:ext cx="1450975" cy="46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Germany</a:t>
            </a:r>
          </a:p>
        </p:txBody>
      </p:sp>
      <p:sp>
        <p:nvSpPr>
          <p:cNvPr id="24582" name="TextBox 49"/>
          <p:cNvSpPr txBox="1">
            <a:spLocks noChangeArrowheads="1"/>
          </p:cNvSpPr>
          <p:nvPr/>
        </p:nvSpPr>
        <p:spPr bwMode="auto">
          <a:xfrm>
            <a:off x="6754812" y="4306523"/>
            <a:ext cx="812800" cy="46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USA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7924" y="275043"/>
            <a:ext cx="5156200" cy="6083300"/>
            <a:chOff x="377924" y="275043"/>
            <a:chExt cx="5156200" cy="6083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7924" y="275043"/>
              <a:ext cx="5156200" cy="6083300"/>
            </a:xfrm>
            <a:prstGeom prst="rect">
              <a:avLst/>
            </a:prstGeom>
          </p:spPr>
        </p:pic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2260808" y="2604670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5"/>
            <p:cNvSpPr>
              <a:spLocks noChangeArrowheads="1"/>
            </p:cNvSpPr>
            <p:nvPr/>
          </p:nvSpPr>
          <p:spPr bwMode="auto">
            <a:xfrm>
              <a:off x="3985238" y="3052518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25"/>
            <p:cNvSpPr>
              <a:spLocks noChangeArrowheads="1"/>
            </p:cNvSpPr>
            <p:nvPr/>
          </p:nvSpPr>
          <p:spPr bwMode="auto">
            <a:xfrm>
              <a:off x="3606427" y="5249192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25"/>
            <p:cNvSpPr>
              <a:spLocks noChangeArrowheads="1"/>
            </p:cNvSpPr>
            <p:nvPr/>
          </p:nvSpPr>
          <p:spPr bwMode="auto">
            <a:xfrm>
              <a:off x="3593152" y="4252324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25"/>
            <p:cNvSpPr>
              <a:spLocks noChangeArrowheads="1"/>
            </p:cNvSpPr>
            <p:nvPr/>
          </p:nvSpPr>
          <p:spPr bwMode="auto">
            <a:xfrm>
              <a:off x="3852275" y="4563438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4114799" y="4081017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25"/>
            <p:cNvSpPr>
              <a:spLocks noChangeArrowheads="1"/>
            </p:cNvSpPr>
            <p:nvPr/>
          </p:nvSpPr>
          <p:spPr bwMode="auto">
            <a:xfrm>
              <a:off x="4350804" y="4304586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25"/>
            <p:cNvSpPr>
              <a:spLocks noChangeArrowheads="1"/>
            </p:cNvSpPr>
            <p:nvPr/>
          </p:nvSpPr>
          <p:spPr bwMode="auto">
            <a:xfrm>
              <a:off x="5015124" y="4547068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1912416" y="552805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2583062" y="2776247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3370142" y="3199088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4609927" y="2621674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25"/>
            <p:cNvSpPr>
              <a:spLocks noChangeArrowheads="1"/>
            </p:cNvSpPr>
            <p:nvPr/>
          </p:nvSpPr>
          <p:spPr bwMode="auto">
            <a:xfrm>
              <a:off x="1543475" y="2509889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25"/>
            <p:cNvSpPr>
              <a:spLocks noChangeArrowheads="1"/>
            </p:cNvSpPr>
            <p:nvPr/>
          </p:nvSpPr>
          <p:spPr bwMode="auto">
            <a:xfrm>
              <a:off x="4254261" y="776374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25"/>
            <p:cNvSpPr>
              <a:spLocks noChangeArrowheads="1"/>
            </p:cNvSpPr>
            <p:nvPr/>
          </p:nvSpPr>
          <p:spPr bwMode="auto">
            <a:xfrm>
              <a:off x="4480365" y="3199088"/>
              <a:ext cx="259123" cy="2235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19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Network Reports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have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15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network reports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12 minutes + 3 minutes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Workshop Logistics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contact</a:t>
            </a:r>
          </a:p>
          <a:p>
            <a:pPr lvl="1"/>
            <a:r>
              <a:rPr lang="en-US" sz="2400" dirty="0"/>
              <a:t>Juanita Van </a:t>
            </a:r>
            <a:r>
              <a:rPr lang="en-US" sz="2400" dirty="0" err="1" smtClean="0"/>
              <a:t>Wyk</a:t>
            </a:r>
            <a:r>
              <a:rPr lang="en-US" sz="2400" dirty="0" smtClean="0"/>
              <a:t> or Tim Ahern</a:t>
            </a:r>
            <a:endParaRPr lang="en-US" sz="2400" dirty="0"/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6576" indent="0" eaLnBrk="1" hangingPunct="1">
              <a:buNone/>
            </a:pP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524000" y="381000"/>
            <a:ext cx="4699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DADADA"/>
                </a:solidFill>
              </a:rPr>
              <a:t>Network Reports</a:t>
            </a:r>
          </a:p>
        </p:txBody>
      </p:sp>
    </p:spTree>
    <p:extLst>
      <p:ext uri="{BB962C8B-B14F-4D97-AF65-F5344CB8AC3E}">
        <p14:creationId xmlns:p14="http://schemas.microsoft.com/office/powerpoint/2010/main" val="41533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ea typeface="ＭＳ Ｐゴシック" charset="-128"/>
                <a:cs typeface="ＭＳ Ｐゴシック" charset="-128"/>
              </a:rPr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ea typeface="ＭＳ Ｐゴシック" charset="-128"/>
                <a:cs typeface="ＭＳ Ｐゴシック" charset="-128"/>
              </a:rPr>
              <a:t>Organization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ea typeface="ＭＳ Ｐゴシック" charset="-128"/>
                <a:cs typeface="ＭＳ Ｐゴシック" charset="-128"/>
              </a:rPr>
              <a:t>Country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ea typeface="ＭＳ Ｐゴシック" charset="-128"/>
                <a:cs typeface="ＭＳ Ｐゴシック" charset="-128"/>
              </a:rPr>
              <a:t>Your role in your organization</a:t>
            </a:r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219200" y="304800"/>
            <a:ext cx="7480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DADADA"/>
                </a:solidFill>
              </a:rPr>
              <a:t>Introduction of Participants</a:t>
            </a:r>
          </a:p>
        </p:txBody>
      </p:sp>
      <p:sp>
        <p:nvSpPr>
          <p:cNvPr id="141318" name="WordArt 6"/>
          <p:cNvSpPr>
            <a:spLocks noChangeArrowheads="1" noChangeShapeType="1" noTextEdit="1"/>
          </p:cNvSpPr>
          <p:nvPr/>
        </p:nvSpPr>
        <p:spPr bwMode="auto">
          <a:xfrm>
            <a:off x="685800" y="4495800"/>
            <a:ext cx="7835900" cy="8556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Please Leave Details to your Network Report</a:t>
            </a:r>
          </a:p>
        </p:txBody>
      </p:sp>
    </p:spTree>
    <p:extLst>
      <p:ext uri="{BB962C8B-B14F-4D97-AF65-F5344CB8AC3E}">
        <p14:creationId xmlns:p14="http://schemas.microsoft.com/office/powerpoint/2010/main" val="252430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  <p:bldP spid="141318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459</TotalTime>
  <Words>217</Words>
  <Application>Microsoft Macintosh PowerPoint</Application>
  <PresentationFormat>On-screen Show (4:3)</PresentationFormat>
  <Paragraphs>56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(Headings)</vt:lpstr>
      <vt:lpstr>Calibri</vt:lpstr>
      <vt:lpstr>Franklin Gothic Book</vt:lpstr>
      <vt:lpstr>Impact</vt:lpstr>
      <vt:lpstr>ＭＳ Ｐゴシック</vt:lpstr>
      <vt:lpstr>Times</vt:lpstr>
      <vt:lpstr>Wingdings 2</vt:lpstr>
      <vt:lpstr>Arial</vt:lpstr>
      <vt:lpstr>Technic</vt:lpstr>
      <vt:lpstr>Managing Data from Seismic networks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IRIS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 from Seismic networks </dc:title>
  <dc:creator>Tim Ahern</dc:creator>
  <cp:lastModifiedBy>Gale Cox</cp:lastModifiedBy>
  <cp:revision>15</cp:revision>
  <dcterms:created xsi:type="dcterms:W3CDTF">2017-08-05T04:19:26Z</dcterms:created>
  <dcterms:modified xsi:type="dcterms:W3CDTF">2017-08-10T17:49:33Z</dcterms:modified>
</cp:coreProperties>
</file>