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3" r:id="rId10"/>
    <p:sldId id="265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2AF145E-97C7-B24D-94AE-B1C15D45C7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AEA7C7-E92B-EC49-8EAA-27197F3895FD}" type="datetimeFigureOut">
              <a:rPr lang="en-US" smtClean="0"/>
              <a:t>10/10/17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ris-edu/ispaq.git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-scm.com/downloa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sn.org/xml/station/" TargetMode="External"/><Relationship Id="rId4" Type="http://schemas.openxmlformats.org/officeDocument/2006/relationships/hyperlink" Target="https://seiscode.iris.washington.edu/projects/stationxml-converter" TargetMode="External"/><Relationship Id="rId5" Type="http://schemas.openxmlformats.org/officeDocument/2006/relationships/hyperlink" Target="https://quake.ethz.ch/quakeml" TargetMode="External"/><Relationship Id="rId6" Type="http://schemas.openxmlformats.org/officeDocument/2006/relationships/hyperlink" Target="http://ds.iris.edu/ds/nodes/dmc/data/formats/resp/" TargetMode="External"/><Relationship Id="rId7" Type="http://schemas.openxmlformats.org/officeDocument/2006/relationships/hyperlink" Target="http://ds.iris.edu/ds/nodes/dmc/manuals/rdseed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iris-edu/dataselec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ISPAQ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5"/>
                </a:solidFill>
              </a:rPr>
              <a:t>I</a:t>
            </a:r>
            <a:r>
              <a:rPr lang="en-US" sz="2800" dirty="0" smtClean="0"/>
              <a:t>RIS </a:t>
            </a:r>
            <a:r>
              <a:rPr lang="en-US" sz="2800" dirty="0" smtClean="0">
                <a:solidFill>
                  <a:srgbClr val="C89F5D"/>
                </a:solidFill>
              </a:rPr>
              <a:t>S</a:t>
            </a:r>
            <a:r>
              <a:rPr lang="en-US" sz="2800" dirty="0" smtClean="0"/>
              <a:t>ystem for </a:t>
            </a:r>
            <a:r>
              <a:rPr lang="en-US" sz="2800" dirty="0" smtClean="0">
                <a:solidFill>
                  <a:srgbClr val="C89F5D"/>
                </a:solidFill>
              </a:rPr>
              <a:t>P</a:t>
            </a:r>
            <a:r>
              <a:rPr lang="en-US" sz="2800" dirty="0" smtClean="0"/>
              <a:t>ortable </a:t>
            </a:r>
            <a:r>
              <a:rPr lang="en-US" sz="2800" dirty="0" smtClean="0">
                <a:solidFill>
                  <a:srgbClr val="C89F5D"/>
                </a:solidFill>
              </a:rPr>
              <a:t>A</a:t>
            </a:r>
            <a:r>
              <a:rPr lang="en-US" sz="2800" dirty="0" smtClean="0"/>
              <a:t>ssessment of </a:t>
            </a:r>
            <a:r>
              <a:rPr lang="en-US" sz="2800" dirty="0" smtClean="0">
                <a:solidFill>
                  <a:srgbClr val="C89F5D"/>
                </a:solidFill>
              </a:rPr>
              <a:t>Q</a:t>
            </a:r>
            <a:r>
              <a:rPr lang="en-US" sz="2800" dirty="0" smtClean="0"/>
              <a:t>uality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Hutchinson</a:t>
            </a:r>
          </a:p>
          <a:p>
            <a:r>
              <a:rPr lang="en-US" dirty="0" smtClean="0"/>
              <a:t>IRIS Data Management Center</a:t>
            </a:r>
          </a:p>
        </p:txBody>
      </p:sp>
    </p:spTree>
    <p:extLst>
      <p:ext uri="{BB962C8B-B14F-4D97-AF65-F5344CB8AC3E}">
        <p14:creationId xmlns:p14="http://schemas.microsoft.com/office/powerpoint/2010/main" val="371586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 descr="ispaq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6" y="1248166"/>
            <a:ext cx="6495747" cy="323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spaq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72" y="1812081"/>
            <a:ext cx="6928928" cy="212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spaq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8" y="1812081"/>
            <a:ext cx="4038528" cy="491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spaq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811" y="3072948"/>
            <a:ext cx="3840108" cy="372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438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ISPAQ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54" y="1446489"/>
            <a:ext cx="7620000" cy="492815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dirty="0" smtClean="0"/>
              <a:t>To download:</a:t>
            </a:r>
          </a:p>
          <a:p>
            <a:r>
              <a:rPr lang="en-US" sz="1800" dirty="0" smtClean="0"/>
              <a:t>ISPAQ is available for download on </a:t>
            </a:r>
            <a:r>
              <a:rPr lang="en-US" sz="1800" dirty="0" err="1" smtClean="0"/>
              <a:t>github</a:t>
            </a:r>
            <a:endParaRPr lang="en-US" sz="1800" dirty="0" smtClean="0"/>
          </a:p>
          <a:p>
            <a:pPr lvl="1"/>
            <a:r>
              <a:rPr lang="en-US" sz="1800" dirty="0" smtClean="0"/>
              <a:t>Install the </a:t>
            </a:r>
            <a:r>
              <a:rPr lang="en-US" sz="1800" dirty="0" err="1" smtClean="0">
                <a:solidFill>
                  <a:schemeClr val="accent2"/>
                </a:solidFill>
              </a:rPr>
              <a:t>git</a:t>
            </a:r>
            <a:r>
              <a:rPr lang="en-US" sz="1800" dirty="0" smtClean="0"/>
              <a:t> software on your machine</a:t>
            </a:r>
          </a:p>
          <a:p>
            <a:pPr marL="662940" lvl="4" indent="0">
              <a:buClr>
                <a:schemeClr val="accent1"/>
              </a:buClr>
              <a:buNone/>
            </a:pPr>
            <a:r>
              <a:rPr lang="en-US" sz="1800" dirty="0">
                <a:latin typeface="Arial" charset="0"/>
                <a:ea typeface="ＭＳ Ｐゴシック" charset="0"/>
              </a:rPr>
              <a:t>(</a:t>
            </a:r>
            <a:r>
              <a:rPr lang="en-US" sz="1800" dirty="0">
                <a:solidFill>
                  <a:srgbClr val="9CBEBD"/>
                </a:solidFill>
                <a:latin typeface="Arial" charset="0"/>
                <a:ea typeface="ＭＳ Ｐゴシック" charset="0"/>
                <a:hlinkClick r:id="rId2"/>
              </a:rPr>
              <a:t>https://</a:t>
            </a:r>
            <a:r>
              <a:rPr lang="en-US" sz="1800" dirty="0" err="1">
                <a:solidFill>
                  <a:srgbClr val="9CBEBD"/>
                </a:solidFill>
                <a:latin typeface="Arial" charset="0"/>
                <a:ea typeface="ＭＳ Ｐゴシック" charset="0"/>
                <a:hlinkClick r:id="rId2"/>
              </a:rPr>
              <a:t>git-scm.com</a:t>
            </a:r>
            <a:r>
              <a:rPr lang="en-US" sz="1800" dirty="0">
                <a:solidFill>
                  <a:srgbClr val="9CBEBD"/>
                </a:solidFill>
                <a:latin typeface="Arial" charset="0"/>
                <a:ea typeface="ＭＳ Ｐゴシック" charset="0"/>
                <a:hlinkClick r:id="rId2"/>
              </a:rPr>
              <a:t>/downloads</a:t>
            </a:r>
            <a:r>
              <a:rPr lang="en-US" sz="1800" dirty="0">
                <a:latin typeface="Arial" charset="0"/>
                <a:ea typeface="ＭＳ Ｐゴシック" charset="0"/>
              </a:rPr>
              <a:t>)</a:t>
            </a:r>
          </a:p>
          <a:p>
            <a:r>
              <a:rPr lang="en-US" sz="1800" dirty="0" smtClean="0"/>
              <a:t>Type </a:t>
            </a:r>
            <a:r>
              <a:rPr lang="en-US" sz="1800" dirty="0" err="1">
                <a:solidFill>
                  <a:srgbClr val="9CBEBD"/>
                </a:solidFill>
                <a:ea typeface="ＭＳ Ｐゴシック" charset="0"/>
              </a:rPr>
              <a:t>git</a:t>
            </a:r>
            <a:r>
              <a:rPr lang="en-US" sz="1800" dirty="0">
                <a:solidFill>
                  <a:srgbClr val="9CBEBD"/>
                </a:solidFill>
                <a:ea typeface="ＭＳ Ｐゴシック" charset="0"/>
              </a:rPr>
              <a:t> clone </a:t>
            </a:r>
            <a:r>
              <a:rPr lang="en-US" sz="1800" dirty="0">
                <a:solidFill>
                  <a:srgbClr val="9CBEBD"/>
                </a:solidFill>
                <a:ea typeface="ＭＳ Ｐゴシック" charset="0"/>
                <a:hlinkClick r:id="rId3"/>
              </a:rPr>
              <a:t>https://</a:t>
            </a:r>
            <a:r>
              <a:rPr lang="en-US" sz="1800" dirty="0" err="1">
                <a:solidFill>
                  <a:srgbClr val="9CBEBD"/>
                </a:solidFill>
                <a:ea typeface="ＭＳ Ｐゴシック" charset="0"/>
                <a:hlinkClick r:id="rId3"/>
              </a:rPr>
              <a:t>github.com</a:t>
            </a:r>
            <a:r>
              <a:rPr lang="en-US" sz="1800" dirty="0">
                <a:solidFill>
                  <a:srgbClr val="9CBEBD"/>
                </a:solidFill>
                <a:ea typeface="ＭＳ Ｐゴシック" charset="0"/>
                <a:hlinkClick r:id="rId3"/>
              </a:rPr>
              <a:t>/iris-</a:t>
            </a:r>
            <a:r>
              <a:rPr lang="en-US" sz="1800" dirty="0" err="1">
                <a:solidFill>
                  <a:srgbClr val="9CBEBD"/>
                </a:solidFill>
                <a:ea typeface="ＭＳ Ｐゴシック" charset="0"/>
                <a:hlinkClick r:id="rId3"/>
              </a:rPr>
              <a:t>edu</a:t>
            </a:r>
            <a:r>
              <a:rPr lang="en-US" sz="1800" dirty="0">
                <a:solidFill>
                  <a:srgbClr val="9CBEBD"/>
                </a:solidFill>
                <a:ea typeface="ＭＳ Ｐゴシック" charset="0"/>
                <a:hlinkClick r:id="rId3"/>
              </a:rPr>
              <a:t>/</a:t>
            </a:r>
            <a:r>
              <a:rPr lang="en-US" sz="1800" dirty="0" err="1" smtClean="0">
                <a:solidFill>
                  <a:srgbClr val="9CBEBD"/>
                </a:solidFill>
                <a:ea typeface="ＭＳ Ｐゴシック" charset="0"/>
                <a:hlinkClick r:id="rId3"/>
              </a:rPr>
              <a:t>ispaq.git</a:t>
            </a:r>
            <a:endParaRPr lang="en-US" sz="1800" dirty="0" smtClean="0">
              <a:solidFill>
                <a:srgbClr val="9CBEBD"/>
              </a:solidFill>
              <a:ea typeface="ＭＳ Ｐゴシック" charset="0"/>
            </a:endParaRPr>
          </a:p>
          <a:p>
            <a:endParaRPr lang="en-US" sz="1800" dirty="0" smtClean="0">
              <a:solidFill>
                <a:srgbClr val="9CBEBD"/>
              </a:solidFill>
            </a:endParaRPr>
          </a:p>
          <a:p>
            <a:endParaRPr lang="en-US" sz="1800" dirty="0" smtClean="0">
              <a:solidFill>
                <a:srgbClr val="9CBEBD"/>
              </a:solidFill>
            </a:endParaRPr>
          </a:p>
          <a:p>
            <a:pPr marL="114300" indent="0">
              <a:buNone/>
            </a:pPr>
            <a:r>
              <a:rPr lang="en-US" sz="1800" dirty="0" smtClean="0"/>
              <a:t>To install:</a:t>
            </a:r>
          </a:p>
          <a:p>
            <a:r>
              <a:rPr lang="en-US" sz="1800" dirty="0" smtClean="0"/>
              <a:t>Follow the instructions</a:t>
            </a:r>
          </a:p>
          <a:p>
            <a:pPr marL="114300" indent="0">
              <a:buNone/>
            </a:pPr>
            <a:r>
              <a:rPr lang="en-US" sz="1800" dirty="0" smtClean="0"/>
              <a:t>     in the</a:t>
            </a:r>
            <a:r>
              <a:rPr lang="en-US" sz="1800" dirty="0" smtClean="0">
                <a:solidFill>
                  <a:schemeClr val="accent2"/>
                </a:solidFill>
              </a:rPr>
              <a:t> README</a:t>
            </a:r>
            <a:r>
              <a:rPr lang="en-US" sz="1800" dirty="0" smtClean="0"/>
              <a:t> file</a:t>
            </a:r>
          </a:p>
          <a:p>
            <a:r>
              <a:rPr lang="en-US" sz="1800" dirty="0" smtClean="0"/>
              <a:t>Get ISPAQ code</a:t>
            </a:r>
          </a:p>
          <a:p>
            <a:r>
              <a:rPr lang="en-US" sz="1800" dirty="0" smtClean="0"/>
              <a:t>Create </a:t>
            </a:r>
            <a:r>
              <a:rPr lang="en-US" sz="1800" dirty="0" err="1" smtClean="0"/>
              <a:t>conda</a:t>
            </a:r>
            <a:r>
              <a:rPr lang="en-US" sz="1800" dirty="0" smtClean="0"/>
              <a:t> virtual</a:t>
            </a:r>
          </a:p>
          <a:p>
            <a:pPr marL="114300" indent="0">
              <a:buNone/>
            </a:pPr>
            <a:r>
              <a:rPr lang="en-US" sz="1800" dirty="0" smtClean="0"/>
              <a:t>     environment</a:t>
            </a:r>
          </a:p>
          <a:p>
            <a:r>
              <a:rPr lang="en-US" sz="1800" dirty="0" smtClean="0"/>
              <a:t>Install R packages</a:t>
            </a:r>
          </a:p>
          <a:p>
            <a:endParaRPr lang="en-US" sz="1800" dirty="0"/>
          </a:p>
        </p:txBody>
      </p:sp>
      <p:pic>
        <p:nvPicPr>
          <p:cNvPr id="4" name="Picture 3" descr="ispaq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322" y="3272362"/>
            <a:ext cx="5901587" cy="33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040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ISPAQ?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1771"/>
            <a:ext cx="7620000" cy="198352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ISPAQ is a </a:t>
            </a:r>
            <a:r>
              <a:rPr lang="en-US" sz="1800" i="1" dirty="0" smtClean="0"/>
              <a:t>portable </a:t>
            </a:r>
            <a:r>
              <a:rPr lang="en-US" sz="1800" dirty="0" smtClean="0"/>
              <a:t>version of our MUSTANG metrics</a:t>
            </a:r>
          </a:p>
          <a:p>
            <a:pPr lvl="1"/>
            <a:r>
              <a:rPr lang="en-US" sz="1800" dirty="0" smtClean="0"/>
              <a:t>Runs on your machine using local data or any FDSN data</a:t>
            </a:r>
          </a:p>
          <a:p>
            <a:endParaRPr lang="en-US" sz="1100" dirty="0" smtClean="0"/>
          </a:p>
          <a:p>
            <a:r>
              <a:rPr lang="en-US" sz="1800" dirty="0" smtClean="0"/>
              <a:t>Metric code in R (available through CRAN) and wrapped in python</a:t>
            </a:r>
          </a:p>
          <a:p>
            <a:endParaRPr lang="en-US" sz="1100" dirty="0"/>
          </a:p>
          <a:p>
            <a:r>
              <a:rPr lang="en-US" sz="1800" dirty="0" smtClean="0"/>
              <a:t>Runs on </a:t>
            </a:r>
            <a:r>
              <a:rPr lang="en-US" sz="1800" dirty="0" err="1" smtClean="0"/>
              <a:t>MacOS</a:t>
            </a:r>
            <a:r>
              <a:rPr lang="en-US" sz="1800" dirty="0" smtClean="0"/>
              <a:t> or Linux</a:t>
            </a:r>
            <a:r>
              <a:rPr lang="en-US" sz="1800" dirty="0"/>
              <a:t> </a:t>
            </a:r>
            <a:r>
              <a:rPr lang="en-US" sz="1800" dirty="0" smtClean="0"/>
              <a:t>as a command-line utility</a:t>
            </a:r>
          </a:p>
          <a:p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2" y="3297678"/>
            <a:ext cx="6236890" cy="33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95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</a:t>
            </a:r>
            <a:endParaRPr lang="en-US" dirty="0"/>
          </a:p>
        </p:txBody>
      </p:sp>
      <p:pic>
        <p:nvPicPr>
          <p:cNvPr id="5" name="Picture 4" descr="ispaq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0" y="1221532"/>
            <a:ext cx="5055524" cy="551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2680" y="1464232"/>
            <a:ext cx="2823184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 line tool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useful for scripting</a:t>
            </a:r>
          </a:p>
          <a:p>
            <a:endParaRPr lang="en-US" dirty="0"/>
          </a:p>
          <a:p>
            <a:r>
              <a:rPr lang="en-US" dirty="0" smtClean="0"/>
              <a:t>Before running, always: source activate </a:t>
            </a:r>
            <a:r>
              <a:rPr lang="en-US" dirty="0" err="1" smtClean="0"/>
              <a:t>ispaq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options:</a:t>
            </a:r>
          </a:p>
          <a:p>
            <a:r>
              <a:rPr lang="en-US" dirty="0" smtClean="0"/>
              <a:t>./</a:t>
            </a:r>
            <a:r>
              <a:rPr lang="en-US" dirty="0" err="1" smtClean="0"/>
              <a:t>run_ispaq.py</a:t>
            </a:r>
            <a:r>
              <a:rPr lang="en-US" dirty="0" smtClean="0"/>
              <a:t> -h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two general ways of running ISPAQ: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With preference file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Without preference file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2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and Arguments</a:t>
            </a:r>
            <a:endParaRPr lang="en-US" dirty="0"/>
          </a:p>
        </p:txBody>
      </p:sp>
      <p:pic>
        <p:nvPicPr>
          <p:cNvPr id="4" name="Picture 3" descr="ispaq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470" y="1221532"/>
            <a:ext cx="5055524" cy="551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4144" y="3456231"/>
            <a:ext cx="2936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Required: metrics, stations, start, end, where to find data, events, metadata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Defined in preference </a:t>
            </a:r>
            <a:r>
              <a:rPr lang="en-US" sz="1400" dirty="0" smtClean="0"/>
              <a:t>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144" y="2572511"/>
            <a:ext cx="293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Single arguments: informational or update R code (metrics)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4144" y="4780983"/>
            <a:ext cx="293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Command line arguments can override the preference file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94144" y="5799688"/>
            <a:ext cx="2936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if only date included, defaults to 00:00:00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314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 File</a:t>
            </a:r>
            <a:endParaRPr lang="en-US" dirty="0"/>
          </a:p>
        </p:txBody>
      </p:sp>
      <p:pic>
        <p:nvPicPr>
          <p:cNvPr id="4" name="Picture 3" descr="ispaq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83" y="1300596"/>
            <a:ext cx="6443257" cy="5557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3762" y="1263749"/>
            <a:ext cx="2402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Purpose: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Make running easier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Increase flexibility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53761" y="3430009"/>
            <a:ext cx="240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Metric alias </a:t>
            </a:r>
            <a:r>
              <a:rPr lang="mr-IN" sz="1400" dirty="0" smtClean="0"/>
              <a:t>–</a:t>
            </a:r>
            <a:r>
              <a:rPr lang="en-US" sz="1400" dirty="0" smtClean="0"/>
              <a:t> name given to a combination of metrics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53761" y="4101449"/>
            <a:ext cx="240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Station alias </a:t>
            </a:r>
            <a:r>
              <a:rPr lang="mr-IN" sz="1400" dirty="0" smtClean="0"/>
              <a:t>–</a:t>
            </a:r>
            <a:r>
              <a:rPr lang="en-US" sz="1400" dirty="0" smtClean="0"/>
              <a:t> name given to a combination of SNCLs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53761" y="4829514"/>
            <a:ext cx="2402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access </a:t>
            </a:r>
            <a:r>
              <a:rPr lang="mr-IN" sz="1400" dirty="0" smtClean="0"/>
              <a:t>–</a:t>
            </a:r>
            <a:r>
              <a:rPr lang="en-US" sz="1400" dirty="0" smtClean="0"/>
              <a:t> where to look for data, metadata, events, response information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953761" y="5784092"/>
            <a:ext cx="24025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Preferences </a:t>
            </a:r>
            <a:r>
              <a:rPr lang="mr-IN" sz="1400" dirty="0" smtClean="0"/>
              <a:t>–</a:t>
            </a:r>
            <a:r>
              <a:rPr lang="en-US" sz="1400" dirty="0" smtClean="0"/>
              <a:t> directories and </a:t>
            </a:r>
            <a:r>
              <a:rPr lang="en-US" sz="1400" dirty="0" err="1" smtClean="0"/>
              <a:t>sigfigs</a:t>
            </a:r>
            <a:r>
              <a:rPr lang="en-US" sz="1400" dirty="0" smtClean="0"/>
              <a:t> for output; SNCL format for local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743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mr-IN" dirty="0" smtClean="0"/>
              <a:t>–</a:t>
            </a:r>
            <a:r>
              <a:rPr lang="en-US" dirty="0" smtClean="0"/>
              <a:t> Web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13" y="1496585"/>
            <a:ext cx="7874831" cy="460301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source activate </a:t>
            </a:r>
            <a:r>
              <a:rPr lang="en-US" sz="1600" dirty="0" err="1" smtClean="0"/>
              <a:t>ispaq</a:t>
            </a: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./run-</a:t>
            </a:r>
            <a:r>
              <a:rPr lang="en-US" sz="1600" dirty="0" err="1" smtClean="0"/>
              <a:t>ispaq.py</a:t>
            </a:r>
            <a:r>
              <a:rPr lang="en-US" sz="1600" dirty="0" smtClean="0"/>
              <a:t> </a:t>
            </a:r>
            <a:r>
              <a:rPr lang="mr-IN" sz="1600" dirty="0" smtClean="0"/>
              <a:t>…</a:t>
            </a: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/>
          </a:p>
          <a:p>
            <a:pPr marL="114300" indent="0">
              <a:buNone/>
            </a:pPr>
            <a:r>
              <a:rPr lang="en-US" sz="1600" dirty="0" smtClean="0"/>
              <a:t>With preference file</a:t>
            </a:r>
          </a:p>
          <a:p>
            <a:pPr marL="411480" lvl="1" indent="0">
              <a:buNone/>
            </a:pPr>
            <a:r>
              <a:rPr lang="en-US" sz="1400" dirty="0" smtClean="0"/>
              <a:t>Must specify metrics, station, and start time</a:t>
            </a:r>
          </a:p>
          <a:p>
            <a:pPr marL="411480" lvl="1" indent="0">
              <a:buNone/>
            </a:pPr>
            <a:r>
              <a:rPr lang="en-US" sz="1400" dirty="0" smtClean="0"/>
              <a:t>Optionally: end time (if greater than 1 day), preference file (if not </a:t>
            </a:r>
            <a:r>
              <a:rPr lang="en-US" sz="1400" dirty="0" err="1" smtClean="0"/>
              <a:t>default.txt</a:t>
            </a:r>
            <a:r>
              <a:rPr lang="en-US" sz="1400" dirty="0" smtClean="0"/>
              <a:t>), log</a:t>
            </a:r>
            <a:r>
              <a:rPr lang="en-US" sz="1400" dirty="0"/>
              <a:t> </a:t>
            </a:r>
            <a:r>
              <a:rPr lang="en-US" sz="1400" dirty="0" smtClean="0"/>
              <a:t>level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Overwriting preference file</a:t>
            </a:r>
            <a:endParaRPr lang="en-US" sz="1600" dirty="0"/>
          </a:p>
          <a:p>
            <a:pPr marL="411480" lvl="1" indent="0">
              <a:buNone/>
            </a:pPr>
            <a:r>
              <a:rPr lang="en-US" sz="1400" dirty="0" smtClean="0"/>
              <a:t>Anything in the preference file can be overwritten by including it as a command argument</a:t>
            </a:r>
            <a:endParaRPr lang="en-US" sz="1400" dirty="0"/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r>
              <a:rPr lang="en-US" sz="1600" dirty="0" smtClean="0"/>
              <a:t>Without preference file</a:t>
            </a:r>
          </a:p>
          <a:p>
            <a:pPr marL="411480" lvl="1" indent="0">
              <a:buNone/>
            </a:pPr>
            <a:r>
              <a:rPr lang="en-US" sz="1400" dirty="0" smtClean="0"/>
              <a:t>You must specify (nearly) everything via command line.  Some things will have default values, including </a:t>
            </a:r>
            <a:r>
              <a:rPr lang="en-US" sz="1400" dirty="0" err="1" smtClean="0"/>
              <a:t>csv_dir</a:t>
            </a:r>
            <a:r>
              <a:rPr lang="en-US" sz="1400" dirty="0" smtClean="0"/>
              <a:t> (.), </a:t>
            </a:r>
            <a:r>
              <a:rPr lang="en-US" sz="1400" dirty="0" err="1" smtClean="0"/>
              <a:t>png_dir</a:t>
            </a:r>
            <a:r>
              <a:rPr lang="en-US" sz="1400" dirty="0" smtClean="0"/>
              <a:t> (.), </a:t>
            </a:r>
            <a:r>
              <a:rPr lang="en-US" sz="1400" dirty="0" err="1" smtClean="0"/>
              <a:t>sncl_format</a:t>
            </a:r>
            <a:r>
              <a:rPr lang="en-US" sz="1400" dirty="0" smtClean="0"/>
              <a:t> (N.S.C.L.), </a:t>
            </a:r>
            <a:r>
              <a:rPr lang="en-US" sz="1400" dirty="0"/>
              <a:t>and </a:t>
            </a:r>
            <a:r>
              <a:rPr lang="en-US" sz="1400" dirty="0" err="1" smtClean="0"/>
              <a:t>sigfigs</a:t>
            </a:r>
            <a:r>
              <a:rPr lang="en-US" sz="1400" dirty="0" smtClean="0"/>
              <a:t> (6)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32" y="1333647"/>
            <a:ext cx="5746472" cy="198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60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</a:t>
            </a:r>
            <a:r>
              <a:rPr lang="mr-IN" dirty="0" smtClean="0"/>
              <a:t>–</a:t>
            </a:r>
            <a:r>
              <a:rPr lang="en-US" dirty="0" smtClean="0"/>
              <a:t> Local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153"/>
            <a:ext cx="7620000" cy="98039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600" dirty="0" smtClean="0"/>
              <a:t>Essentially the same as running with Web Services, except:</a:t>
            </a:r>
            <a:endParaRPr lang="en-US" sz="1600" dirty="0"/>
          </a:p>
          <a:p>
            <a:pPr marL="411480" lvl="1" indent="0">
              <a:buNone/>
            </a:pPr>
            <a:r>
              <a:rPr lang="en-US" sz="1400" dirty="0" smtClean="0"/>
              <a:t>Must specify metrics and stations, everything else is optional</a:t>
            </a:r>
          </a:p>
          <a:p>
            <a:pPr marL="411480" lvl="1" indent="0">
              <a:buNone/>
            </a:pPr>
            <a:r>
              <a:rPr lang="en-US" sz="1400" dirty="0" smtClean="0"/>
              <a:t>If dates are not specified, will run for all available data </a:t>
            </a:r>
          </a:p>
          <a:p>
            <a:pPr marL="114300" indent="0">
              <a:buNone/>
            </a:pPr>
            <a:endParaRPr lang="en-US" sz="1600" dirty="0" smtClean="0"/>
          </a:p>
          <a:p>
            <a:pPr marL="114300" indent="0">
              <a:buNone/>
            </a:pPr>
            <a:endParaRPr lang="en-US" sz="1600" dirty="0" smtClean="0"/>
          </a:p>
        </p:txBody>
      </p:sp>
      <p:pic>
        <p:nvPicPr>
          <p:cNvPr id="5" name="Picture 4" descr="ispaq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24" y="1325153"/>
            <a:ext cx="1872534" cy="841726"/>
          </a:xfrm>
          <a:prstGeom prst="rect">
            <a:avLst/>
          </a:prstGeom>
          <a:ln w="9525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spaq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0" y="2248922"/>
            <a:ext cx="3060562" cy="4552449"/>
          </a:xfrm>
          <a:prstGeom prst="rect">
            <a:avLst/>
          </a:prstGeom>
          <a:ln w="9525" cmpd="sng">
            <a:solidFill>
              <a:srgbClr val="2F2B2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spaq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287" y="2248922"/>
            <a:ext cx="5041197" cy="4552449"/>
          </a:xfrm>
          <a:prstGeom prst="rect">
            <a:avLst/>
          </a:prstGeom>
          <a:ln>
            <a:solidFill>
              <a:srgbClr val="2F2B2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67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Data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1" y="1559750"/>
            <a:ext cx="8340120" cy="4800600"/>
          </a:xfrm>
        </p:spPr>
        <p:txBody>
          <a:bodyPr/>
          <a:lstStyle/>
          <a:p>
            <a:r>
              <a:rPr lang="en-US" sz="1800" dirty="0" smtClean="0"/>
              <a:t>It is important that the data is in day-long </a:t>
            </a:r>
            <a:r>
              <a:rPr lang="en-US" sz="1800" dirty="0" err="1" smtClean="0"/>
              <a:t>miniSEED</a:t>
            </a:r>
            <a:r>
              <a:rPr lang="en-US" sz="1800" dirty="0" smtClean="0"/>
              <a:t> files, one for each SNCL.</a:t>
            </a:r>
          </a:p>
          <a:p>
            <a:pPr lvl="1"/>
            <a:r>
              <a:rPr lang="en-US" sz="1600" dirty="0" smtClean="0"/>
              <a:t>The filename must be </a:t>
            </a:r>
            <a:r>
              <a:rPr lang="en-US" sz="1600" i="1" dirty="0" err="1" smtClean="0"/>
              <a:t>N.S.L.C.Y.j.Q</a:t>
            </a:r>
            <a:r>
              <a:rPr lang="en-US" sz="1600" dirty="0" smtClean="0"/>
              <a:t>, or as noted in the </a:t>
            </a:r>
            <a:r>
              <a:rPr lang="en-US" sz="1600" dirty="0" err="1" smtClean="0"/>
              <a:t>sncl_format</a:t>
            </a:r>
            <a:r>
              <a:rPr lang="en-US" sz="1600" dirty="0" smtClean="0"/>
              <a:t> field</a:t>
            </a:r>
            <a:endParaRPr lang="en-US" sz="1600" dirty="0"/>
          </a:p>
          <a:p>
            <a:pPr lvl="1"/>
            <a:r>
              <a:rPr lang="en-US" sz="1600" dirty="0" smtClean="0"/>
              <a:t>One useful tool is </a:t>
            </a:r>
            <a:r>
              <a:rPr lang="en-US" sz="1600" dirty="0" err="1" smtClean="0"/>
              <a:t>Dataselect</a:t>
            </a:r>
            <a:r>
              <a:rPr lang="en-US" sz="1600" dirty="0" smtClean="0"/>
              <a:t>, available here: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://github.com/iris-edu/</a:t>
            </a:r>
            <a:r>
              <a:rPr lang="en-US" sz="1400" dirty="0" smtClean="0">
                <a:hlinkClick r:id="rId2"/>
              </a:rPr>
              <a:t>dataselect</a:t>
            </a:r>
            <a:endParaRPr lang="en-US" sz="1400" dirty="0" smtClean="0"/>
          </a:p>
          <a:p>
            <a:pPr marL="777240" lvl="2" indent="0">
              <a:buNone/>
            </a:pPr>
            <a:r>
              <a:rPr lang="en-US" sz="1400" dirty="0" smtClean="0"/>
              <a:t>Ex. </a:t>
            </a:r>
            <a:r>
              <a:rPr lang="en-US" sz="1400" dirty="0" err="1" smtClean="0"/>
              <a:t>dataselect</a:t>
            </a:r>
            <a:r>
              <a:rPr lang="en-US" sz="1400" dirty="0" smtClean="0"/>
              <a:t> </a:t>
            </a:r>
            <a:r>
              <a:rPr lang="en-US" sz="1400" dirty="0"/>
              <a:t>-</a:t>
            </a:r>
            <a:r>
              <a:rPr lang="en-US" sz="1400" dirty="0" err="1"/>
              <a:t>Sd</a:t>
            </a:r>
            <a:r>
              <a:rPr lang="en-US" sz="1400" dirty="0"/>
              <a:t> -A %</a:t>
            </a:r>
            <a:r>
              <a:rPr lang="en-US" sz="1400" dirty="0" err="1"/>
              <a:t>n.%s.%l.%c.%Y.%j.%q</a:t>
            </a:r>
            <a:r>
              <a:rPr lang="en-US" sz="1400" dirty="0"/>
              <a:t> </a:t>
            </a:r>
            <a:r>
              <a:rPr lang="en-US" sz="1400" dirty="0" err="1" smtClean="0"/>
              <a:t>inputfiles</a:t>
            </a:r>
            <a:endParaRPr lang="en-US" sz="1400" dirty="0" smtClean="0"/>
          </a:p>
          <a:p>
            <a:pPr marL="411480" lvl="1" indent="0">
              <a:buNone/>
            </a:pPr>
            <a:endParaRPr lang="en-US" sz="1600" dirty="0"/>
          </a:p>
          <a:p>
            <a:r>
              <a:rPr lang="en-US" sz="1800" dirty="0" smtClean="0"/>
              <a:t>Local metadata must be in </a:t>
            </a:r>
            <a:r>
              <a:rPr lang="en-US" sz="1800" dirty="0" err="1" smtClean="0"/>
              <a:t>stationXML</a:t>
            </a:r>
            <a:r>
              <a:rPr lang="en-US" sz="1800" dirty="0"/>
              <a:t> format </a:t>
            </a:r>
            <a:r>
              <a:rPr lang="en-US" sz="1600" dirty="0"/>
              <a:t>(</a:t>
            </a:r>
            <a:r>
              <a:rPr lang="en-US" sz="1600" dirty="0">
                <a:hlinkClick r:id="rId3"/>
              </a:rPr>
              <a:t>http://www.fdsn.org/xml/station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)</a:t>
            </a:r>
            <a:r>
              <a:rPr lang="en-US" sz="1800" dirty="0" smtClean="0"/>
              <a:t> at the channel level</a:t>
            </a:r>
          </a:p>
          <a:p>
            <a:pPr lvl="1"/>
            <a:r>
              <a:rPr lang="en-US" sz="1600" dirty="0" smtClean="0"/>
              <a:t>Useful tool for converting from </a:t>
            </a:r>
            <a:r>
              <a:rPr lang="en-US" sz="1600" dirty="0" err="1" smtClean="0"/>
              <a:t>dataless</a:t>
            </a:r>
            <a:r>
              <a:rPr lang="en-US" sz="1600" dirty="0" smtClean="0"/>
              <a:t> SEED file:</a:t>
            </a:r>
          </a:p>
          <a:p>
            <a:pPr lvl="2"/>
            <a:r>
              <a:rPr lang="en-US" sz="1400" dirty="0">
                <a:hlinkClick r:id="rId4"/>
              </a:rPr>
              <a:t>https://seiscode.iris.washington.edu/projects/stationxml-</a:t>
            </a:r>
            <a:r>
              <a:rPr lang="en-US" sz="1400" dirty="0" smtClean="0">
                <a:hlinkClick r:id="rId4"/>
              </a:rPr>
              <a:t>converter</a:t>
            </a:r>
            <a:endParaRPr lang="en-US" sz="1400" dirty="0" smtClean="0"/>
          </a:p>
          <a:p>
            <a:endParaRPr lang="en-US" sz="1800" dirty="0" smtClean="0"/>
          </a:p>
          <a:p>
            <a:r>
              <a:rPr lang="en-US" sz="1800" dirty="0" smtClean="0"/>
              <a:t>Local event information must be in </a:t>
            </a:r>
            <a:r>
              <a:rPr lang="en-US" sz="1800" dirty="0" err="1" smtClean="0"/>
              <a:t>QuakeML</a:t>
            </a:r>
            <a:r>
              <a:rPr lang="en-US" sz="1800" dirty="0"/>
              <a:t> format (</a:t>
            </a:r>
            <a:r>
              <a:rPr lang="en-US" sz="1600" dirty="0">
                <a:hlinkClick r:id="rId5"/>
              </a:rPr>
              <a:t>https://quake.ethz.ch/</a:t>
            </a:r>
            <a:r>
              <a:rPr lang="en-US" sz="1600" dirty="0" smtClean="0">
                <a:hlinkClick r:id="rId5"/>
              </a:rPr>
              <a:t>quakeml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Local response files: RESP </a:t>
            </a:r>
            <a:r>
              <a:rPr lang="en-US" sz="1800" dirty="0"/>
              <a:t>format (</a:t>
            </a:r>
            <a:r>
              <a:rPr lang="en-US" sz="1600" dirty="0">
                <a:hlinkClick r:id="rId6"/>
              </a:rPr>
              <a:t>http://ds.iris.edu/ds/nodes/dmc/data/formats/resp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Useful tool for converting from </a:t>
            </a:r>
            <a:r>
              <a:rPr lang="en-US" sz="1600" dirty="0" err="1" smtClean="0"/>
              <a:t>dataless</a:t>
            </a:r>
            <a:r>
              <a:rPr lang="en-US" sz="1600" dirty="0" smtClean="0"/>
              <a:t> SEED file:</a:t>
            </a:r>
          </a:p>
          <a:p>
            <a:pPr lvl="2"/>
            <a:r>
              <a:rPr lang="en-US" sz="1400" dirty="0">
                <a:hlinkClick r:id="rId7"/>
              </a:rPr>
              <a:t>http://ds.iris.edu/ds/nodes/dmc/manuals/rdseed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2372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Output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473867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 smtClean="0"/>
              <a:t>csv</a:t>
            </a:r>
            <a:r>
              <a:rPr lang="en-US" sz="1800" dirty="0" smtClean="0"/>
              <a:t> files are named with this structure:</a:t>
            </a:r>
          </a:p>
          <a:p>
            <a:pPr marL="411480" lvl="1" indent="0">
              <a:buNone/>
            </a:pPr>
            <a:r>
              <a:rPr lang="en-US" sz="1600" i="1" dirty="0" err="1" smtClean="0"/>
              <a:t>metricAlias_stationAlias_start_end_metricCodeName.csv</a:t>
            </a:r>
            <a:endParaRPr lang="en-US" sz="1600" i="1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plots are named as </a:t>
            </a:r>
          </a:p>
          <a:p>
            <a:pPr marL="411480" lvl="1" indent="0">
              <a:buNone/>
            </a:pPr>
            <a:r>
              <a:rPr lang="en-US" sz="1600" i="1" dirty="0" err="1" smtClean="0"/>
              <a:t>N.S.L.C_day_metric.png</a:t>
            </a:r>
            <a:endParaRPr lang="en-US" sz="1600" dirty="0" smtClean="0"/>
          </a:p>
          <a:p>
            <a:r>
              <a:rPr lang="en-US" sz="1800" dirty="0" smtClean="0"/>
              <a:t>Files will be in the directories dictated by the preference file (if it exists)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spaq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7" y="3518998"/>
            <a:ext cx="8000678" cy="245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52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5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9CBEBD"/>
      </a:hlink>
      <a:folHlink>
        <a:srgbClr val="9CBEBD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622</TotalTime>
  <Words>648</Words>
  <Application>Microsoft Macintosh PowerPoint</Application>
  <PresentationFormat>On-screen Show (4:3)</PresentationFormat>
  <Paragraphs>97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ISPAQ IRIS System for Portable Assessment of Quality</vt:lpstr>
      <vt:lpstr>What is ISPAQ?</vt:lpstr>
      <vt:lpstr>Running</vt:lpstr>
      <vt:lpstr>Options and Arguments</vt:lpstr>
      <vt:lpstr>Preference File</vt:lpstr>
      <vt:lpstr>Running – Web Services</vt:lpstr>
      <vt:lpstr>Running – Local Data</vt:lpstr>
      <vt:lpstr>Local Data Format</vt:lpstr>
      <vt:lpstr>Output</vt:lpstr>
      <vt:lpstr>Output</vt:lpstr>
      <vt:lpstr>How to Get ISPAQ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Hutchinson</dc:creator>
  <cp:lastModifiedBy>Laura Hutchinson</cp:lastModifiedBy>
  <cp:revision>70</cp:revision>
  <dcterms:created xsi:type="dcterms:W3CDTF">2017-10-05T21:46:12Z</dcterms:created>
  <dcterms:modified xsi:type="dcterms:W3CDTF">2017-10-10T20:27:15Z</dcterms:modified>
</cp:coreProperties>
</file>