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8" r:id="rId2"/>
    <p:sldId id="361" r:id="rId3"/>
    <p:sldId id="367" r:id="rId4"/>
    <p:sldId id="371" r:id="rId5"/>
    <p:sldId id="363" r:id="rId6"/>
    <p:sldId id="364" r:id="rId7"/>
    <p:sldId id="365" r:id="rId8"/>
    <p:sldId id="378" r:id="rId9"/>
    <p:sldId id="379" r:id="rId10"/>
    <p:sldId id="382" r:id="rId11"/>
    <p:sldId id="372" r:id="rId12"/>
    <p:sldId id="359" r:id="rId13"/>
  </p:sldIdLst>
  <p:sldSz cx="10080625" cy="7559675"/>
  <p:notesSz cx="6743700" cy="98933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318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6477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8636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079500" indent="-2159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0"/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7A47"/>
    <a:srgbClr val="33CC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360" y="-11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1752" y="-72"/>
      </p:cViewPr>
      <p:guideLst>
        <p:guide orient="horz" pos="2833"/>
        <p:guide pos="187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9525" y="0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000000"/>
                </a:solidFill>
              </a:defRPr>
            </a:lvl1pPr>
          </a:lstStyle>
          <a:p>
            <a:endParaRPr lang="en-GB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9525" y="9396413"/>
            <a:ext cx="2922588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E3C64FAE-50AA-704C-AC7D-2A50BFDC697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317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8525" y="750888"/>
            <a:ext cx="4945063" cy="370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674688" y="4699000"/>
            <a:ext cx="5394325" cy="444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16350" y="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39800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3816350" y="9398000"/>
            <a:ext cx="2925763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27038">
              <a:tabLst>
                <a:tab pos="674688" algn="l"/>
                <a:tab pos="1350963" algn="l"/>
                <a:tab pos="2025650" algn="l"/>
                <a:tab pos="2701925" algn="l"/>
              </a:tabLst>
              <a:defRPr sz="13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9F4ADE5C-DB74-714C-97B5-9B8ADDC7D2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5659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BBA83FD-4E43-AF4B-BE4E-3E879770ED5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286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196042-9A48-5B4F-93D5-7505F5FB4DA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413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61F663-490C-744D-A784-6E52684307C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21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CD461A8-BFCA-4141-9B56-CD41BA37E4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888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C07D44-6761-9149-AB0E-BBAC353B90B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38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987D81-4A34-244D-9823-71D2428EEA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43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FB0B48-C066-694F-A048-20B90684674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73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747C560-DC67-8641-B7F1-B5715001F22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7745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9EE3F29-60B1-6345-907F-21DB0C5F975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2648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7720FD-BD7E-A04A-B4AB-307CF7CF989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533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476F87F-1359-DC4B-A08D-B2894F0C3E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762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0BD19BE6-54B2-854D-8ED7-313EC2751C7C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4318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2pPr>
      <a:lvl3pPr marL="647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3pPr>
      <a:lvl4pPr marL="8636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4pPr>
      <a:lvl5pPr marL="10795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5pPr>
      <a:lvl6pPr marL="15367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6pPr>
      <a:lvl7pPr marL="19939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7pPr>
      <a:lvl8pPr marL="24511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8pPr>
      <a:lvl9pPr marL="2908300" indent="-2159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0"/>
        <a:defRPr sz="4400">
          <a:solidFill>
            <a:srgbClr val="000000"/>
          </a:solidFill>
          <a:latin typeface="Arial" charset="0"/>
          <a:ea typeface="Arial" charset="0"/>
          <a:cs typeface="Arial" charset="0"/>
        </a:defRPr>
      </a:lvl9pPr>
    </p:titleStyle>
    <p:bodyStyle>
      <a:lvl1pPr marL="431800" indent="-32385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45000"/>
        <a:buFont typeface="Wingdings" charset="0"/>
        <a:buChar char="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863600" indent="-287338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75000"/>
        <a:buFont typeface="Symbol" charset="0"/>
        <a:buChar char=""/>
        <a:defRPr sz="2800">
          <a:solidFill>
            <a:srgbClr val="000000"/>
          </a:solidFill>
          <a:latin typeface="+mn-lt"/>
          <a:ea typeface="Arial" charset="0"/>
          <a:cs typeface="+mn-cs"/>
        </a:defRPr>
      </a:lvl2pPr>
      <a:lvl3pPr marL="1295400" indent="-2159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charset="0"/>
        <a:buChar char=""/>
        <a:defRPr sz="2400">
          <a:solidFill>
            <a:srgbClr val="000000"/>
          </a:solidFill>
          <a:latin typeface="+mn-lt"/>
          <a:ea typeface="Arial" charset="0"/>
          <a:cs typeface="+mn-cs"/>
        </a:defRPr>
      </a:lvl3pPr>
      <a:lvl4pPr marL="1727200" indent="-2159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charset="0"/>
        <a:buChar char=""/>
        <a:defRPr sz="2000">
          <a:solidFill>
            <a:srgbClr val="000000"/>
          </a:solidFill>
          <a:latin typeface="+mn-lt"/>
          <a:ea typeface="Arial" charset="0"/>
          <a:cs typeface="+mn-cs"/>
        </a:defRPr>
      </a:lvl4pPr>
      <a:lvl5pPr marL="21590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5pPr>
      <a:lvl6pPr marL="26162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6pPr>
      <a:lvl7pPr marL="30734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7pPr>
      <a:lvl8pPr marL="35306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8pPr>
      <a:lvl9pPr marL="3987800" indent="-2159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0"/>
        <a:buChar char=""/>
        <a:defRPr sz="2000">
          <a:solidFill>
            <a:srgbClr val="000000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c-mirror.iris.washingto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5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57225" y="1308083"/>
            <a:ext cx="8569325" cy="1925644"/>
          </a:xfrm>
        </p:spPr>
        <p:txBody>
          <a:bodyPr/>
          <a:lstStyle/>
          <a:p>
            <a:r>
              <a:rPr lang="en-GB" dirty="0" smtClean="0">
                <a:solidFill>
                  <a:schemeClr val="accent2"/>
                </a:solidFill>
                <a:latin typeface="Calibri"/>
                <a:cs typeface="Calibri"/>
              </a:rPr>
              <a:t>IASPEI Reference Event List</a:t>
            </a:r>
            <a:endParaRPr lang="en-GB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5" name="Subtitle 1"/>
          <p:cNvSpPr>
            <a:spLocks noGrp="1"/>
          </p:cNvSpPr>
          <p:nvPr>
            <p:ph type="subTitle" idx="1"/>
          </p:nvPr>
        </p:nvSpPr>
        <p:spPr>
          <a:xfrm>
            <a:off x="788205" y="3284882"/>
            <a:ext cx="8597267" cy="36199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 err="1" smtClean="0">
                <a:latin typeface="Calibri"/>
                <a:cs typeface="Calibri"/>
              </a:rPr>
              <a:t>István</a:t>
            </a:r>
            <a:r>
              <a:rPr lang="en-US" dirty="0" smtClean="0">
                <a:latin typeface="Calibri"/>
                <a:cs typeface="Calibri"/>
              </a:rPr>
              <a:t> </a:t>
            </a:r>
            <a:r>
              <a:rPr lang="en-US" dirty="0" err="1" smtClean="0">
                <a:latin typeface="Calibri"/>
                <a:cs typeface="Calibri"/>
              </a:rPr>
              <a:t>Bondár</a:t>
            </a:r>
            <a:endParaRPr lang="en-US" baseline="30000" dirty="0">
              <a:latin typeface="Calibri"/>
              <a:cs typeface="Calibri"/>
            </a:endParaRPr>
          </a:p>
          <a:p>
            <a:pPr lvl="0">
              <a:lnSpc>
                <a:spcPct val="100000"/>
              </a:lnSpc>
              <a:spcAft>
                <a:spcPct val="0"/>
              </a:spcAft>
            </a:pPr>
            <a:r>
              <a:rPr lang="en-US" sz="2400" kern="1200" dirty="0">
                <a:latin typeface="Calibri"/>
                <a:ea typeface="ＭＳ Ｐゴシック" charset="0"/>
                <a:cs typeface="Calibri"/>
              </a:rPr>
              <a:t>Research Centre for Astronomy and Earth Sciences, </a:t>
            </a:r>
            <a:r>
              <a:rPr lang="en-US" sz="2400" kern="1200" dirty="0" smtClean="0">
                <a:latin typeface="Calibri"/>
                <a:ea typeface="ＭＳ Ｐゴシック" charset="0"/>
                <a:cs typeface="Calibri"/>
              </a:rPr>
              <a:t/>
            </a:r>
            <a:br>
              <a:rPr lang="en-US" sz="2400" kern="1200" dirty="0" smtClean="0">
                <a:latin typeface="Calibri"/>
                <a:ea typeface="ＭＳ Ｐゴシック" charset="0"/>
                <a:cs typeface="Calibri"/>
              </a:rPr>
            </a:br>
            <a:r>
              <a:rPr lang="en-US" sz="2400" kern="1200" dirty="0" smtClean="0">
                <a:latin typeface="Calibri"/>
                <a:ea typeface="ＭＳ Ｐゴシック" charset="0"/>
                <a:cs typeface="Calibri"/>
              </a:rPr>
              <a:t>Hungarian </a:t>
            </a:r>
            <a:r>
              <a:rPr lang="en-US" sz="2400" kern="1200" dirty="0">
                <a:latin typeface="Calibri"/>
                <a:ea typeface="ＭＳ Ｐゴシック" charset="0"/>
                <a:cs typeface="Calibri"/>
              </a:rPr>
              <a:t>Academy of Sciences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GB" sz="2800" i="1" dirty="0"/>
          </a:p>
          <a:p>
            <a:pPr marL="457200" indent="-457200" algn="l">
              <a:lnSpc>
                <a:spcPct val="100000"/>
              </a:lnSpc>
              <a:spcAft>
                <a:spcPts val="0"/>
              </a:spcAft>
              <a:buAutoNum type="arabicParenR"/>
            </a:pPr>
            <a:endParaRPr lang="en-US" sz="2000" dirty="0"/>
          </a:p>
          <a:p>
            <a:pPr>
              <a:defRPr/>
            </a:pPr>
            <a:endParaRPr lang="en-US" sz="2000" dirty="0">
              <a:latin typeface="Calibri"/>
              <a:cs typeface="Calibri"/>
            </a:endParaRPr>
          </a:p>
          <a:p>
            <a:pPr>
              <a:defRPr/>
            </a:pPr>
            <a:r>
              <a:rPr lang="en-US" sz="2000" dirty="0">
                <a:latin typeface="Calibri"/>
                <a:cs typeface="Calibri"/>
              </a:rPr>
              <a:t> Training in Network Management Systems and Analytical Tools for </a:t>
            </a:r>
            <a:r>
              <a:rPr lang="en-US" sz="2000" dirty="0" err="1" smtClean="0">
                <a:latin typeface="Calibri"/>
                <a:cs typeface="Calibri"/>
              </a:rPr>
              <a:t>Seismiology</a:t>
            </a:r>
            <a:endParaRPr lang="en-US" sz="2000" dirty="0">
              <a:latin typeface="Calibri"/>
              <a:cs typeface="Calibri"/>
            </a:endParaRPr>
          </a:p>
          <a:p>
            <a:pPr>
              <a:defRPr/>
            </a:pPr>
            <a:r>
              <a:rPr lang="en-US" sz="2000" dirty="0" smtClean="0">
                <a:latin typeface="Calibri"/>
                <a:cs typeface="Calibri"/>
              </a:rPr>
              <a:t>Baku, Azerbaijan, 23-27 October 2017</a:t>
            </a:r>
            <a:endParaRPr lang="en-US" sz="2000" dirty="0">
              <a:latin typeface="Calibri"/>
              <a:cs typeface="Calibri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146" y="141755"/>
            <a:ext cx="9072563" cy="763013"/>
          </a:xfrm>
        </p:spPr>
        <p:txBody>
          <a:bodyPr>
            <a:normAutofit/>
          </a:bodyPr>
          <a:lstStyle/>
          <a:p>
            <a:r>
              <a:rPr lang="en-GB" sz="4000" dirty="0">
                <a:solidFill>
                  <a:srgbClr val="3333CC"/>
                </a:solidFill>
                <a:latin typeface="Calibri"/>
                <a:cs typeface="Calibri"/>
              </a:rPr>
              <a:t>New GT5 </a:t>
            </a:r>
            <a:r>
              <a:rPr lang="en-GB" sz="4000" dirty="0" smtClean="0">
                <a:solidFill>
                  <a:srgbClr val="3333CC"/>
                </a:solidFill>
                <a:latin typeface="Calibri"/>
                <a:cs typeface="Calibri"/>
              </a:rPr>
              <a:t>events in Latin America</a:t>
            </a:r>
            <a:endParaRPr lang="en-US" sz="4000" dirty="0">
              <a:solidFill>
                <a:srgbClr val="3333CC"/>
              </a:solidFill>
              <a:latin typeface="Calibri"/>
              <a:cs typeface="Calibri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5403647"/>
              </p:ext>
            </p:extLst>
          </p:nvPr>
        </p:nvGraphicFramePr>
        <p:xfrm>
          <a:off x="924588" y="954849"/>
          <a:ext cx="8169917" cy="62911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3241"/>
                <a:gridCol w="1444178"/>
                <a:gridCol w="1526702"/>
                <a:gridCol w="1347898"/>
                <a:gridCol w="1347898"/>
              </a:tblGrid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Origin time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Latitude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Longitude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Depth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Country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1986/12/09 06:48:44.300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-5.5260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-35.7380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5.0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Brazil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2000/01/27 00:13:08.500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-31.14100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-68.28400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23.4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2000/04/12 05:29:38.900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-31.36700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-67.90300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17.7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2000/12/25 00:49:26.900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-31.51000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-68.01800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19.6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2007/12/09 02:03:28.360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-15.03260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-44.29530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0.65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Brazil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2010/10/08 20:16:54.790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-13.77130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-49.16020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1.4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Brazil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2011/03/16 14:22:05.400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-30.95500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-66.64300 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22.2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2011/05/03 13:48:34.600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-32.63800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-68.90700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20.7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2011/10/29 13:50:49.325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-0.13635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-78.38747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11.3</a:t>
                      </a:r>
                      <a:endParaRPr lang="en-US" sz="1500" dirty="0" smtClean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Ecuador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2012/01/19 06:39:53.500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-31.83900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-68.38800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11.6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2012/02/08 01:11:24.700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-31.68400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-68.26800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13.5</a:t>
                      </a:r>
                      <a:endParaRPr lang="en-US" sz="1500" dirty="0" smtClean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Argentina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2012/05/19 13:41:22.560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-16.69550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-43.88280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1.1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Brazil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2012/09/12 23:56:45.750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-16.70330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-43.87980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1.2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Brazil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2013/02/06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10:49:05.770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-1.3538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-78.4297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7.3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Ecuador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2014/04/10 23:27:43.800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12.3580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-86.4320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5.5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Nicaragua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2014/04/11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00:01:22.400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12.3740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-86.4460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1.5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Nicaragua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2014/04/14 05:07:03.300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12.2380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-86.3420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5.4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Nicaragua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2015/03/31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09:09:23.550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10.1746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-84.1468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10.6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Costa Rica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2015/04/03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18:42:36.51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9.5064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-83.7543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18.4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Costa Rica</a:t>
                      </a:r>
                    </a:p>
                  </a:txBody>
                  <a:tcPr marL="100806" marR="100806" marT="39683" marB="3968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270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11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 Recent updates in Central Asia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971550"/>
            <a:ext cx="9755188" cy="2131251"/>
          </a:xfrm>
        </p:spPr>
        <p:txBody>
          <a:bodyPr/>
          <a:lstStyle/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Coordinates of 27 Soviet PNEs were updated and promoted to GT0-1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Courtesy of Kevin Mackey and colleagues 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GT0 explosions and picks from Kyrgyzstan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045819"/>
              </p:ext>
            </p:extLst>
          </p:nvPr>
        </p:nvGraphicFramePr>
        <p:xfrm>
          <a:off x="362159" y="3386284"/>
          <a:ext cx="9507556" cy="22018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3090"/>
                <a:gridCol w="1680629"/>
                <a:gridCol w="1776665"/>
                <a:gridCol w="1568586"/>
                <a:gridCol w="1568586"/>
              </a:tblGrid>
              <a:tr h="314557"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Origin time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Latitude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Longitude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Depth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Name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1959/12/31 09:00:00.025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40.353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72.588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/>
                        <a:t>Tuwya-Muyun</a:t>
                      </a:r>
                      <a:r>
                        <a:rPr lang="en-US" sz="1500" dirty="0" smtClean="0"/>
                        <a:t> 1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1960/03/03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09:00:00.400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40.354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72.588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err="1" smtClean="0"/>
                        <a:t>Tuwya-Muyun</a:t>
                      </a:r>
                      <a:r>
                        <a:rPr lang="en-US" sz="1500" dirty="0" smtClean="0"/>
                        <a:t> 2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1975/02/08 06:59:59.300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41.872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73.260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Burlikiya</a:t>
                      </a:r>
                      <a:endParaRPr lang="en-US" sz="1500" dirty="0" smtClean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1989/06/11</a:t>
                      </a:r>
                      <a:r>
                        <a:rPr lang="en-US" sz="1500" baseline="0" dirty="0" smtClean="0"/>
                        <a:t> 06:59:48.400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41.644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73.289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Uchterek</a:t>
                      </a:r>
                      <a:endParaRPr lang="en-US" sz="1500" dirty="0" smtClean="0"/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2009/12/22 05:54:33.600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41.7747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73.3312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Kambarata</a:t>
                      </a:r>
                      <a:r>
                        <a:rPr lang="en-US" sz="1500" dirty="0" smtClean="0"/>
                        <a:t> 1</a:t>
                      </a:r>
                    </a:p>
                  </a:txBody>
                  <a:tcPr marL="100806" marR="100806" marT="39683" marB="39683"/>
                </a:tc>
              </a:tr>
              <a:tr h="31455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2009/12/22 05:54:33.600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41.7747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73.3312</a:t>
                      </a:r>
                      <a:endParaRPr lang="en-US" sz="1500" dirty="0"/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0.0</a:t>
                      </a:r>
                    </a:p>
                  </a:txBody>
                  <a:tcPr marL="100806" marR="100806" marT="39683" marB="39683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err="1" smtClean="0"/>
                        <a:t>Kambarata</a:t>
                      </a:r>
                      <a:r>
                        <a:rPr lang="en-US" sz="1500" dirty="0" smtClean="0"/>
                        <a:t> 2</a:t>
                      </a:r>
                    </a:p>
                  </a:txBody>
                  <a:tcPr marL="100806" marR="100806" marT="39683" marB="39683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003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12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 Summary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804934"/>
            <a:ext cx="9755188" cy="6373340"/>
          </a:xfrm>
        </p:spPr>
        <p:txBody>
          <a:bodyPr/>
          <a:lstStyle/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The IASPEI Reference Event List is an indispensable data set for model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validation studies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The GT database is maintained and quality controlled at the ISC on behalf of IASPEI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The GTDB is regularly updated</a:t>
            </a:r>
          </a:p>
          <a:p>
            <a:pPr marL="1128713" lvl="2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Semi-annual selection from the reviewed ISC bulletin</a:t>
            </a:r>
          </a:p>
          <a:p>
            <a:pPr marL="1128713" lvl="2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Events submitted by researchers</a:t>
            </a:r>
          </a:p>
          <a:p>
            <a:pPr marL="1128713" lvl="2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Events requested based on published papers</a:t>
            </a:r>
            <a:endParaRPr lang="en-GB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Can be searched, downloaded at the ISC website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  <a:hlinkClick r:id="rId2"/>
              </a:rPr>
              <a:t>http://isc-mirror.iris.washington.edu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RSTT drive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Latin America: 19 new GT5 events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Central Asia: 5 new and 27 updated GT0-1 events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Middle East and Africa: We hope for similar results</a:t>
            </a:r>
          </a:p>
        </p:txBody>
      </p:sp>
    </p:spTree>
    <p:extLst>
      <p:ext uri="{BB962C8B-B14F-4D97-AF65-F5344CB8AC3E}">
        <p14:creationId xmlns:p14="http://schemas.microsoft.com/office/powerpoint/2010/main" val="3180970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D76E519-AD33-C041-A4B4-1BBA5F96A12A}" type="slidenum">
              <a:rPr lang="en-GB"/>
              <a:pPr/>
              <a:t>2</a:t>
            </a:fld>
            <a:endParaRPr lang="en-GB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 IASPEI Reference Event List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5575" y="971550"/>
            <a:ext cx="9755188" cy="6350000"/>
          </a:xfrm>
        </p:spPr>
        <p:txBody>
          <a:bodyPr/>
          <a:lstStyle/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Ground Truth (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GTx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)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latin typeface="Calibri"/>
                <a:cs typeface="Calibri"/>
              </a:rPr>
              <a:t>An event hypocentre with an accuracy known at a high (95%) confidence level; </a:t>
            </a:r>
            <a:r>
              <a:rPr lang="en-GB" i="1" dirty="0" smtClean="0">
                <a:latin typeface="Calibri"/>
                <a:cs typeface="Calibri"/>
              </a:rPr>
              <a:t>x</a:t>
            </a:r>
            <a:r>
              <a:rPr lang="en-GB" dirty="0" smtClean="0">
                <a:latin typeface="Calibri"/>
                <a:cs typeface="Calibri"/>
              </a:rPr>
              <a:t> stands for the GT accuracy</a:t>
            </a:r>
            <a:endParaRPr lang="en-GB" sz="32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GT events are needed to develop, test and validate</a:t>
            </a:r>
            <a:endParaRPr lang="en-GB" sz="2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Travel-time predictions from 3D velocity models</a:t>
            </a:r>
            <a:endParaRPr lang="en-GB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New association and location algorithms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Real GT0 events are scarce</a:t>
            </a:r>
            <a:endParaRPr lang="en-GB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GT events need to be developed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Systematic identification and collection of GT events began at the PIDC and the DoE labs in the 1990s </a:t>
            </a:r>
          </a:p>
          <a:p>
            <a:pPr marL="265113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Since 2008 the ISC hosts and maintains the GTDB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latin typeface="Calibri"/>
                <a:cs typeface="Calibri"/>
              </a:rPr>
              <a:t>Coordinated by the IASPEI Working Group on Reference Events</a:t>
            </a:r>
          </a:p>
        </p:txBody>
      </p:sp>
    </p:spTree>
    <p:extLst>
      <p:ext uri="{BB962C8B-B14F-4D97-AF65-F5344CB8AC3E}">
        <p14:creationId xmlns:p14="http://schemas.microsoft.com/office/powerpoint/2010/main" val="27404935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BD6B887-180C-424D-A9F6-C901BEF961E2}" type="slidenum">
              <a:rPr lang="en-GB"/>
              <a:pPr/>
              <a:t>3</a:t>
            </a:fld>
            <a:endParaRPr 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8,969 GT0-5 Events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72737" y="5920743"/>
            <a:ext cx="9755188" cy="1482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288000" indent="-205200">
              <a:lnSpc>
                <a:spcPct val="100000"/>
              </a:lnSpc>
              <a:spcAft>
                <a:spcPct val="5000"/>
              </a:spcAft>
              <a:buSzPct val="70000"/>
              <a:buFont typeface="Arial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/>
                <a:cs typeface="Calibri"/>
              </a:rPr>
              <a:t>Uneven distribution of GT events</a:t>
            </a:r>
          </a:p>
          <a:p>
            <a:pPr marL="288000" indent="-205200">
              <a:lnSpc>
                <a:spcPct val="100000"/>
              </a:lnSpc>
              <a:spcAft>
                <a:spcPct val="5000"/>
              </a:spcAft>
              <a:buSzPct val="70000"/>
              <a:buFont typeface="Arial"/>
              <a:buChar char="•"/>
            </a:pPr>
            <a:r>
              <a:rPr lang="en-GB" sz="2800" dirty="0" smtClean="0">
                <a:solidFill>
                  <a:schemeClr val="tx1"/>
                </a:solidFill>
                <a:latin typeface="Calibri"/>
                <a:cs typeface="Calibri"/>
              </a:rPr>
              <a:t>Africa, Arabian peninsula, Southeast Asia and the oceans lack GT events</a:t>
            </a:r>
          </a:p>
        </p:txBody>
      </p:sp>
      <p:pic>
        <p:nvPicPr>
          <p:cNvPr id="3" name="Picture 2" descr="gt.event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528" y="947627"/>
            <a:ext cx="9160310" cy="4962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11408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BBD6B887-180C-424D-A9F6-C901BEF961E2}" type="slidenum">
              <a:rPr lang="en-GB"/>
              <a:pPr/>
              <a:t>4</a:t>
            </a:fld>
            <a:endParaRPr lang="en-GB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03238" y="107950"/>
            <a:ext cx="9067800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GT categories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pic>
        <p:nvPicPr>
          <p:cNvPr id="2" name="Picture 1" descr="gt.typ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1107262"/>
            <a:ext cx="6498336" cy="5772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656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89D84398-E547-2D47-8C2D-6721B5203546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7950"/>
            <a:ext cx="9543144" cy="719138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GT events are actively pursued</a:t>
            </a:r>
            <a:endParaRPr lang="en-GB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155575" y="971550"/>
            <a:ext cx="9706769" cy="61680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431800" indent="-32385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425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3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863600" indent="-287338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1138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8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2pPr>
            <a:lvl3pPr marL="1295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4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3pPr>
            <a:lvl4pPr marL="1727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charset="0"/>
              <a:buChar char="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4pPr>
            <a:lvl5pPr marL="21590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5pPr>
            <a:lvl6pPr marL="26162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6pPr>
            <a:lvl7pPr marL="30734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7pPr>
            <a:lvl8pPr marL="35306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8pPr>
            <a:lvl9pPr marL="3987800" indent="-215900" algn="l" defTabSz="457200" rtl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0"/>
              <a:buChar char=""/>
              <a:defRPr sz="2000">
                <a:solidFill>
                  <a:srgbClr val="000000"/>
                </a:solidFill>
                <a:latin typeface="+mn-lt"/>
                <a:ea typeface="Arial" charset="0"/>
                <a:cs typeface="+mn-cs"/>
              </a:defRPr>
            </a:lvl9pPr>
          </a:lstStyle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Explosions (GT0-5)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Manually added from published sources</a:t>
            </a:r>
          </a:p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Identifying GT5 Earthquakes</a:t>
            </a: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GT5 earthquake selection criteria for bulletin data</a:t>
            </a:r>
          </a:p>
          <a:p>
            <a:pPr marL="1143000" lvl="2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err="1">
                <a:solidFill>
                  <a:schemeClr val="tx1"/>
                </a:solidFill>
                <a:latin typeface="Calibri"/>
                <a:cs typeface="Calibri"/>
              </a:rPr>
              <a:t>Bondár</a:t>
            </a: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 and 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McLaughlin, 2009;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Bondár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 et al., 2004</a:t>
            </a:r>
          </a:p>
          <a:p>
            <a:pPr marL="1143000" lvl="2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Annual updates from the ISC bulletin (latest: 2013)</a:t>
            </a:r>
            <a:endParaRPr lang="en-GB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Multiple event location techniques</a:t>
            </a:r>
          </a:p>
          <a:p>
            <a:pPr marL="1143000" lvl="2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HDC-RCA,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HypoDD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, HDC, </a:t>
            </a:r>
            <a:r>
              <a:rPr lang="en-GB" dirty="0" err="1" smtClean="0">
                <a:solidFill>
                  <a:schemeClr val="tx1"/>
                </a:solidFill>
                <a:latin typeface="Calibri"/>
                <a:cs typeface="Calibri"/>
              </a:rPr>
              <a:t>Bayesloc</a:t>
            </a:r>
            <a:endParaRPr lang="en-GB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marL="696913" lvl="1" indent="-180975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Local network studies</a:t>
            </a:r>
          </a:p>
          <a:p>
            <a:pPr marL="1143000" lvl="2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latin typeface="Calibri"/>
                <a:ea typeface="ＭＳ Ｐゴシック" charset="0"/>
                <a:cs typeface="Calibri"/>
              </a:rPr>
              <a:t>GT events in published papers</a:t>
            </a:r>
          </a:p>
          <a:p>
            <a:pPr marL="1143000" lvl="2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ea typeface="ＭＳ Ｐゴシック" charset="0"/>
                <a:cs typeface="Calibri"/>
              </a:rPr>
              <a:t>Personal communications</a:t>
            </a:r>
          </a:p>
          <a:p>
            <a:pPr marL="279400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All GT events are 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Q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uality controlled</a:t>
            </a:r>
          </a:p>
          <a:p>
            <a:pPr marL="711200" lvl="1" indent="-266700">
              <a:lnSpc>
                <a:spcPct val="100000"/>
              </a:lnSpc>
              <a:spcAft>
                <a:spcPct val="5000"/>
              </a:spcAft>
              <a:buSzPct val="70000"/>
              <a:buFontTx/>
              <a:buChar char="•"/>
            </a:pPr>
            <a:r>
              <a:rPr lang="en-GB" dirty="0">
                <a:solidFill>
                  <a:schemeClr val="tx1"/>
                </a:solidFill>
                <a:latin typeface="Calibri"/>
                <a:cs typeface="Calibri"/>
              </a:rPr>
              <a:t>R</a:t>
            </a:r>
            <a:r>
              <a:rPr lang="en-GB" dirty="0" smtClean="0">
                <a:solidFill>
                  <a:schemeClr val="tx1"/>
                </a:solidFill>
                <a:latin typeface="Calibri"/>
                <a:cs typeface="Calibri"/>
              </a:rPr>
              <a:t>eferenced</a:t>
            </a:r>
          </a:p>
        </p:txBody>
      </p:sp>
      <p:pic>
        <p:nvPicPr>
          <p:cNvPr id="3" name="Picture 2" descr="GTpi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004" y="4285797"/>
            <a:ext cx="4312247" cy="3018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925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132381"/>
            <a:ext cx="9072563" cy="778716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2"/>
                </a:solidFill>
                <a:latin typeface="Calibri"/>
                <a:cs typeface="Calibri"/>
              </a:rPr>
              <a:t>GT5 </a:t>
            </a:r>
            <a:r>
              <a:rPr lang="en-GB" sz="4000" dirty="0">
                <a:solidFill>
                  <a:schemeClr val="accent2"/>
                </a:solidFill>
                <a:latin typeface="Calibri"/>
                <a:cs typeface="Calibri"/>
              </a:rPr>
              <a:t>selection criteria</a:t>
            </a:r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18348" y="917483"/>
            <a:ext cx="9330554" cy="6423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100794" tIns="50397" rIns="100794" bIns="50397"/>
          <a:lstStyle/>
          <a:p>
            <a:pPr marL="201239" indent="-201239">
              <a:lnSpc>
                <a:spcPct val="90000"/>
              </a:lnSpc>
              <a:spcBef>
                <a:spcPct val="20000"/>
              </a:spcBef>
            </a:pPr>
            <a:r>
              <a:rPr lang="en-GB" sz="2800" dirty="0" err="1">
                <a:latin typeface="Calibri"/>
                <a:cs typeface="Calibri"/>
              </a:rPr>
              <a:t>Bondár</a:t>
            </a:r>
            <a:r>
              <a:rPr lang="en-GB" sz="2800" dirty="0">
                <a:latin typeface="Calibri"/>
                <a:cs typeface="Calibri"/>
              </a:rPr>
              <a:t> et al. (2004)</a:t>
            </a:r>
            <a:r>
              <a:rPr lang="en-GB" sz="2800" dirty="0" smtClean="0">
                <a:latin typeface="Calibri"/>
                <a:cs typeface="Calibri"/>
              </a:rPr>
              <a:t>:		</a:t>
            </a:r>
            <a:r>
              <a:rPr lang="en-GB" sz="2800" dirty="0" err="1" smtClean="0">
                <a:latin typeface="Calibri"/>
                <a:cs typeface="Calibri"/>
              </a:rPr>
              <a:t>Bondár</a:t>
            </a:r>
            <a:r>
              <a:rPr lang="en-GB" sz="2800" dirty="0" smtClean="0">
                <a:latin typeface="Calibri"/>
                <a:cs typeface="Calibri"/>
              </a:rPr>
              <a:t> and </a:t>
            </a:r>
            <a:r>
              <a:rPr lang="en-GB" sz="2800" dirty="0">
                <a:latin typeface="Calibri"/>
                <a:cs typeface="Calibri"/>
              </a:rPr>
              <a:t>M</a:t>
            </a:r>
            <a:r>
              <a:rPr lang="en-GB" sz="2800" dirty="0" smtClean="0">
                <a:latin typeface="Calibri"/>
                <a:cs typeface="Calibri"/>
              </a:rPr>
              <a:t>cLaughlin (2009):</a:t>
            </a:r>
            <a:endParaRPr lang="en-GB" sz="28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>
                <a:latin typeface="Calibri"/>
                <a:cs typeface="Calibri"/>
              </a:rPr>
              <a:t>- </a:t>
            </a:r>
            <a:r>
              <a:rPr lang="en-GB" sz="2400" dirty="0" err="1">
                <a:latin typeface="Calibri"/>
                <a:cs typeface="Calibri"/>
              </a:rPr>
              <a:t>n</a:t>
            </a:r>
            <a:r>
              <a:rPr lang="en-GB" sz="2400" dirty="0" err="1" smtClean="0">
                <a:latin typeface="Calibri"/>
                <a:cs typeface="Calibri"/>
              </a:rPr>
              <a:t>sta</a:t>
            </a:r>
            <a:r>
              <a:rPr lang="en-GB" sz="2400" dirty="0" smtClean="0">
                <a:latin typeface="Calibri"/>
                <a:cs typeface="Calibri"/>
              </a:rPr>
              <a:t> </a:t>
            </a:r>
            <a:r>
              <a:rPr lang="en-GB" sz="2400" dirty="0">
                <a:latin typeface="Calibri"/>
                <a:cs typeface="Calibri"/>
              </a:rPr>
              <a:t>≥ 10 within 2.5° </a:t>
            </a:r>
            <a:r>
              <a:rPr lang="en-GB" sz="2400" dirty="0" smtClean="0">
                <a:latin typeface="Calibri"/>
                <a:cs typeface="Calibri"/>
              </a:rPr>
              <a:t>			- stations within 150 km</a:t>
            </a:r>
            <a:endParaRPr lang="en-GB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>
                <a:latin typeface="Calibri"/>
                <a:cs typeface="Calibri"/>
              </a:rPr>
              <a:t>- </a:t>
            </a:r>
            <a:r>
              <a:rPr lang="en-GB" sz="2400" dirty="0" err="1">
                <a:latin typeface="Calibri"/>
                <a:cs typeface="Calibri"/>
              </a:rPr>
              <a:t>n</a:t>
            </a:r>
            <a:r>
              <a:rPr lang="en-GB" sz="2400" dirty="0" err="1" smtClean="0">
                <a:latin typeface="Calibri"/>
                <a:cs typeface="Calibri"/>
              </a:rPr>
              <a:t>sta</a:t>
            </a:r>
            <a:r>
              <a:rPr lang="en-GB" sz="2400" dirty="0" smtClean="0">
                <a:latin typeface="Calibri"/>
                <a:cs typeface="Calibri"/>
              </a:rPr>
              <a:t> </a:t>
            </a:r>
            <a:r>
              <a:rPr lang="en-GB" sz="2400" dirty="0">
                <a:latin typeface="Calibri"/>
                <a:cs typeface="Calibri"/>
              </a:rPr>
              <a:t>≥ 1 within 30 </a:t>
            </a:r>
            <a:r>
              <a:rPr lang="en-GB" sz="2400" dirty="0" smtClean="0">
                <a:latin typeface="Calibri"/>
                <a:cs typeface="Calibri"/>
              </a:rPr>
              <a:t>km			- </a:t>
            </a:r>
            <a:r>
              <a:rPr lang="en-GB" sz="2400" dirty="0" err="1" smtClean="0">
                <a:latin typeface="Calibri"/>
                <a:cs typeface="Calibri"/>
              </a:rPr>
              <a:t>nsta</a:t>
            </a:r>
            <a:r>
              <a:rPr lang="en-GB" sz="2400" dirty="0" smtClean="0">
                <a:latin typeface="Calibri"/>
                <a:cs typeface="Calibri"/>
              </a:rPr>
              <a:t> ≥ 1 within 10 km</a:t>
            </a:r>
            <a:endParaRPr lang="en-GB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>
                <a:latin typeface="Calibri"/>
                <a:cs typeface="Calibri"/>
              </a:rPr>
              <a:t>- gap </a:t>
            </a:r>
            <a:r>
              <a:rPr lang="en-GB" sz="2400" dirty="0">
                <a:latin typeface="Calibri"/>
                <a:cs typeface="Calibri"/>
              </a:rPr>
              <a:t>≤ 110°</a:t>
            </a:r>
            <a:r>
              <a:rPr lang="en-GB" sz="2400" dirty="0" smtClean="0">
                <a:latin typeface="Calibri"/>
                <a:cs typeface="Calibri"/>
              </a:rPr>
              <a:t>						- ΔU ≤ 0.35</a:t>
            </a:r>
            <a:endParaRPr lang="en-GB" sz="2400" dirty="0">
              <a:latin typeface="Calibri"/>
              <a:cs typeface="Calibri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>
                <a:latin typeface="Calibri"/>
                <a:cs typeface="Calibri"/>
              </a:rPr>
              <a:t>- </a:t>
            </a:r>
            <a:r>
              <a:rPr lang="en-GB" sz="2400" dirty="0" err="1" smtClean="0">
                <a:latin typeface="Calibri"/>
                <a:cs typeface="Calibri"/>
              </a:rPr>
              <a:t>sgap</a:t>
            </a:r>
            <a:r>
              <a:rPr lang="en-GB" sz="2400" dirty="0" smtClean="0">
                <a:latin typeface="Calibri"/>
                <a:cs typeface="Calibri"/>
              </a:rPr>
              <a:t> </a:t>
            </a:r>
            <a:r>
              <a:rPr lang="en-GB" sz="2400" dirty="0">
                <a:latin typeface="Calibri"/>
                <a:cs typeface="Calibri"/>
              </a:rPr>
              <a:t>≤ 160°</a:t>
            </a:r>
            <a:r>
              <a:rPr lang="en-GB" sz="2400" dirty="0" smtClean="0">
                <a:latin typeface="Calibri"/>
                <a:cs typeface="Calibri"/>
              </a:rPr>
              <a:t>						</a:t>
            </a:r>
            <a:r>
              <a:rPr lang="en-GB" sz="2400" dirty="0">
                <a:latin typeface="Calibri"/>
                <a:cs typeface="Calibri"/>
              </a:rPr>
              <a:t>- </a:t>
            </a:r>
            <a:r>
              <a:rPr lang="en-GB" sz="2400" dirty="0" err="1">
                <a:latin typeface="Calibri"/>
                <a:cs typeface="Calibri"/>
              </a:rPr>
              <a:t>sgap</a:t>
            </a:r>
            <a:r>
              <a:rPr lang="en-GB" sz="2400" dirty="0">
                <a:latin typeface="Calibri"/>
                <a:cs typeface="Calibri"/>
              </a:rPr>
              <a:t> ≤ 160°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sz="2400" dirty="0" smtClean="0">
                <a:latin typeface="Calibri"/>
                <a:cs typeface="Calibri"/>
              </a:rPr>
              <a:t>- </a:t>
            </a:r>
            <a:r>
              <a:rPr lang="en-GB" sz="2400" dirty="0" err="1" smtClean="0">
                <a:latin typeface="Calibri"/>
                <a:cs typeface="Calibri"/>
              </a:rPr>
              <a:t>maxdist</a:t>
            </a:r>
            <a:r>
              <a:rPr lang="en-GB" sz="2400" dirty="0" smtClean="0">
                <a:latin typeface="Calibri"/>
                <a:cs typeface="Calibri"/>
              </a:rPr>
              <a:t> ≥ 10°					</a:t>
            </a:r>
            <a:r>
              <a:rPr lang="en-GB" sz="2400" dirty="0">
                <a:latin typeface="Calibri"/>
                <a:cs typeface="Calibri"/>
              </a:rPr>
              <a:t>- </a:t>
            </a:r>
            <a:r>
              <a:rPr lang="en-GB" sz="2400" dirty="0" err="1">
                <a:latin typeface="Calibri"/>
                <a:cs typeface="Calibri"/>
              </a:rPr>
              <a:t>maxdist</a:t>
            </a:r>
            <a:r>
              <a:rPr lang="en-GB" sz="2400" dirty="0">
                <a:latin typeface="Calibri"/>
                <a:cs typeface="Calibri"/>
              </a:rPr>
              <a:t> ≥ </a:t>
            </a:r>
            <a:r>
              <a:rPr lang="en-GB" sz="2400" dirty="0" smtClean="0">
                <a:latin typeface="Calibri"/>
                <a:cs typeface="Calibri"/>
              </a:rPr>
              <a:t>3-10°</a:t>
            </a: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GB" sz="2800" dirty="0" smtClean="0">
                <a:latin typeface="Calibri"/>
                <a:cs typeface="Calibri"/>
              </a:rPr>
              <a:t>The GT5 selection criteria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Developed to identify GT5 candidate earthquakes in </a:t>
            </a:r>
            <a:r>
              <a:rPr lang="en-GB" sz="2400" i="1" dirty="0" smtClean="0">
                <a:latin typeface="Calibri"/>
                <a:cs typeface="Calibri"/>
              </a:rPr>
              <a:t>bulletins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Introduced the notions of secondary azimuthal gap and ∆U to account for large azimuthal gaps and correlated ray paths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Focus on local networks to avoid cross-over distances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Require a nearby station to provide depth resolution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The more stringent 2009 criteria are currently used</a:t>
            </a:r>
          </a:p>
          <a:p>
            <a:pPr marL="266400" indent="-180000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SzPct val="90000"/>
              <a:buFont typeface="Arial"/>
              <a:buChar char="•"/>
            </a:pPr>
            <a:r>
              <a:rPr lang="en-GB" sz="2400" dirty="0" smtClean="0">
                <a:latin typeface="Calibri"/>
                <a:cs typeface="Calibri"/>
              </a:rPr>
              <a:t>Serve as </a:t>
            </a:r>
            <a:r>
              <a:rPr lang="en-GB" sz="2400" i="1" dirty="0" smtClean="0">
                <a:latin typeface="Calibri"/>
                <a:cs typeface="Calibri"/>
              </a:rPr>
              <a:t>guidelines</a:t>
            </a:r>
            <a:r>
              <a:rPr lang="en-GB" sz="2400" dirty="0" smtClean="0">
                <a:latin typeface="Calibri"/>
                <a:cs typeface="Calibri"/>
              </a:rPr>
              <a:t> – they do not substitute the need for more involved studies  </a:t>
            </a:r>
            <a:endParaRPr lang="en-GB" sz="2400" dirty="0">
              <a:latin typeface="Calibri"/>
              <a:cs typeface="Calibri"/>
            </a:endParaRPr>
          </a:p>
          <a:p>
            <a:pPr marL="266400" indent="-180000">
              <a:lnSpc>
                <a:spcPct val="100000"/>
              </a:lnSpc>
              <a:spcBef>
                <a:spcPct val="20000"/>
              </a:spcBef>
              <a:spcAft>
                <a:spcPts val="150"/>
              </a:spcAft>
            </a:pPr>
            <a:endParaRPr lang="en-GB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837347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178842"/>
            <a:ext cx="9072563" cy="778716"/>
          </a:xfrm>
        </p:spPr>
        <p:txBody>
          <a:bodyPr/>
          <a:lstStyle/>
          <a:p>
            <a:r>
              <a:rPr lang="en-GB" sz="4000" dirty="0">
                <a:solidFill>
                  <a:srgbClr val="3333CC"/>
                </a:solidFill>
                <a:latin typeface="Calibri"/>
                <a:cs typeface="Calibri"/>
              </a:rPr>
              <a:t>Network quality </a:t>
            </a:r>
            <a:r>
              <a:rPr lang="en-GB" sz="4000" dirty="0" smtClean="0">
                <a:solidFill>
                  <a:srgbClr val="3333CC"/>
                </a:solidFill>
                <a:latin typeface="Calibri"/>
                <a:cs typeface="Calibri"/>
              </a:rPr>
              <a:t>metrics</a:t>
            </a:r>
            <a:endParaRPr lang="en-GB" sz="4000" dirty="0">
              <a:solidFill>
                <a:srgbClr val="3333CC"/>
              </a:solidFill>
              <a:latin typeface="Calibri"/>
              <a:cs typeface="Calibri"/>
            </a:endParaRP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3362289"/>
            <a:ext cx="203557" cy="3626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100794" tIns="50397" rIns="100794" bIns="50397" anchor="ctr">
            <a:spAutoFit/>
          </a:bodyPr>
          <a:lstStyle/>
          <a:p>
            <a:endParaRPr lang="en-US"/>
          </a:p>
        </p:txBody>
      </p:sp>
      <p:graphicFrame>
        <p:nvGraphicFramePr>
          <p:cNvPr id="5125" name="Object 5"/>
          <p:cNvGraphicFramePr>
            <a:graphicFrameLocks noChangeAspect="1"/>
          </p:cNvGraphicFramePr>
          <p:nvPr/>
        </p:nvGraphicFramePr>
        <p:xfrm>
          <a:off x="2702167" y="5328522"/>
          <a:ext cx="5348332" cy="16676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Equation" r:id="rId3" imgW="2666880" imgH="838080" progId="Equation.3">
                  <p:embed/>
                </p:oleObj>
              </mc:Choice>
              <mc:Fallback>
                <p:oleObj name="Equation" r:id="rId3" imgW="266688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2167" y="5328522"/>
                        <a:ext cx="5348332" cy="16676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58" name="Group 38"/>
          <p:cNvGrpSpPr>
            <a:grpSpLocks/>
          </p:cNvGrpSpPr>
          <p:nvPr/>
        </p:nvGrpSpPr>
        <p:grpSpPr bwMode="auto">
          <a:xfrm>
            <a:off x="920556" y="1165451"/>
            <a:ext cx="8043499" cy="3998582"/>
            <a:chOff x="481" y="909"/>
            <a:chExt cx="4596" cy="2285"/>
          </a:xfrm>
        </p:grpSpPr>
        <p:pic>
          <p:nvPicPr>
            <p:cNvPr id="5124" name="Picture 4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324"/>
            <a:stretch>
              <a:fillRect/>
            </a:stretch>
          </p:blipFill>
          <p:spPr bwMode="auto">
            <a:xfrm>
              <a:off x="481" y="909"/>
              <a:ext cx="4584" cy="22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 t="5324"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4194" y="1560"/>
              <a:ext cx="127" cy="346"/>
            </a:xfrm>
            <a:prstGeom prst="ellipse">
              <a:avLst/>
            </a:prstGeom>
            <a:noFill/>
            <a:ln w="158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102" y="1942"/>
              <a:ext cx="92" cy="327"/>
            </a:xfrm>
            <a:prstGeom prst="ellipse">
              <a:avLst/>
            </a:prstGeom>
            <a:noFill/>
            <a:ln w="158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3350" y="2541"/>
              <a:ext cx="91" cy="227"/>
            </a:xfrm>
            <a:prstGeom prst="ellipse">
              <a:avLst/>
            </a:prstGeom>
            <a:noFill/>
            <a:ln w="158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4003" y="2197"/>
              <a:ext cx="91" cy="227"/>
            </a:xfrm>
            <a:prstGeom prst="ellipse">
              <a:avLst/>
            </a:prstGeom>
            <a:noFill/>
            <a:ln w="15875">
              <a:solidFill>
                <a:srgbClr val="FF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2" name="Oval 12"/>
            <p:cNvSpPr>
              <a:spLocks noChangeArrowheads="1"/>
            </p:cNvSpPr>
            <p:nvPr/>
          </p:nvSpPr>
          <p:spPr bwMode="auto">
            <a:xfrm rot="21162392">
              <a:off x="3381" y="2341"/>
              <a:ext cx="738" cy="165"/>
            </a:xfrm>
            <a:prstGeom prst="ellipse">
              <a:avLst/>
            </a:prstGeom>
            <a:noFill/>
            <a:ln w="15875">
              <a:solidFill>
                <a:srgbClr val="9933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33" name="Text Box 13"/>
            <p:cNvSpPr txBox="1">
              <a:spLocks noChangeArrowheads="1"/>
            </p:cNvSpPr>
            <p:nvPr/>
          </p:nvSpPr>
          <p:spPr bwMode="auto">
            <a:xfrm>
              <a:off x="3970" y="2519"/>
              <a:ext cx="1107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500" b="1"/>
                <a:t>Correlated stations</a:t>
              </a:r>
            </a:p>
          </p:txBody>
        </p:sp>
        <p:sp>
          <p:nvSpPr>
            <p:cNvPr id="5134" name="Text Box 14"/>
            <p:cNvSpPr txBox="1">
              <a:spLocks noChangeArrowheads="1"/>
            </p:cNvSpPr>
            <p:nvPr/>
          </p:nvSpPr>
          <p:spPr bwMode="auto">
            <a:xfrm>
              <a:off x="3298" y="1885"/>
              <a:ext cx="631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500" b="1" dirty="0"/>
                <a:t>Large gap</a:t>
              </a:r>
            </a:p>
          </p:txBody>
        </p:sp>
        <p:sp>
          <p:nvSpPr>
            <p:cNvPr id="5135" name="Line 15"/>
            <p:cNvSpPr>
              <a:spLocks noChangeShapeType="1"/>
            </p:cNvSpPr>
            <p:nvPr/>
          </p:nvSpPr>
          <p:spPr bwMode="auto">
            <a:xfrm flipH="1">
              <a:off x="3471" y="2610"/>
              <a:ext cx="522" cy="80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6" name="Line 16"/>
            <p:cNvSpPr>
              <a:spLocks noChangeShapeType="1"/>
            </p:cNvSpPr>
            <p:nvPr/>
          </p:nvSpPr>
          <p:spPr bwMode="auto">
            <a:xfrm flipH="1" flipV="1">
              <a:off x="4112" y="2347"/>
              <a:ext cx="327" cy="204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7" name="Line 17"/>
            <p:cNvSpPr>
              <a:spLocks noChangeShapeType="1"/>
            </p:cNvSpPr>
            <p:nvPr/>
          </p:nvSpPr>
          <p:spPr bwMode="auto">
            <a:xfrm flipH="1" flipV="1">
              <a:off x="4211" y="2130"/>
              <a:ext cx="275" cy="407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8" name="Line 18"/>
            <p:cNvSpPr>
              <a:spLocks noChangeShapeType="1"/>
            </p:cNvSpPr>
            <p:nvPr/>
          </p:nvSpPr>
          <p:spPr bwMode="auto">
            <a:xfrm flipH="1" flipV="1">
              <a:off x="4310" y="1880"/>
              <a:ext cx="239" cy="691"/>
            </a:xfrm>
            <a:prstGeom prst="line">
              <a:avLst/>
            </a:prstGeom>
            <a:noFill/>
            <a:ln w="9525">
              <a:solidFill>
                <a:srgbClr val="FF3399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39" name="Line 19"/>
            <p:cNvSpPr>
              <a:spLocks noChangeShapeType="1"/>
            </p:cNvSpPr>
            <p:nvPr/>
          </p:nvSpPr>
          <p:spPr bwMode="auto">
            <a:xfrm>
              <a:off x="3627" y="2049"/>
              <a:ext cx="53" cy="257"/>
            </a:xfrm>
            <a:prstGeom prst="line">
              <a:avLst/>
            </a:prstGeom>
            <a:noFill/>
            <a:ln w="9525">
              <a:solidFill>
                <a:srgbClr val="993366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56" name="Text Box 36"/>
            <p:cNvSpPr txBox="1">
              <a:spLocks noChangeArrowheads="1"/>
            </p:cNvSpPr>
            <p:nvPr/>
          </p:nvSpPr>
          <p:spPr bwMode="auto">
            <a:xfrm rot="18575865">
              <a:off x="4183" y="1324"/>
              <a:ext cx="979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500" b="1">
                  <a:solidFill>
                    <a:srgbClr val="0000FF"/>
                  </a:solidFill>
                </a:rPr>
                <a:t>Uniform network</a:t>
              </a:r>
            </a:p>
          </p:txBody>
        </p:sp>
        <p:sp>
          <p:nvSpPr>
            <p:cNvPr id="5157" name="Text Box 37"/>
            <p:cNvSpPr txBox="1">
              <a:spLocks noChangeArrowheads="1"/>
            </p:cNvSpPr>
            <p:nvPr/>
          </p:nvSpPr>
          <p:spPr bwMode="auto">
            <a:xfrm rot="18968750">
              <a:off x="3764" y="1291"/>
              <a:ext cx="901" cy="17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1500" b="1">
                  <a:solidFill>
                    <a:srgbClr val="FF0000"/>
                  </a:solidFill>
                </a:rPr>
                <a:t>Actual network</a:t>
              </a:r>
            </a:p>
          </p:txBody>
        </p:sp>
      </p:grpSp>
      <p:cxnSp>
        <p:nvCxnSpPr>
          <p:cNvPr id="3" name="Straight Connector 2"/>
          <p:cNvCxnSpPr/>
          <p:nvPr/>
        </p:nvCxnSpPr>
        <p:spPr bwMode="auto">
          <a:xfrm>
            <a:off x="2998752" y="3029991"/>
            <a:ext cx="91798" cy="16068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6" name="Straight Connector 5"/>
          <p:cNvCxnSpPr/>
          <p:nvPr/>
        </p:nvCxnSpPr>
        <p:spPr bwMode="auto">
          <a:xfrm flipV="1">
            <a:off x="2983452" y="2371963"/>
            <a:ext cx="1621774" cy="642725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 rot="18900000">
            <a:off x="3075248" y="3351354"/>
            <a:ext cx="1529977" cy="295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</a:rPr>
              <a:t>Secondary gap</a:t>
            </a:r>
            <a:endParaRPr lang="en-US" sz="1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9400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624" y="301626"/>
            <a:ext cx="9693855" cy="96819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2"/>
                </a:solidFill>
                <a:latin typeface="Calibri"/>
                <a:cs typeface="Calibri"/>
              </a:rPr>
              <a:t>Ground Truth Collection in Latin </a:t>
            </a:r>
            <a:r>
              <a:rPr lang="en-US" sz="4000" dirty="0" smtClean="0">
                <a:solidFill>
                  <a:schemeClr val="accent2"/>
                </a:solidFill>
                <a:latin typeface="Calibri"/>
                <a:cs typeface="Calibri"/>
              </a:rPr>
              <a:t>America</a:t>
            </a:r>
            <a:endParaRPr lang="en-US" sz="4000" dirty="0">
              <a:solidFill>
                <a:schemeClr val="accent2"/>
              </a:solidFill>
              <a:latin typeface="Calibri"/>
              <a:cs typeface="Calibri"/>
            </a:endParaRPr>
          </a:p>
        </p:txBody>
      </p:sp>
      <p:sp>
        <p:nvSpPr>
          <p:cNvPr id="4" name="Content Placeholder 2"/>
          <p:cNvSpPr txBox="1">
            <a:spLocks noGrp="1"/>
          </p:cNvSpPr>
          <p:nvPr>
            <p:ph idx="1"/>
          </p:nvPr>
        </p:nvSpPr>
        <p:spPr bwMode="auto">
          <a:xfrm>
            <a:off x="503238" y="1768475"/>
            <a:ext cx="9314414" cy="5395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7627" tIns="104155" rIns="107627" bIns="104155">
            <a:normAutofit/>
          </a:bodyPr>
          <a:lstStyle>
            <a:lvl1pPr marL="358775" indent="-358775" eaLnBrk="0" hangingPunct="0">
              <a:defRPr sz="9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indent="0">
              <a:buNone/>
            </a:pPr>
            <a:r>
              <a:rPr lang="en-US" sz="3200" dirty="0">
                <a:latin typeface="Calibri"/>
                <a:cs typeface="Calibri"/>
              </a:rPr>
              <a:t>Latin America </a:t>
            </a:r>
            <a:r>
              <a:rPr lang="en-US" sz="3200" dirty="0" smtClean="0">
                <a:latin typeface="Calibri"/>
                <a:cs typeface="Calibri"/>
              </a:rPr>
              <a:t>was </a:t>
            </a:r>
            <a:r>
              <a:rPr lang="en-US" sz="3200" dirty="0">
                <a:latin typeface="Calibri"/>
                <a:cs typeface="Calibri"/>
              </a:rPr>
              <a:t>one of the focus areas of the CTBTO initiative to collect GT events in order to facilitate RSTT model development. Our objectives </a:t>
            </a:r>
            <a:r>
              <a:rPr lang="en-US" sz="3200" dirty="0" smtClean="0">
                <a:latin typeface="Calibri"/>
                <a:cs typeface="Calibri"/>
              </a:rPr>
              <a:t>were</a:t>
            </a:r>
            <a:endParaRPr lang="en-US" sz="3200" dirty="0">
              <a:latin typeface="Calibri"/>
              <a:cs typeface="Calibri"/>
            </a:endParaRPr>
          </a:p>
          <a:p>
            <a:pPr marL="503972" indent="-503972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Get stations registered in the International Registry of Seismograph Stations, a prerequisite of international data exchange</a:t>
            </a:r>
          </a:p>
          <a:p>
            <a:pPr marL="503972" indent="-503972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Identify recent GT15 events to facilitate RSTT tomography</a:t>
            </a:r>
          </a:p>
          <a:p>
            <a:pPr marL="503972" indent="-503972">
              <a:lnSpc>
                <a:spcPct val="100000"/>
              </a:lnSpc>
              <a:spcAft>
                <a:spcPts val="0"/>
              </a:spcAft>
              <a:buFont typeface="Arial"/>
              <a:buChar char="•"/>
            </a:pPr>
            <a:r>
              <a:rPr lang="en-US" sz="2800" dirty="0">
                <a:latin typeface="Calibri"/>
                <a:cs typeface="Calibri"/>
              </a:rPr>
              <a:t>Identify GT5 events to validate RSTT velocity models in Latin America </a:t>
            </a:r>
          </a:p>
        </p:txBody>
      </p:sp>
    </p:spTree>
    <p:extLst>
      <p:ext uri="{BB962C8B-B14F-4D97-AF65-F5344CB8AC3E}">
        <p14:creationId xmlns:p14="http://schemas.microsoft.com/office/powerpoint/2010/main" val="177609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031" y="302738"/>
            <a:ext cx="9072563" cy="763013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3333CC"/>
                </a:solidFill>
                <a:latin typeface="Calibri"/>
                <a:cs typeface="Calibri"/>
              </a:rPr>
              <a:t>GT5 events for RSTT </a:t>
            </a:r>
            <a:r>
              <a:rPr lang="en-GB" sz="4000" dirty="0" smtClean="0">
                <a:solidFill>
                  <a:srgbClr val="3333CC"/>
                </a:solidFill>
                <a:latin typeface="Calibri"/>
                <a:cs typeface="Calibri"/>
              </a:rPr>
              <a:t>validation</a:t>
            </a:r>
            <a:endParaRPr lang="en-US" sz="4000" dirty="0">
              <a:solidFill>
                <a:srgbClr val="3333CC"/>
              </a:solidFill>
              <a:latin typeface="Calibri"/>
              <a:cs typeface="Calibri"/>
            </a:endParaRPr>
          </a:p>
        </p:txBody>
      </p:sp>
      <p:sp>
        <p:nvSpPr>
          <p:cNvPr id="4" name="TextBox 7"/>
          <p:cNvSpPr txBox="1">
            <a:spLocks noGrp="1" noChangeArrowheads="1"/>
          </p:cNvSpPr>
          <p:nvPr>
            <p:ph idx="1"/>
          </p:nvPr>
        </p:nvSpPr>
        <p:spPr bwMode="auto">
          <a:xfrm>
            <a:off x="5280798" y="1046679"/>
            <a:ext cx="4612666" cy="6104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8185" tIns="44092" rIns="88185" bIns="44092">
            <a:spAutoFit/>
          </a:bodyPr>
          <a:lstStyle>
            <a:lvl1pPr eaLnBrk="0" hangingPunct="0">
              <a:defRPr sz="9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730750" eaLnBrk="0" fontAlgn="base" hangingPunct="0">
              <a:spcBef>
                <a:spcPct val="0"/>
              </a:spcBef>
              <a:spcAft>
                <a:spcPct val="0"/>
              </a:spcAft>
              <a:defRPr sz="9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indent="0" eaLnBrk="1" hangingPunct="1">
              <a:buNone/>
            </a:pPr>
            <a:r>
              <a:rPr lang="en-GB" sz="2800" dirty="0">
                <a:latin typeface="Calibri"/>
                <a:cs typeface="Calibri"/>
              </a:rPr>
              <a:t>The validation of the RSTT velocity model requires a set of geographically well-distributed events with the highest location accuracy. The map shows the location of GT5 earthquakes (blue stars) before the project, and the new GT5 events (green) identified </a:t>
            </a:r>
            <a:r>
              <a:rPr lang="en-GB" sz="2800" dirty="0" smtClean="0">
                <a:latin typeface="Calibri"/>
                <a:cs typeface="Calibri"/>
              </a:rPr>
              <a:t>during the RSTT workshops. </a:t>
            </a:r>
            <a:r>
              <a:rPr lang="en-GB" sz="2800" dirty="0">
                <a:latin typeface="Calibri"/>
                <a:cs typeface="Calibri"/>
              </a:rPr>
              <a:t>Orange circles show the candidate GT5 events that may qualify for GT5 if further local and regional picks are added.</a:t>
            </a:r>
          </a:p>
        </p:txBody>
      </p:sp>
      <p:pic>
        <p:nvPicPr>
          <p:cNvPr id="5" name="Picture 4" descr="LatinAmerica.GT.map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960" y="1740232"/>
            <a:ext cx="4762500" cy="4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853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8081FF"/>
      </a:hlink>
      <a:folHlink>
        <a:srgbClr val="B2B2B2"/>
      </a:folHlink>
    </a:clrScheme>
    <a:fontScheme name="Default Design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51796</TotalTime>
  <Words>942</Words>
  <Application>Microsoft Macintosh PowerPoint</Application>
  <PresentationFormat>Custom</PresentationFormat>
  <Paragraphs>223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Equation</vt:lpstr>
      <vt:lpstr>IASPEI Reference Event List</vt:lpstr>
      <vt:lpstr> IASPEI Reference Event List</vt:lpstr>
      <vt:lpstr>8,969 GT0-5 Events</vt:lpstr>
      <vt:lpstr>GT categories</vt:lpstr>
      <vt:lpstr>GT events are actively pursued</vt:lpstr>
      <vt:lpstr>GT5 selection criteria</vt:lpstr>
      <vt:lpstr>Network quality metrics</vt:lpstr>
      <vt:lpstr>Ground Truth Collection in Latin America</vt:lpstr>
      <vt:lpstr>GT5 events for RSTT validation</vt:lpstr>
      <vt:lpstr>New GT5 events in Latin America</vt:lpstr>
      <vt:lpstr> Recent updates in Central Asia</vt:lpstr>
      <vt:lpstr>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 location procedures</dc:title>
  <cp:lastModifiedBy>Istvan Bondar</cp:lastModifiedBy>
  <cp:revision>182</cp:revision>
  <dcterms:modified xsi:type="dcterms:W3CDTF">2017-09-24T14:46:31Z</dcterms:modified>
</cp:coreProperties>
</file>