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7" r:id="rId2"/>
    <p:sldId id="397" r:id="rId3"/>
    <p:sldId id="408" r:id="rId4"/>
    <p:sldId id="39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22" r:id="rId16"/>
    <p:sldId id="419" r:id="rId17"/>
    <p:sldId id="396" r:id="rId18"/>
    <p:sldId id="405" r:id="rId19"/>
    <p:sldId id="406" r:id="rId20"/>
    <p:sldId id="407" r:id="rId21"/>
    <p:sldId id="401" r:id="rId22"/>
    <p:sldId id="399" r:id="rId23"/>
    <p:sldId id="403" r:id="rId24"/>
    <p:sldId id="394" r:id="rId25"/>
    <p:sldId id="404" r:id="rId26"/>
    <p:sldId id="402" r:id="rId27"/>
    <p:sldId id="421" r:id="rId28"/>
  </p:sldIdLst>
  <p:sldSz cx="10080625" cy="7559675"/>
  <p:notesSz cx="6743700" cy="9893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90A"/>
    <a:srgbClr val="2FA8FF"/>
    <a:srgbClr val="FF170A"/>
    <a:srgbClr val="35FF21"/>
    <a:srgbClr val="FFF239"/>
    <a:srgbClr val="FF7A47"/>
    <a:srgbClr val="33CC33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99" autoAdjust="0"/>
  </p:normalViewPr>
  <p:slideViewPr>
    <p:cSldViewPr snapToGrid="0">
      <p:cViewPr varScale="1">
        <p:scale>
          <a:sx n="76" d="100"/>
          <a:sy n="76" d="100"/>
        </p:scale>
        <p:origin x="-104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33"/>
        <p:guide pos="18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3C64FAE-50AA-704C-AC7D-2A50BFDC69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3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50888"/>
            <a:ext cx="49450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99000"/>
            <a:ext cx="53943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F4ADE5C-DB74-714C-97B5-9B8ADDC7D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BA83FD-4E43-AF4B-BE4E-3E879770E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196042-9A48-5B4F-93D5-7505F5FB4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F663-490C-744D-A784-6E52684307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27" y="181992"/>
            <a:ext cx="9153067" cy="743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247698"/>
            <a:ext cx="4452276" cy="55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247697"/>
            <a:ext cx="4452276" cy="2668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4084324"/>
            <a:ext cx="4452276" cy="2668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04031" y="7113446"/>
            <a:ext cx="2352146" cy="30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06/21/2006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44214" y="7101194"/>
            <a:ext cx="3192198" cy="30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FA8718-05-C-0018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4448" y="7101194"/>
            <a:ext cx="2352146" cy="302738"/>
          </a:xfrm>
        </p:spPr>
        <p:txBody>
          <a:bodyPr/>
          <a:lstStyle>
            <a:lvl1pPr>
              <a:defRPr/>
            </a:lvl1pPr>
          </a:lstStyle>
          <a:p>
            <a:fld id="{2DE9BBA8-90AA-5B4B-9B78-DDBF1389A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461A8-BFCA-4141-9B56-CD41BA37E4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07D44-6761-9149-AB0E-BBAC353B90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87D81-4A34-244D-9823-71D2428EEA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B0B48-C066-694F-A048-20B9068467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47C560-DC67-8641-B7F1-B5715001F2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EE3F29-60B1-6345-907F-21DB0C5F9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7720FD-BD7E-A04A-B4AB-307CF7CF9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76F87F-1359-DC4B-A08D-B2894F0C3E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BD19BE6-54B2-854D-8ED7-313EC2751C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647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8636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10795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feus-eu.org/website_until_17aug2016/software.html" TargetMode="External"/><Relationship Id="rId3" Type="http://schemas.openxmlformats.org/officeDocument/2006/relationships/hyperlink" Target="http://www.seismology.hu/data/iLoc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7225" y="602994"/>
            <a:ext cx="8966994" cy="263894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/>
                <a:cs typeface="Calibri"/>
              </a:rPr>
              <a:t>The </a:t>
            </a:r>
            <a:r>
              <a:rPr lang="en-GB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dirty="0" smtClean="0">
                <a:solidFill>
                  <a:schemeClr val="accent2"/>
                </a:solidFill>
                <a:latin typeface="Calibri"/>
                <a:cs typeface="Calibri"/>
              </a:rPr>
              <a:t> Location </a:t>
            </a:r>
            <a:r>
              <a:rPr lang="en-GB" dirty="0">
                <a:solidFill>
                  <a:schemeClr val="accent2"/>
                </a:solidFill>
                <a:latin typeface="Calibri"/>
                <a:cs typeface="Calibri"/>
              </a:rPr>
              <a:t>A</a:t>
            </a:r>
            <a:r>
              <a:rPr lang="en-GB" dirty="0" smtClean="0">
                <a:solidFill>
                  <a:schemeClr val="accent2"/>
                </a:solidFill>
                <a:latin typeface="Calibri"/>
                <a:cs typeface="Calibri"/>
              </a:rPr>
              <a:t>lgorithm</a:t>
            </a:r>
            <a:endParaRPr lang="en-GB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88205" y="3284882"/>
            <a:ext cx="8597267" cy="3619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>
                <a:latin typeface="Calibri"/>
                <a:cs typeface="Calibri"/>
              </a:rPr>
              <a:t>István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Bondár</a:t>
            </a:r>
            <a:endParaRPr lang="en-US" baseline="30000" dirty="0">
              <a:latin typeface="Calibri"/>
              <a:cs typeface="Calibri"/>
            </a:endParaRPr>
          </a:p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Research Centre for Astronomy and Earth Sciences, </a:t>
            </a: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sz="2400" kern="1200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>Hungarian </a:t>
            </a: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Academy of Sciences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800" i="1" dirty="0">
              <a:latin typeface="Calibri"/>
              <a:cs typeface="Calibri"/>
            </a:endParaRP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 Training in Network Management Systems and Analytical Tools for </a:t>
            </a:r>
            <a:r>
              <a:rPr lang="en-US" sz="2000" dirty="0" smtClean="0">
                <a:latin typeface="Calibri"/>
                <a:cs typeface="Calibri"/>
              </a:rPr>
              <a:t>Seismology 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 smtClean="0">
                <a:latin typeface="Calibri"/>
                <a:cs typeface="Calibri"/>
              </a:rPr>
              <a:t>Baku, Azerbaijan, 23-27 October 2017</a:t>
            </a:r>
            <a:endParaRPr lang="en-US" sz="2000" dirty="0">
              <a:latin typeface="Calibri"/>
              <a:cs typeface="Calibri"/>
            </a:endParaRP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A11246-4334-0642-8B65-81388E29B6E4}" type="slidenum">
              <a:rPr lang="en-GB"/>
              <a:pPr/>
              <a:t>10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ISC Locator Validation 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Tests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971550"/>
            <a:ext cx="9629775" cy="2401993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Relocation of the IASPEI Reference Event List</a:t>
            </a:r>
          </a:p>
          <a:p>
            <a:pPr marL="625475" lvl="1" indent="-1746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~7,200 GT0-5 events</a:t>
            </a:r>
          </a:p>
          <a:p>
            <a:pPr marL="625475" lvl="1" indent="-1746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Typically very good azimuthal coverage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Relocation of the entire ISC bulletin (1960 – 2008)</a:t>
            </a:r>
          </a:p>
          <a:p>
            <a:pPr marL="625475" lvl="1" indent="-1746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Good, bad and ugly network geometries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/>
          <a:stretch>
            <a:fillRect/>
          </a:stretch>
        </p:blipFill>
        <p:spPr bwMode="auto">
          <a:xfrm>
            <a:off x="314907" y="4246563"/>
            <a:ext cx="4680000" cy="25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79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5783" name="Picture 7" descr="ISC_bulle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>
            <a:fillRect/>
          </a:stretch>
        </p:blipFill>
        <p:spPr bwMode="auto">
          <a:xfrm>
            <a:off x="5154416" y="4214813"/>
            <a:ext cx="4680000" cy="28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769524" y="3941861"/>
            <a:ext cx="1501775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ISC bulletin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169988" y="3991171"/>
            <a:ext cx="3097212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IASPEI Reference Event List</a:t>
            </a:r>
          </a:p>
        </p:txBody>
      </p:sp>
    </p:spTree>
    <p:extLst>
      <p:ext uri="{BB962C8B-B14F-4D97-AF65-F5344CB8AC3E}">
        <p14:creationId xmlns:p14="http://schemas.microsoft.com/office/powerpoint/2010/main" val="6632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5B9C78-0325-8444-96F0-DCAC8525F171}" type="slidenum">
              <a:rPr lang="en-GB"/>
              <a:pPr/>
              <a:t>11</a:t>
            </a:fld>
            <a:endParaRPr lang="en-GB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GT Relocations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25" y="5222875"/>
            <a:ext cx="5276850" cy="1952625"/>
          </a:xfrm>
        </p:spPr>
        <p:txBody>
          <a:bodyPr/>
          <a:lstStyle/>
          <a:p>
            <a:pPr marL="266700" indent="-180975">
              <a:lnSpc>
                <a:spcPct val="83000"/>
              </a:lnSpc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Minor improvements in location</a:t>
            </a:r>
          </a:p>
          <a:p>
            <a:pPr marL="266700" indent="-180975">
              <a:lnSpc>
                <a:spcPct val="83000"/>
              </a:lnSpc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Improvements in depth</a:t>
            </a:r>
          </a:p>
          <a:p>
            <a:pPr marL="266700" indent="-180975">
              <a:lnSpc>
                <a:spcPct val="83000"/>
              </a:lnSpc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Significant improvements in error ellipse coverage</a:t>
            </a:r>
          </a:p>
        </p:txBody>
      </p:sp>
      <p:pic>
        <p:nvPicPr>
          <p:cNvPr id="95256" name="Picture 24" descr="cumul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114425"/>
            <a:ext cx="3817938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60" name="Picture 28" descr="cumul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00138"/>
            <a:ext cx="3814763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1363663" y="836613"/>
            <a:ext cx="2208212" cy="35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Earthquakes (6,003)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6169025" y="842963"/>
            <a:ext cx="2068513" cy="35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Explosions (1,180)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3462338" y="1990725"/>
            <a:ext cx="6413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New</a:t>
            </a:r>
          </a:p>
          <a:p>
            <a:r>
              <a:rPr lang="en-GB">
                <a:solidFill>
                  <a:schemeClr val="accent2"/>
                </a:solidFill>
              </a:rPr>
              <a:t>Old</a:t>
            </a:r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>
            <a:off x="2881313" y="5151438"/>
            <a:ext cx="0" cy="1516062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7531100" y="3144838"/>
            <a:ext cx="0" cy="1516062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5246B4-D3C3-9743-9B55-5305DBA8E1D0}" type="slidenum">
              <a:rPr lang="en-GB"/>
              <a:pPr/>
              <a:t>12</a:t>
            </a:fld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8750" y="107950"/>
            <a:ext cx="9620996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Accounting for Correlated Errors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9847" y="1358900"/>
            <a:ext cx="5057775" cy="4440562"/>
          </a:xfrm>
        </p:spPr>
        <p:txBody>
          <a:bodyPr/>
          <a:lstStyle/>
          <a:p>
            <a:pPr marL="179387" lvl="1" indent="0">
              <a:lnSpc>
                <a:spcPct val="100000"/>
              </a:lnSpc>
              <a:spcAft>
                <a:spcPct val="0"/>
              </a:spcAft>
              <a:buSzPct val="70000"/>
              <a:buNone/>
            </a:pPr>
            <a:r>
              <a:rPr lang="en-GB" sz="3200" dirty="0">
                <a:solidFill>
                  <a:schemeClr val="tx1"/>
                </a:solidFill>
                <a:latin typeface="Calibri"/>
                <a:cs typeface="Calibri"/>
              </a:rPr>
              <a:t>W</a:t>
            </a:r>
            <a:r>
              <a:rPr lang="en-GB" sz="3200" dirty="0" smtClean="0">
                <a:solidFill>
                  <a:schemeClr val="tx1"/>
                </a:solidFill>
                <a:latin typeface="Calibri"/>
                <a:cs typeface="Calibri"/>
              </a:rPr>
              <a:t>ith 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Calibri"/>
              </a:rPr>
              <a:t>increasing number of </a:t>
            </a:r>
            <a:r>
              <a:rPr lang="en-GB" sz="3200" dirty="0" smtClean="0">
                <a:solidFill>
                  <a:schemeClr val="tx1"/>
                </a:solidFill>
                <a:latin typeface="Calibri"/>
                <a:cs typeface="Calibri"/>
              </a:rPr>
              <a:t>stations: </a:t>
            </a:r>
            <a:endParaRPr lang="en-GB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5613" lvl="1" indent="-2762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Area of error ellipse does not vanish </a:t>
            </a:r>
          </a:p>
          <a:p>
            <a:pPr marL="455613" lvl="1" indent="-2762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Actual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coverage is maintained</a:t>
            </a:r>
          </a:p>
          <a:p>
            <a:pPr marL="455613" lvl="1" indent="-2762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Shape of error ellipse becomes more circular</a:t>
            </a:r>
          </a:p>
          <a:p>
            <a:pPr marL="455613" lvl="1" indent="-27622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Location and depth bias is reduced for large number of stations</a:t>
            </a:r>
          </a:p>
        </p:txBody>
      </p:sp>
      <p:pic>
        <p:nvPicPr>
          <p:cNvPr id="113675" name="Picture 11" descr="perc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/>
          <a:stretch>
            <a:fillRect/>
          </a:stretch>
        </p:blipFill>
        <p:spPr bwMode="auto">
          <a:xfrm>
            <a:off x="122238" y="749300"/>
            <a:ext cx="4905375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777875" y="4086225"/>
            <a:ext cx="14255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/>
              <a:t>90% percentile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200150" y="4518025"/>
            <a:ext cx="14255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/>
              <a:t>50% percentile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728663" y="835025"/>
            <a:ext cx="6413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New</a:t>
            </a:r>
          </a:p>
          <a:p>
            <a:r>
              <a:rPr lang="en-GB">
                <a:solidFill>
                  <a:schemeClr val="accent2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42897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C09EA2-B2F8-7847-B251-3B26FBB39B37}" type="slidenum">
              <a:rPr lang="en-GB"/>
              <a:pPr/>
              <a:t>13</a:t>
            </a:fld>
            <a:endParaRPr lang="en-GB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Fiji – Tonga - </a:t>
            </a:r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Kermadec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49508" name="Picture 4" descr="FijiTongaKermad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321212"/>
            <a:ext cx="8353425" cy="59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23950" y="839788"/>
            <a:ext cx="8614043" cy="383743"/>
            <a:chOff x="1123950" y="839788"/>
            <a:chExt cx="8614043" cy="383743"/>
          </a:xfrm>
        </p:grpSpPr>
        <p:sp>
          <p:nvSpPr>
            <p:cNvPr id="149509" name="Text Box 5"/>
            <p:cNvSpPr txBox="1">
              <a:spLocks noChangeArrowheads="1"/>
            </p:cNvSpPr>
            <p:nvPr/>
          </p:nvSpPr>
          <p:spPr bwMode="auto">
            <a:xfrm>
              <a:off x="1123950" y="841375"/>
              <a:ext cx="2488983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alibri"/>
                  <a:cs typeface="Calibri"/>
                </a:rPr>
                <a:t>Reviewed ISC bulletin</a:t>
              </a:r>
            </a:p>
          </p:txBody>
        </p:sp>
        <p:sp>
          <p:nvSpPr>
            <p:cNvPr id="149510" name="Text Box 6"/>
            <p:cNvSpPr txBox="1">
              <a:spLocks noChangeArrowheads="1"/>
            </p:cNvSpPr>
            <p:nvPr/>
          </p:nvSpPr>
          <p:spPr bwMode="auto">
            <a:xfrm>
              <a:off x="4573623" y="839788"/>
              <a:ext cx="5164370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 err="1">
                  <a:latin typeface="Calibri"/>
                  <a:cs typeface="Calibri"/>
                </a:rPr>
                <a:t>Unreviewed</a:t>
              </a:r>
              <a:r>
                <a:rPr lang="en-GB" sz="2000" b="1" dirty="0">
                  <a:latin typeface="Calibri"/>
                  <a:cs typeface="Calibri"/>
                </a:rPr>
                <a:t> locations with the new </a:t>
              </a:r>
              <a:r>
                <a:rPr lang="en-GB" sz="2000" b="1" dirty="0" smtClean="0">
                  <a:latin typeface="Calibri"/>
                  <a:cs typeface="Calibri"/>
                </a:rPr>
                <a:t>ISC locator</a:t>
              </a:r>
              <a:endParaRPr lang="en-GB" sz="2000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2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6C9CC02-B9CE-B042-8737-1584AAB8A852}" type="slidenum">
              <a:rPr lang="en-GB"/>
              <a:pPr/>
              <a:t>14</a:t>
            </a:fld>
            <a:endParaRPr lang="en-GB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Hindu Kush - Pamir</a:t>
            </a:r>
          </a:p>
        </p:txBody>
      </p:sp>
      <p:pic>
        <p:nvPicPr>
          <p:cNvPr id="141317" name="Picture 5" descr="HinduKushPa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4" y="1381144"/>
            <a:ext cx="855671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23950" y="839788"/>
            <a:ext cx="8614043" cy="383743"/>
            <a:chOff x="1123950" y="839788"/>
            <a:chExt cx="8614043" cy="38374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23950" y="841375"/>
              <a:ext cx="2488983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alibri"/>
                  <a:cs typeface="Calibri"/>
                </a:rPr>
                <a:t>Reviewed ISC bulletin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73623" y="839788"/>
              <a:ext cx="5164370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 err="1">
                  <a:latin typeface="Calibri"/>
                  <a:cs typeface="Calibri"/>
                </a:rPr>
                <a:t>Unreviewed</a:t>
              </a:r>
              <a:r>
                <a:rPr lang="en-GB" sz="2000" b="1" dirty="0">
                  <a:latin typeface="Calibri"/>
                  <a:cs typeface="Calibri"/>
                </a:rPr>
                <a:t> locations with the new </a:t>
              </a:r>
              <a:r>
                <a:rPr lang="en-GB" sz="2000" b="1" dirty="0" smtClean="0">
                  <a:latin typeface="Calibri"/>
                  <a:cs typeface="Calibri"/>
                </a:rPr>
                <a:t>ISC locator</a:t>
              </a:r>
              <a:endParaRPr lang="en-GB" sz="2000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06DAFDC-0B9D-FB4D-9D87-6036227135E7}" type="slidenum">
              <a:rPr lang="en-GB"/>
              <a:pPr/>
              <a:t>15</a:t>
            </a:fld>
            <a:endParaRPr lang="en-GB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Caucasus - Iran</a:t>
            </a:r>
          </a:p>
        </p:txBody>
      </p:sp>
      <p:pic>
        <p:nvPicPr>
          <p:cNvPr id="2" name="Picture 1" descr="Iran.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8" y="1227512"/>
            <a:ext cx="8380956" cy="604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23950" y="839788"/>
            <a:ext cx="8614043" cy="383743"/>
            <a:chOff x="1123950" y="839788"/>
            <a:chExt cx="8614043" cy="38374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23950" y="841375"/>
              <a:ext cx="2488983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alibri"/>
                  <a:cs typeface="Calibri"/>
                </a:rPr>
                <a:t>Reviewed ISC bulletin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73623" y="839788"/>
              <a:ext cx="5164370" cy="38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 err="1">
                  <a:latin typeface="Calibri"/>
                  <a:cs typeface="Calibri"/>
                </a:rPr>
                <a:t>Unreviewed</a:t>
              </a:r>
              <a:r>
                <a:rPr lang="en-GB" sz="2000" b="1" dirty="0">
                  <a:latin typeface="Calibri"/>
                  <a:cs typeface="Calibri"/>
                </a:rPr>
                <a:t> locations with the new </a:t>
              </a:r>
              <a:r>
                <a:rPr lang="en-GB" sz="2000" b="1" dirty="0" smtClean="0">
                  <a:latin typeface="Calibri"/>
                  <a:cs typeface="Calibri"/>
                </a:rPr>
                <a:t>ISC locator</a:t>
              </a:r>
              <a:endParaRPr lang="en-GB" sz="2000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33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16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Tohoku, March – May, 2011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Tohokucross_before_au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" y="772220"/>
            <a:ext cx="9000000" cy="66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17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features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350000"/>
          </a:xfrm>
        </p:spPr>
        <p:txBody>
          <a:bodyPr/>
          <a:lstStyle/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Integrated RSTT </a:t>
            </a: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travel</a:t>
            </a: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-time predictions 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>
                <a:latin typeface="Calibri"/>
                <a:cs typeface="Calibri"/>
              </a:rPr>
              <a:t>Myers et al., 2010)</a:t>
            </a:r>
          </a:p>
          <a:p>
            <a:pPr marL="650875" lvl="1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RSTT predictions are used by default</a:t>
            </a:r>
            <a:endParaRPr lang="en-GB" sz="24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650875" lvl="1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  <a:cs typeface="Calibri"/>
              </a:rPr>
              <a:t>Pn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Calibri"/>
              </a:rPr>
              <a:t>Sn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 and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Calibri"/>
              </a:rPr>
              <a:t>Pg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Calibri"/>
              </a:rPr>
              <a:t>Lg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 travel time predictions can be turned on and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off</a:t>
            </a:r>
          </a:p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Local </a:t>
            </a: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velocity </a:t>
            </a: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model</a:t>
            </a:r>
            <a:endParaRPr lang="en-GB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50875" lvl="1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redictions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for local phases are calculated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up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to a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degrees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(default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),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beyond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lang="en-GB" sz="2400" dirty="0" err="1">
                <a:solidFill>
                  <a:prstClr val="black"/>
                </a:solidFill>
                <a:latin typeface="Calibri"/>
                <a:cs typeface="Calibri"/>
              </a:rPr>
              <a:t>iLoc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 switches to ak135/RSTT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predictions</a:t>
            </a:r>
          </a:p>
          <a:p>
            <a:pPr marL="650875" lvl="1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latin typeface="Calibri"/>
                <a:cs typeface="Calibri"/>
              </a:rPr>
              <a:t>Local phase TT predictions are calculated for </a:t>
            </a:r>
            <a:r>
              <a:rPr lang="en-GB" sz="2400" dirty="0" err="1" smtClean="0">
                <a:latin typeface="Calibri"/>
                <a:cs typeface="Calibri"/>
              </a:rPr>
              <a:t>Pg</a:t>
            </a:r>
            <a:r>
              <a:rPr lang="en-GB" sz="2400" dirty="0" smtClean="0">
                <a:latin typeface="Calibri"/>
                <a:cs typeface="Calibri"/>
              </a:rPr>
              <a:t>/</a:t>
            </a:r>
            <a:r>
              <a:rPr lang="en-GB" sz="2400" dirty="0" err="1" smtClean="0">
                <a:latin typeface="Calibri"/>
                <a:cs typeface="Calibri"/>
              </a:rPr>
              <a:t>Sg</a:t>
            </a:r>
            <a:r>
              <a:rPr lang="en-GB" sz="2400" dirty="0" smtClean="0">
                <a:latin typeface="Calibri"/>
                <a:cs typeface="Calibri"/>
              </a:rPr>
              <a:t>/</a:t>
            </a:r>
            <a:r>
              <a:rPr lang="en-GB" sz="2400" dirty="0" err="1" smtClean="0">
                <a:latin typeface="Calibri"/>
                <a:cs typeface="Calibri"/>
              </a:rPr>
              <a:t>Lg</a:t>
            </a:r>
            <a:r>
              <a:rPr lang="en-GB" sz="2400" dirty="0" smtClean="0">
                <a:latin typeface="Calibri"/>
                <a:cs typeface="Calibri"/>
              </a:rPr>
              <a:t>, </a:t>
            </a:r>
            <a:r>
              <a:rPr lang="en-GB" sz="2400" dirty="0" err="1" smtClean="0">
                <a:latin typeface="Calibri"/>
                <a:cs typeface="Calibri"/>
              </a:rPr>
              <a:t>Pb</a:t>
            </a:r>
            <a:r>
              <a:rPr lang="en-GB" sz="2400" dirty="0" smtClean="0">
                <a:latin typeface="Calibri"/>
                <a:cs typeface="Calibri"/>
              </a:rPr>
              <a:t>/</a:t>
            </a:r>
            <a:r>
              <a:rPr lang="en-GB" sz="2400" dirty="0" err="1" smtClean="0">
                <a:latin typeface="Calibri"/>
                <a:cs typeface="Calibri"/>
              </a:rPr>
              <a:t>Sb</a:t>
            </a:r>
            <a:r>
              <a:rPr lang="en-GB" sz="2400" dirty="0" smtClean="0">
                <a:latin typeface="Calibri"/>
                <a:cs typeface="Calibri"/>
              </a:rPr>
              <a:t>, </a:t>
            </a:r>
            <a:r>
              <a:rPr lang="en-GB" sz="2400" dirty="0" err="1" smtClean="0">
                <a:latin typeface="Calibri"/>
                <a:cs typeface="Calibri"/>
              </a:rPr>
              <a:t>Pn</a:t>
            </a:r>
            <a:r>
              <a:rPr lang="en-GB" sz="2400" dirty="0" smtClean="0">
                <a:latin typeface="Calibri"/>
                <a:cs typeface="Calibri"/>
              </a:rPr>
              <a:t>/</a:t>
            </a:r>
            <a:r>
              <a:rPr lang="en-GB" sz="2400" dirty="0" err="1" smtClean="0">
                <a:latin typeface="Calibri"/>
                <a:cs typeface="Calibri"/>
              </a:rPr>
              <a:t>Sn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</a:p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Local ML and broadband </a:t>
            </a:r>
            <a:r>
              <a:rPr lang="en-GB" sz="2800" dirty="0" err="1" smtClean="0">
                <a:solidFill>
                  <a:prstClr val="black"/>
                </a:solidFill>
                <a:latin typeface="Calibri"/>
                <a:cs typeface="Calibri"/>
              </a:rPr>
              <a:t>mB</a:t>
            </a: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 magnitudes</a:t>
            </a:r>
          </a:p>
          <a:p>
            <a:pPr marL="698500" lvl="1" indent="-180975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Murphy-Barker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depth-distance corrections for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  <a:cs typeface="Calibri"/>
              </a:rPr>
              <a:t>mB</a:t>
            </a:r>
            <a:endParaRPr lang="en-GB" sz="24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Support </a:t>
            </a: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for the SeisComp3 database schema </a:t>
            </a:r>
          </a:p>
          <a:p>
            <a:pPr marL="650875" lvl="1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err="1">
                <a:solidFill>
                  <a:prstClr val="black"/>
                </a:solidFill>
                <a:latin typeface="Calibri"/>
                <a:cs typeface="Calibri"/>
              </a:rPr>
              <a:t>iLoc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can read/write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/>
              </a:rPr>
              <a:t>SeisComp3 MySQL database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schema tables</a:t>
            </a:r>
            <a:endParaRPr lang="en-GB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Support </a:t>
            </a: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for the new International Registry of Seismographic Stations </a:t>
            </a:r>
            <a:r>
              <a:rPr lang="en-GB" sz="2800" dirty="0" smtClean="0">
                <a:solidFill>
                  <a:prstClr val="black"/>
                </a:solidFill>
                <a:latin typeface="Calibri"/>
                <a:cs typeface="Calibri"/>
              </a:rPr>
              <a:t>conventions (FDSN standard A.D.S.L.)</a:t>
            </a:r>
          </a:p>
          <a:p>
            <a:pPr marL="698500" lvl="1" indent="-180975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err="1" smtClean="0">
                <a:solidFill>
                  <a:schemeClr val="tx1"/>
                </a:solidFill>
                <a:latin typeface="Calibri"/>
                <a:cs typeface="Calibri"/>
              </a:rPr>
              <a:t>Agency.Deployment.Station.Location</a:t>
            </a:r>
            <a:endParaRPr lang="en-GB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lvl="0" indent="-180975" eaLnBrk="1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Calibri"/>
              </a:rPr>
              <a:t>Support for the new International Seismic Format (ISF2) </a:t>
            </a:r>
            <a:endParaRPr lang="en-GB" sz="28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180975" hangingPunct="1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Output file is always written as ISF2</a:t>
            </a:r>
            <a:endParaRPr lang="en-GB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138" indent="0">
              <a:lnSpc>
                <a:spcPct val="100000"/>
              </a:lnSpc>
              <a:spcAft>
                <a:spcPct val="5000"/>
              </a:spcAft>
              <a:buSzPct val="70000"/>
              <a:buNone/>
            </a:pPr>
            <a:endParaRPr lang="en-GB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3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18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Regional Seismic Travel-Times (RSTT)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898" y="937937"/>
            <a:ext cx="9709438" cy="6179598"/>
          </a:xfrm>
        </p:spPr>
        <p:txBody>
          <a:bodyPr/>
          <a:lstStyle/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The RSTT rapid ray-tracing capabilities allow the use of realistic 3D models in routine operations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RSTT package </a:t>
            </a:r>
            <a:r>
              <a:rPr lang="en-US" dirty="0">
                <a:latin typeface="Calibri"/>
                <a:cs typeface="Calibri"/>
              </a:rPr>
              <a:t>(Myers et al., 2010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GB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711200" lvl="1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Developed by DoE labs LLNL, LANL and Sandia</a:t>
            </a:r>
          </a:p>
          <a:p>
            <a:pPr marL="711200" lvl="1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Global 3D upper mantle velocity model</a:t>
            </a:r>
          </a:p>
          <a:p>
            <a:pPr marL="711200" lvl="1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Crust: unified model in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Eurasia and the Americas,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Crust2.0 elsewhere</a:t>
            </a:r>
          </a:p>
          <a:p>
            <a:pPr marL="711200" lvl="1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Utilities for model tweaking </a:t>
            </a:r>
          </a:p>
          <a:p>
            <a:pPr marL="711200" lvl="1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Travel-time prediction utilities for regional (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Pn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Sn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) and first-arriving crustal (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Pg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Lg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) phases up to 15°</a:t>
            </a:r>
          </a:p>
          <a:p>
            <a:pPr marL="279400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RSTT is fully integrated into 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The virtual machine contains both 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and RSTT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0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19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RSTT Relocation Tests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898" y="859777"/>
            <a:ext cx="9709438" cy="1964144"/>
          </a:xfrm>
        </p:spPr>
        <p:txBody>
          <a:bodyPr/>
          <a:lstStyle/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Relocated some 5,600 GT0-5 events in Eurasia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Most GT5 evens are very well recorded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improvements are expected only in the tails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Clear improvements for GT0-2 explosions</a:t>
            </a:r>
          </a:p>
        </p:txBody>
      </p:sp>
      <p:pic>
        <p:nvPicPr>
          <p:cNvPr id="2" name="Picture 1" descr="RSTT_GT.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25" y="3940512"/>
            <a:ext cx="3600000" cy="1876105"/>
          </a:xfrm>
          <a:prstGeom prst="rect">
            <a:avLst/>
          </a:prstGeom>
        </p:spPr>
      </p:pic>
      <p:pic>
        <p:nvPicPr>
          <p:cNvPr id="7" name="Picture 6" descr="cumulative.earthquakes.pairwise.misloc.ISC1.RSTT1.R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25" y="2939210"/>
            <a:ext cx="3240000" cy="4460464"/>
          </a:xfrm>
          <a:prstGeom prst="rect">
            <a:avLst/>
          </a:prstGeom>
        </p:spPr>
      </p:pic>
      <p:pic>
        <p:nvPicPr>
          <p:cNvPr id="10" name="Picture 9" descr="cumulative.explosions.pairwise.misloc.ISC1.RSTT1.R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" y="2941434"/>
            <a:ext cx="3239999" cy="44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350000"/>
          </a:xfrm>
        </p:spPr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Based on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the ISC location algorithm 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Calibri"/>
              </a:rPr>
              <a:t>Bondár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and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Calibri"/>
              </a:rPr>
              <a:t>Storchak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, 2011) </a:t>
            </a:r>
            <a:endParaRPr lang="en-US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While retaining the main features of the ISC locator,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Calibri"/>
              </a:rPr>
              <a:t>iLoc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focuses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on the needs of </a:t>
            </a:r>
            <a:endParaRPr lang="en-US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889000" lvl="1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local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and regional network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operators </a:t>
            </a:r>
          </a:p>
          <a:p>
            <a:pPr marL="889000" lvl="1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NDCs</a:t>
            </a:r>
          </a:p>
          <a:p>
            <a:pPr marL="889000" lvl="1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global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location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studies 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cs typeface="Calibri"/>
              </a:rPr>
              <a:t>iLoc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is open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source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Available for download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from the ORFEUS seismological software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library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89000" lvl="1" indent="-4572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  <a:hlinkClick r:id="rId2"/>
              </a:rPr>
              <a:t>http://www.orfeus-eu.org/website_until_17aug2016/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  <a:hlinkClick r:id="rId2"/>
              </a:rPr>
              <a:t>software.html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89000" lvl="1" indent="-45720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://www.seismology.hu/data/iLoc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marL="889000" lvl="1" indent="-45720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Current version is 1.60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93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20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Improvements due to RSTT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725" y="6225457"/>
            <a:ext cx="9709438" cy="1129350"/>
          </a:xfrm>
        </p:spPr>
        <p:txBody>
          <a:bodyPr/>
          <a:lstStyle/>
          <a:p>
            <a:pPr marL="12700" indent="0">
              <a:lnSpc>
                <a:spcPct val="100000"/>
              </a:lnSpc>
              <a:spcAft>
                <a:spcPct val="5000"/>
              </a:spcAft>
              <a:buSzPct val="70000"/>
              <a:buNone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More pronounced improvements with increasingly unbalanced networks</a:t>
            </a:r>
          </a:p>
        </p:txBody>
      </p:sp>
      <p:pic>
        <p:nvPicPr>
          <p:cNvPr id="8" name="Picture 7" descr="perctl.pairwise.nsta.all.ISC2.RSTT2.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" y="801154"/>
            <a:ext cx="4320000" cy="5364566"/>
          </a:xfrm>
          <a:prstGeom prst="rect">
            <a:avLst/>
          </a:prstGeom>
        </p:spPr>
      </p:pic>
      <p:pic>
        <p:nvPicPr>
          <p:cNvPr id="9" name="Picture 8" descr="perctl.pairwise.sgap.all.ISC2.RSTT2.R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7" y="801154"/>
            <a:ext cx="4320000" cy="5428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2228" y="4469774"/>
            <a:ext cx="1448033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90% percentile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6452" y="5367137"/>
            <a:ext cx="826769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median</a:t>
            </a:r>
            <a:endParaRPr lang="en-US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41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21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NEIC PDE relocations with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458572"/>
          </a:xfrm>
        </p:spPr>
        <p:txBody>
          <a:bodyPr/>
          <a:lstStyle/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The performance of </a:t>
            </a:r>
            <a:r>
              <a:rPr lang="en-US" sz="2400" dirty="0" err="1">
                <a:latin typeface="Calibri"/>
                <a:cs typeface="Calibri"/>
              </a:rPr>
              <a:t>iLoc</a:t>
            </a:r>
            <a:r>
              <a:rPr lang="en-US" sz="2400" dirty="0">
                <a:latin typeface="Calibri"/>
                <a:cs typeface="Calibri"/>
              </a:rPr>
              <a:t> was tested on the NEIC PDE bulletin from 2013-07-23 to 2014-05-21, altogether 10 months worth of data with more than 20 thousand events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65125" indent="-280988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The </a:t>
            </a:r>
            <a:r>
              <a:rPr lang="en-US" sz="2400" dirty="0">
                <a:latin typeface="Calibri"/>
                <a:cs typeface="Calibri"/>
              </a:rPr>
              <a:t>PDE bulletin was relocated with ak135 travel-time predictions (NEIC also uses ak135) to compare the performance of </a:t>
            </a:r>
            <a:r>
              <a:rPr lang="en-US" sz="2400" dirty="0" err="1">
                <a:latin typeface="Calibri"/>
                <a:cs typeface="Calibri"/>
              </a:rPr>
              <a:t>iLoc</a:t>
            </a:r>
            <a:r>
              <a:rPr lang="en-US" sz="2400" dirty="0">
                <a:latin typeface="Calibri"/>
                <a:cs typeface="Calibri"/>
              </a:rPr>
              <a:t> and the NEIC locators, as well as with RSTT </a:t>
            </a:r>
            <a:r>
              <a:rPr lang="en-US" sz="2400" dirty="0" err="1">
                <a:latin typeface="Calibri"/>
                <a:cs typeface="Calibri"/>
              </a:rPr>
              <a:t>Pn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Sn</a:t>
            </a:r>
            <a:r>
              <a:rPr lang="en-US" sz="2400" dirty="0">
                <a:latin typeface="Calibri"/>
                <a:cs typeface="Calibri"/>
              </a:rPr>
              <a:t> predictions to see the improvements due to a 3D velocity model. </a:t>
            </a:r>
            <a:endParaRPr lang="en-US" sz="2400" dirty="0" smtClean="0">
              <a:latin typeface="Calibri"/>
              <a:cs typeface="Calibri"/>
            </a:endParaRPr>
          </a:p>
          <a:p>
            <a:pPr marL="84138" indent="0">
              <a:lnSpc>
                <a:spcPct val="100000"/>
              </a:lnSpc>
              <a:spcAft>
                <a:spcPct val="5000"/>
              </a:spcAft>
              <a:buSzPct val="70000"/>
              <a:buNone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28" y="2116643"/>
            <a:ext cx="5958663" cy="37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18C94C-F92C-DF45-B7C2-B2932730DC84}" type="slidenum">
              <a:rPr lang="en-GB"/>
              <a:pPr/>
              <a:t>22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Guatemala-Mexico border region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588250" y="847725"/>
            <a:ext cx="1454244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iLoc</a:t>
            </a:r>
            <a:r>
              <a:rPr lang="en-GB" sz="2000" b="1" dirty="0" smtClean="0"/>
              <a:t> RSTT</a:t>
            </a:r>
            <a:endParaRPr lang="en-GB" sz="2000" b="1" dirty="0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641600" y="851837"/>
            <a:ext cx="712029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/>
              <a:t>PDE</a:t>
            </a:r>
            <a:endParaRPr lang="en-GB" sz="2000" b="1" dirty="0"/>
          </a:p>
        </p:txBody>
      </p:sp>
      <p:pic>
        <p:nvPicPr>
          <p:cNvPr id="3" name="Picture 2" descr="Figure_21.pde_rsttP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6" y="1198499"/>
            <a:ext cx="9281160" cy="6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18C94C-F92C-DF45-B7C2-B2932730DC84}" type="slidenum">
              <a:rPr lang="en-GB"/>
              <a:pPr/>
              <a:t>23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Guatemala-Mexico border region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645495" y="1240828"/>
            <a:ext cx="1454244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iLoc</a:t>
            </a:r>
            <a:r>
              <a:rPr lang="en-GB" sz="2000" b="1" dirty="0" smtClean="0"/>
              <a:t> RSTT</a:t>
            </a:r>
            <a:endParaRPr lang="en-GB" sz="2000" b="1" dirty="0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552146" y="1244940"/>
            <a:ext cx="712029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/>
              <a:t>PDE</a:t>
            </a:r>
            <a:endParaRPr lang="en-GB" sz="2000" b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8467" y="1750670"/>
            <a:ext cx="9721849" cy="4913899"/>
            <a:chOff x="14772232" y="21577307"/>
            <a:chExt cx="13339760" cy="6742571"/>
          </a:xfrm>
        </p:grpSpPr>
        <p:pic>
          <p:nvPicPr>
            <p:cNvPr id="8" name="Picture 7" descr="Figure_22.pd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232" y="21577307"/>
              <a:ext cx="4320000" cy="6729483"/>
            </a:xfrm>
            <a:prstGeom prst="rect">
              <a:avLst/>
            </a:prstGeom>
          </p:spPr>
        </p:pic>
        <p:pic>
          <p:nvPicPr>
            <p:cNvPr id="9" name="Picture 8" descr="Figure_22.ak13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7499" y="21590395"/>
              <a:ext cx="4320000" cy="6729483"/>
            </a:xfrm>
            <a:prstGeom prst="rect">
              <a:avLst/>
            </a:prstGeom>
          </p:spPr>
        </p:pic>
        <p:pic>
          <p:nvPicPr>
            <p:cNvPr id="10" name="Picture 9" descr="Figure_22.rsttg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1992" y="21589619"/>
              <a:ext cx="4320000" cy="6729483"/>
            </a:xfrm>
            <a:prstGeom prst="rect">
              <a:avLst/>
            </a:prstGeom>
          </p:spPr>
        </p:pic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13711" y="1247253"/>
            <a:ext cx="1496373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iLoc</a:t>
            </a:r>
            <a:r>
              <a:rPr lang="en-GB" sz="2000" b="1" dirty="0" smtClean="0"/>
              <a:t> ak135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43" y="6882051"/>
            <a:ext cx="8002736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Better resolved </a:t>
            </a:r>
            <a:r>
              <a:rPr lang="en-US" sz="2800" dirty="0" err="1" smtClean="0">
                <a:latin typeface="Calibri"/>
                <a:cs typeface="Calibri"/>
              </a:rPr>
              <a:t>subducting</a:t>
            </a:r>
            <a:r>
              <a:rPr lang="en-US" sz="2800" dirty="0" smtClean="0">
                <a:latin typeface="Calibri"/>
                <a:cs typeface="Calibri"/>
              </a:rPr>
              <a:t> slab with RSTT predictions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18C94C-F92C-DF45-B7C2-B2932730DC84}" type="slidenum">
              <a:rPr lang="en-GB"/>
              <a:pPr/>
              <a:t>24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Chile-Peru-Bolivia border region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588250" y="847725"/>
            <a:ext cx="1197764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Calibri"/>
                <a:cs typeface="Calibri"/>
              </a:rPr>
              <a:t>iLoc</a:t>
            </a:r>
            <a:r>
              <a:rPr lang="en-GB" sz="2000" b="1" dirty="0" smtClean="0">
                <a:latin typeface="Calibri"/>
                <a:cs typeface="Calibri"/>
              </a:rPr>
              <a:t> RSTT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641600" y="851837"/>
            <a:ext cx="607959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PDE</a:t>
            </a:r>
            <a:endParaRPr lang="en-GB" sz="2000" b="1" dirty="0">
              <a:latin typeface="Calibri"/>
              <a:cs typeface="Calibri"/>
            </a:endParaRPr>
          </a:p>
        </p:txBody>
      </p:sp>
      <p:pic>
        <p:nvPicPr>
          <p:cNvPr id="2" name="Picture 1" descr="Figure_10.pde_rsttP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" y="1169910"/>
            <a:ext cx="8852952" cy="61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18C94C-F92C-DF45-B7C2-B2932730DC84}" type="slidenum">
              <a:rPr lang="en-GB"/>
              <a:pPr/>
              <a:t>25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Chile-Peru-Bolivia border region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718996" y="847725"/>
            <a:ext cx="1197764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Calibri"/>
                <a:cs typeface="Calibri"/>
              </a:rPr>
              <a:t>iLoc</a:t>
            </a:r>
            <a:r>
              <a:rPr lang="en-GB" sz="2000" b="1" dirty="0" smtClean="0">
                <a:latin typeface="Calibri"/>
                <a:cs typeface="Calibri"/>
              </a:rPr>
              <a:t> RSTT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476553" y="851837"/>
            <a:ext cx="607959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PDE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96940" y="853132"/>
            <a:ext cx="1299003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Calibri"/>
                <a:cs typeface="Calibri"/>
              </a:rPr>
              <a:t>iLoc</a:t>
            </a:r>
            <a:r>
              <a:rPr lang="en-GB" sz="2000" b="1" dirty="0" smtClean="0">
                <a:latin typeface="Calibri"/>
                <a:cs typeface="Calibri"/>
              </a:rPr>
              <a:t> ak135</a:t>
            </a:r>
            <a:endParaRPr lang="en-GB" sz="2000" b="1" dirty="0">
              <a:latin typeface="Calibri"/>
              <a:cs typeface="Calibri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1535" y="1546148"/>
            <a:ext cx="9720000" cy="3830474"/>
            <a:chOff x="14746059" y="16075835"/>
            <a:chExt cx="13377473" cy="5271817"/>
          </a:xfrm>
        </p:grpSpPr>
        <p:pic>
          <p:nvPicPr>
            <p:cNvPr id="13" name="Picture 12" descr="Figure_11.pd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6059" y="16076997"/>
              <a:ext cx="4320000" cy="5269880"/>
            </a:xfrm>
            <a:prstGeom prst="rect">
              <a:avLst/>
            </a:prstGeom>
          </p:spPr>
        </p:pic>
        <p:pic>
          <p:nvPicPr>
            <p:cNvPr id="14" name="Picture 13" descr="Figure_11.ak13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5182" y="16077772"/>
              <a:ext cx="4320000" cy="5269880"/>
            </a:xfrm>
            <a:prstGeom prst="rect">
              <a:avLst/>
            </a:prstGeom>
          </p:spPr>
        </p:pic>
        <p:pic>
          <p:nvPicPr>
            <p:cNvPr id="15" name="Picture 14" descr="Figure_11.rsttg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532" y="16075835"/>
              <a:ext cx="4320000" cy="526988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94343" y="5896547"/>
            <a:ext cx="8718603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Further improvements over ak135 due to RSTT predictions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41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18C94C-F92C-DF45-B7C2-B2932730DC84}" type="slidenum">
              <a:rPr lang="en-GB"/>
              <a:pPr/>
              <a:t>26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Chile-Argentina border region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083998" y="847725"/>
            <a:ext cx="1197764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Calibri"/>
                <a:cs typeface="Calibri"/>
              </a:rPr>
              <a:t>iLoc</a:t>
            </a:r>
            <a:r>
              <a:rPr lang="en-GB" sz="2000" b="1" dirty="0" smtClean="0">
                <a:latin typeface="Calibri"/>
                <a:cs typeface="Calibri"/>
              </a:rPr>
              <a:t> RSTT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398812" y="851837"/>
            <a:ext cx="607959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PDE</a:t>
            </a:r>
            <a:endParaRPr lang="en-GB" sz="2000" b="1" dirty="0">
              <a:latin typeface="Calibri"/>
              <a:cs typeface="Calibri"/>
            </a:endParaRPr>
          </a:p>
        </p:txBody>
      </p:sp>
      <p:pic>
        <p:nvPicPr>
          <p:cNvPr id="2" name="Picture 1" descr="Figure_23.pde_rsttP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3" y="1229499"/>
            <a:ext cx="8739767" cy="62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7A337E-F5E2-5A43-8037-A5D081D5C5C6}" type="slidenum">
              <a:rPr lang="en-GB"/>
              <a:pPr/>
              <a:t>27</a:t>
            </a:fld>
            <a:endParaRPr lang="en-GB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Conclusions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678353"/>
            <a:ext cx="9755188" cy="6786562"/>
          </a:xfrm>
        </p:spPr>
        <p:txBody>
          <a:bodyPr/>
          <a:lstStyle/>
          <a:p>
            <a:pPr marL="360363" indent="-265113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ISC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locator</a:t>
            </a:r>
          </a:p>
          <a:p>
            <a:pPr marL="625475" lvl="1" indent="-265113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Operational since January 2011 (events since January 2009)</a:t>
            </a:r>
          </a:p>
          <a:p>
            <a:pPr marL="625475" lvl="1" indent="-265113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Provides honest ~85-90% actual coverage</a:t>
            </a:r>
          </a:p>
          <a:p>
            <a:pPr marL="625475" lvl="1" indent="-265113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Reduces location bias due to correlated travel-time prediction errors</a:t>
            </a:r>
          </a:p>
          <a:p>
            <a:pPr marL="360363" indent="-265113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Better clustered event locations provide an improved view of the seismicity of the Earth</a:t>
            </a:r>
          </a:p>
          <a:p>
            <a:pPr marL="360363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/>
                <a:cs typeface="Calibri"/>
              </a:rPr>
              <a:t>Development continues as project </a:t>
            </a:r>
            <a:r>
              <a:rPr lang="en-GB" sz="3200" dirty="0" err="1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endParaRPr lang="en-GB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25475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uses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RSTT predictions by default</a:t>
            </a:r>
          </a:p>
          <a:p>
            <a:pPr marL="625475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supports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local velocity models</a:t>
            </a:r>
          </a:p>
          <a:p>
            <a:pPr marL="625475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 is open source, available for download at ORFEUS</a:t>
            </a:r>
          </a:p>
          <a:p>
            <a:pPr marL="360363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RSTT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evaluation</a:t>
            </a:r>
          </a:p>
          <a:p>
            <a:pPr marL="625475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</a:rPr>
              <a:t>Pn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</a:rPr>
              <a:t>Sn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 predictions provide location improvements</a:t>
            </a:r>
          </a:p>
          <a:p>
            <a:pPr marL="625475" lvl="1" indent="-265113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Mixing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regional RSTT and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</a:rPr>
              <a:t>teleseismic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Calibri"/>
                <a:cs typeface="Calibri"/>
              </a:rPr>
              <a:t>ak135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 TT predictions does not introduce baseline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differences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6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614-ECE6-9143-B861-A93E82CC67F1}" type="slidenum">
              <a:rPr lang="en-US"/>
              <a:pPr/>
              <a:t>3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Motivation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90653" y="993938"/>
            <a:ext cx="4944950" cy="6060441"/>
          </a:xfrm>
        </p:spPr>
        <p:txBody>
          <a:bodyPr/>
          <a:lstStyle/>
          <a:p>
            <a:pPr marL="180975" indent="-180975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Error ellipses are often </a:t>
            </a:r>
            <a:r>
              <a:rPr lang="en-US" dirty="0" smtClean="0">
                <a:latin typeface="Calibri"/>
                <a:cs typeface="Calibri"/>
              </a:rPr>
              <a:t>unreliable </a:t>
            </a:r>
            <a:r>
              <a:rPr lang="en-US" dirty="0">
                <a:latin typeface="Calibri"/>
                <a:cs typeface="Calibri"/>
              </a:rPr>
              <a:t>due to </a:t>
            </a:r>
            <a:r>
              <a:rPr lang="en-US" dirty="0" smtClean="0">
                <a:latin typeface="Calibri"/>
                <a:cs typeface="Calibri"/>
              </a:rPr>
              <a:t>the violation </a:t>
            </a:r>
            <a:r>
              <a:rPr lang="en-US" dirty="0">
                <a:latin typeface="Calibri"/>
                <a:cs typeface="Calibri"/>
              </a:rPr>
              <a:t>of assumptions of independent, Gaussian errors. </a:t>
            </a:r>
          </a:p>
          <a:p>
            <a:pPr marL="544513" lvl="1" indent="-180975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Similar ray paths introduce correlated systematic </a:t>
            </a:r>
            <a:r>
              <a:rPr lang="en-US" dirty="0" smtClean="0">
                <a:latin typeface="Calibri"/>
                <a:cs typeface="Calibri"/>
              </a:rPr>
              <a:t>travel time prediction errors</a:t>
            </a:r>
            <a:r>
              <a:rPr lang="en-US" dirty="0">
                <a:latin typeface="Calibri"/>
                <a:cs typeface="Calibri"/>
              </a:rPr>
              <a:t>!</a:t>
            </a:r>
          </a:p>
          <a:p>
            <a:pPr marL="180975" indent="-180975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alibri"/>
                <a:cs typeface="Calibri"/>
              </a:rPr>
              <a:t>Ignoring </a:t>
            </a:r>
            <a:r>
              <a:rPr lang="en-US" dirty="0">
                <a:latin typeface="Calibri"/>
                <a:cs typeface="Calibri"/>
              </a:rPr>
              <a:t>correlated errors results in</a:t>
            </a:r>
          </a:p>
          <a:p>
            <a:pPr marL="544513" lvl="1" indent="-180975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alibri"/>
                <a:cs typeface="Calibri"/>
              </a:rPr>
              <a:t>Underestimated </a:t>
            </a:r>
            <a:r>
              <a:rPr lang="en-US" dirty="0">
                <a:latin typeface="Calibri"/>
                <a:cs typeface="Calibri"/>
              </a:rPr>
              <a:t>error </a:t>
            </a:r>
            <a:r>
              <a:rPr lang="en-US" dirty="0" smtClean="0">
                <a:latin typeface="Calibri"/>
                <a:cs typeface="Calibri"/>
              </a:rPr>
              <a:t>ellipses</a:t>
            </a:r>
          </a:p>
          <a:p>
            <a:pPr marL="544513" lvl="1" indent="-180975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Calibri"/>
                <a:cs typeface="Calibri"/>
              </a:rPr>
              <a:t>Increasing location bias with increasing number of stations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8312" name="Picture 8" descr="BAA05_Nde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30" y="1986540"/>
            <a:ext cx="1727357" cy="172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20" name="Picture 16" descr="BAA05_Ndef_fin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9"/>
          <a:stretch>
            <a:fillRect/>
          </a:stretch>
        </p:blipFill>
        <p:spPr>
          <a:xfrm>
            <a:off x="178402" y="3861543"/>
            <a:ext cx="4660538" cy="29101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21818" y="894242"/>
            <a:ext cx="4554338" cy="9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Lop Nor nuclear explosion, 10/7/1994: </a:t>
            </a:r>
            <a:r>
              <a:rPr lang="en-US" sz="2000" dirty="0" err="1">
                <a:latin typeface="Calibri"/>
                <a:cs typeface="Calibri"/>
              </a:rPr>
              <a:t>mislocation</a:t>
            </a:r>
            <a:r>
              <a:rPr lang="en-US" sz="2000" dirty="0">
                <a:latin typeface="Calibri"/>
                <a:cs typeface="Calibri"/>
              </a:rPr>
              <a:t>, error ellipse and GT coverage with increasing number of stations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382906" y="6722455"/>
            <a:ext cx="4452276" cy="6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Coverage is less than 1 if GT location falls inside the error ellipse</a:t>
            </a:r>
          </a:p>
        </p:txBody>
      </p:sp>
      <p:pic>
        <p:nvPicPr>
          <p:cNvPr id="98323" name="Picture 19" descr="BAA05_Ndef_co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21" y="1938104"/>
            <a:ext cx="1603099" cy="18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360426" y="3987537"/>
            <a:ext cx="2293447" cy="3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90% error ellipse area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1356284" y="5257337"/>
            <a:ext cx="1384882" cy="3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GT coverage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428667" y="1874170"/>
            <a:ext cx="1012597" cy="3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2528797" y="2098160"/>
            <a:ext cx="1314550" cy="3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Calibri"/>
                <a:cs typeface="Calibri"/>
              </a:rPr>
              <a:t>mislocation</a:t>
            </a:r>
            <a:endParaRPr lang="en-US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3284845" y="3158616"/>
            <a:ext cx="527783" cy="2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1300" b="1"/>
              <a:t>GT1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 flipV="1">
            <a:off x="4233740" y="2246090"/>
            <a:ext cx="336021" cy="33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1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The locator in a nutshell (ISC algorithm)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350000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Uses most </a:t>
            </a:r>
            <a:r>
              <a:rPr lang="en-GB" sz="2800" i="1" dirty="0">
                <a:solidFill>
                  <a:schemeClr val="tx1"/>
                </a:solidFill>
                <a:latin typeface="Calibri"/>
                <a:cs typeface="Calibri"/>
              </a:rPr>
              <a:t>ak135</a:t>
            </a: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 (Kennett </a:t>
            </a:r>
            <a:r>
              <a:rPr lang="en-GB" sz="2800" i="1" dirty="0">
                <a:solidFill>
                  <a:schemeClr val="tx1"/>
                </a:solidFill>
                <a:latin typeface="Calibri"/>
                <a:cs typeface="Calibri"/>
              </a:rPr>
              <a:t>et al.</a:t>
            </a: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, 1995) phases in location</a:t>
            </a:r>
          </a:p>
          <a:p>
            <a:pPr marL="650875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latin typeface="Calibri"/>
                <a:cs typeface="Calibri"/>
              </a:rPr>
              <a:t>Elevation and </a:t>
            </a:r>
            <a:r>
              <a:rPr lang="en-US" sz="2400" dirty="0" err="1">
                <a:latin typeface="Calibri"/>
                <a:cs typeface="Calibri"/>
              </a:rPr>
              <a:t>ellipticity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corrections (</a:t>
            </a:r>
            <a:r>
              <a:rPr lang="en-US" sz="2400" dirty="0" err="1">
                <a:latin typeface="Calibri"/>
                <a:cs typeface="Calibri"/>
              </a:rPr>
              <a:t>Dziewonski</a:t>
            </a:r>
            <a:r>
              <a:rPr lang="en-US" sz="2400" dirty="0">
                <a:latin typeface="Calibri"/>
                <a:cs typeface="Calibri"/>
              </a:rPr>
              <a:t> and Gilbert, 1976; Kennett and </a:t>
            </a:r>
            <a:r>
              <a:rPr lang="en-US" sz="2400" dirty="0" err="1">
                <a:latin typeface="Calibri"/>
                <a:cs typeface="Calibri"/>
              </a:rPr>
              <a:t>Gudmundsson</a:t>
            </a:r>
            <a:r>
              <a:rPr lang="en-US" sz="2400" dirty="0">
                <a:latin typeface="Calibri"/>
                <a:cs typeface="Calibri"/>
              </a:rPr>
              <a:t>, 1996) </a:t>
            </a:r>
          </a:p>
          <a:p>
            <a:pPr marL="650875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D</a:t>
            </a:r>
            <a:r>
              <a:rPr lang="en-US" sz="2400" dirty="0" smtClean="0">
                <a:latin typeface="Calibri"/>
                <a:cs typeface="Calibri"/>
              </a:rPr>
              <a:t>epth</a:t>
            </a:r>
            <a:r>
              <a:rPr lang="en-US" sz="2400" dirty="0">
                <a:latin typeface="Calibri"/>
                <a:cs typeface="Calibri"/>
              </a:rPr>
              <a:t>-phase bounce point corrections (</a:t>
            </a:r>
            <a:r>
              <a:rPr lang="en-US" sz="2400" dirty="0" err="1">
                <a:latin typeface="Calibri"/>
                <a:cs typeface="Calibri"/>
              </a:rPr>
              <a:t>Engdahl</a:t>
            </a:r>
            <a:r>
              <a:rPr lang="en-US" sz="2400" dirty="0">
                <a:latin typeface="Calibri"/>
                <a:cs typeface="Calibri"/>
              </a:rPr>
              <a:t> et al., 1998) </a:t>
            </a:r>
            <a:endParaRPr lang="en-GB" sz="2400" dirty="0"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Accounts for correlated travel-time prediction errors </a:t>
            </a:r>
          </a:p>
          <a:p>
            <a:pPr marL="698500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latin typeface="Calibri"/>
                <a:cs typeface="Calibri"/>
              </a:rPr>
              <a:t>Initial </a:t>
            </a:r>
            <a:r>
              <a:rPr lang="en-GB" sz="2400" dirty="0">
                <a:latin typeface="Calibri"/>
                <a:cs typeface="Calibri"/>
              </a:rPr>
              <a:t>guess from Neighbourhood Algorithm search (</a:t>
            </a:r>
            <a:r>
              <a:rPr lang="en-GB" sz="2400" dirty="0" err="1" smtClean="0">
                <a:latin typeface="Calibri"/>
                <a:cs typeface="Calibri"/>
              </a:rPr>
              <a:t>Sambridge</a:t>
            </a:r>
            <a:r>
              <a:rPr lang="en-GB" sz="2400" dirty="0" smtClean="0">
                <a:latin typeface="Calibri"/>
                <a:cs typeface="Calibri"/>
              </a:rPr>
              <a:t>, 1999)</a:t>
            </a:r>
            <a:endParaRPr lang="en-GB" sz="2400" dirty="0">
              <a:latin typeface="Calibri"/>
              <a:cs typeface="Calibri"/>
            </a:endParaRPr>
          </a:p>
          <a:p>
            <a:pPr marL="698500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err="1">
                <a:latin typeface="Calibri"/>
                <a:cs typeface="Calibri"/>
              </a:rPr>
              <a:t>Linearised</a:t>
            </a:r>
            <a:r>
              <a:rPr lang="en-GB" sz="2400" dirty="0">
                <a:latin typeface="Calibri"/>
                <a:cs typeface="Calibri"/>
              </a:rPr>
              <a:t> inversion using </a:t>
            </a:r>
            <a:r>
              <a:rPr lang="en-GB" sz="2400" i="1" dirty="0">
                <a:latin typeface="Calibri"/>
                <a:cs typeface="Calibri"/>
              </a:rPr>
              <a:t>a priori</a:t>
            </a:r>
            <a:r>
              <a:rPr lang="en-GB" sz="2400" dirty="0">
                <a:latin typeface="Calibri"/>
                <a:cs typeface="Calibri"/>
              </a:rPr>
              <a:t> estimate of the full data covariance matrix (</a:t>
            </a:r>
            <a:r>
              <a:rPr lang="en-GB" sz="2400" dirty="0" err="1">
                <a:latin typeface="Calibri"/>
                <a:cs typeface="Calibri"/>
              </a:rPr>
              <a:t>Bondár</a:t>
            </a:r>
            <a:r>
              <a:rPr lang="en-GB" sz="2400" dirty="0">
                <a:latin typeface="Calibri"/>
                <a:cs typeface="Calibri"/>
              </a:rPr>
              <a:t> and McLaughlin, 2009)</a:t>
            </a:r>
          </a:p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latin typeface="Calibri"/>
                <a:cs typeface="Calibri"/>
              </a:rPr>
              <a:t>Attempts </a:t>
            </a:r>
            <a:r>
              <a:rPr lang="en-GB" sz="2800" dirty="0">
                <a:latin typeface="Calibri"/>
                <a:cs typeface="Calibri"/>
              </a:rPr>
              <a:t>for free-depth solution only if there is depth resolution</a:t>
            </a:r>
          </a:p>
          <a:p>
            <a:pPr marL="698500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>
                <a:latin typeface="Calibri"/>
                <a:cs typeface="Calibri"/>
              </a:rPr>
              <a:t>Default depth is derived from historical seismicity</a:t>
            </a:r>
          </a:p>
          <a:p>
            <a:pPr marL="698500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>
                <a:latin typeface="Calibri"/>
                <a:cs typeface="Calibri"/>
              </a:rPr>
              <a:t>Independent depth estimate from depth-phase stacking (Murphy and Barker, 2006)</a:t>
            </a:r>
          </a:p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latin typeface="Calibri"/>
                <a:cs typeface="Calibri"/>
              </a:rPr>
              <a:t>Robust </a:t>
            </a:r>
            <a:r>
              <a:rPr lang="en-GB" sz="2800" dirty="0" err="1" smtClean="0">
                <a:latin typeface="Calibri"/>
                <a:cs typeface="Calibri"/>
              </a:rPr>
              <a:t>mb</a:t>
            </a:r>
            <a:r>
              <a:rPr lang="en-GB" sz="2800" dirty="0" smtClean="0">
                <a:latin typeface="Calibri"/>
                <a:cs typeface="Calibri"/>
              </a:rPr>
              <a:t>, MS magnitude </a:t>
            </a:r>
            <a:r>
              <a:rPr lang="en-GB" sz="2800" dirty="0">
                <a:latin typeface="Calibri"/>
                <a:cs typeface="Calibri"/>
              </a:rPr>
              <a:t>estimates </a:t>
            </a:r>
            <a:r>
              <a:rPr lang="en-GB" sz="2800" dirty="0" smtClean="0">
                <a:latin typeface="Calibri"/>
                <a:cs typeface="Calibri"/>
              </a:rPr>
              <a:t>with uncertainties</a:t>
            </a:r>
          </a:p>
          <a:p>
            <a:pPr marL="698500" lvl="1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Gutenberg-Richter and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  <a:cs typeface="Calibri"/>
              </a:rPr>
              <a:t>Veith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Calibri"/>
              </a:rPr>
              <a:t>-Clawson depth-distance corrections for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  <a:cs typeface="Calibri"/>
              </a:rPr>
              <a:t>mb</a:t>
            </a:r>
            <a:endParaRPr lang="en-GB" sz="2400" dirty="0" smtClean="0"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 smtClean="0">
                <a:latin typeface="Calibri"/>
                <a:cs typeface="Calibri"/>
              </a:rPr>
              <a:t>Support </a:t>
            </a:r>
            <a:r>
              <a:rPr lang="en-GB" sz="2800" dirty="0">
                <a:latin typeface="Calibri"/>
                <a:cs typeface="Calibri"/>
              </a:rPr>
              <a:t>for the ISC database schema</a:t>
            </a:r>
          </a:p>
          <a:p>
            <a:pPr marL="266700" indent="-180975">
              <a:lnSpc>
                <a:spcPct val="100000"/>
              </a:lnSpc>
              <a:spcAft>
                <a:spcPts val="0"/>
              </a:spcAft>
              <a:buSzPct val="70000"/>
              <a:buFontTx/>
              <a:buChar char="•"/>
            </a:pPr>
            <a:r>
              <a:rPr lang="en-GB" sz="2800" dirty="0">
                <a:latin typeface="Calibri"/>
                <a:cs typeface="Calibri"/>
              </a:rPr>
              <a:t>Support for IMS1.0 and </a:t>
            </a:r>
            <a:r>
              <a:rPr lang="en-GB" sz="2800" dirty="0" smtClean="0">
                <a:latin typeface="Calibri"/>
                <a:cs typeface="Calibri"/>
              </a:rPr>
              <a:t>ISF1.0 </a:t>
            </a:r>
            <a:r>
              <a:rPr lang="en-GB" sz="2800" dirty="0">
                <a:latin typeface="Calibri"/>
                <a:cs typeface="Calibri"/>
              </a:rPr>
              <a:t>bulletin formats</a:t>
            </a:r>
            <a:endParaRPr lang="en-GB" sz="24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66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6C0C64-6A12-5B4E-B44C-CA443883FD33}" type="slidenum">
              <a:rPr lang="en-GB"/>
              <a:pPr/>
              <a:t>5</a:t>
            </a:fld>
            <a:endParaRPr lang="en-GB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49" y="141288"/>
            <a:ext cx="9626861" cy="719137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Initial Hypocentre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892175"/>
            <a:ext cx="9902825" cy="3883853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Reported 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hypocentres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may exhibit a large scatter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Neighbourhood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Algorithm (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Sambridge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and Kennett, 2001) to get an initial 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hypocentre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Grid search around the median of reported hypocentre </a:t>
            </a:r>
            <a:r>
              <a:rPr lang="en-GB" sz="2400" dirty="0" smtClean="0">
                <a:solidFill>
                  <a:schemeClr val="tx1"/>
                </a:solidFill>
                <a:latin typeface="Calibri"/>
                <a:cs typeface="Calibri"/>
              </a:rPr>
              <a:t>parameters</a:t>
            </a:r>
          </a:p>
          <a:p>
            <a:pPr marL="266700" lvl="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kern="1200" dirty="0" smtClean="0">
                <a:latin typeface="Calibri"/>
                <a:ea typeface="ＭＳ Ｐゴシック" charset="0"/>
                <a:cs typeface="Calibri"/>
              </a:rPr>
              <a:t>NA </a:t>
            </a:r>
            <a:r>
              <a:rPr lang="en-US" sz="2800" kern="1200" dirty="0">
                <a:latin typeface="Calibri"/>
                <a:ea typeface="ＭＳ Ｐゴシック" charset="0"/>
                <a:cs typeface="Calibri"/>
              </a:rPr>
              <a:t>explores the search space and rapidly closes in on the global optimum</a:t>
            </a:r>
          </a:p>
          <a:p>
            <a:pPr marL="266700" lvl="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kern="1200" dirty="0">
                <a:latin typeface="Calibri"/>
                <a:ea typeface="ＭＳ Ｐゴシック" charset="0"/>
                <a:cs typeface="Calibri"/>
              </a:rPr>
              <a:t>Once close to the global minimum, we switch to the </a:t>
            </a:r>
            <a:r>
              <a:rPr lang="en-US" sz="2800" kern="1200" dirty="0" err="1">
                <a:latin typeface="Calibri"/>
                <a:ea typeface="ＭＳ Ｐゴシック" charset="0"/>
                <a:cs typeface="Calibri"/>
              </a:rPr>
              <a:t>linearised</a:t>
            </a:r>
            <a:r>
              <a:rPr lang="en-US" sz="2800" kern="1200" dirty="0">
                <a:latin typeface="Calibri"/>
                <a:ea typeface="ＭＳ Ｐゴシック" charset="0"/>
                <a:cs typeface="Calibri"/>
              </a:rPr>
              <a:t> inversion algorithm to obtain the final solution and formal uncertainties</a:t>
            </a:r>
            <a:endParaRPr lang="en-GB" sz="2800" dirty="0">
              <a:latin typeface="Calibri"/>
              <a:cs typeface="Calibri"/>
            </a:endParaRPr>
          </a:p>
        </p:txBody>
      </p:sp>
      <p:pic>
        <p:nvPicPr>
          <p:cNvPr id="2" name="Picture 1" descr="EEE_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78" y="4248919"/>
            <a:ext cx="5721468" cy="3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44E8B8-2D16-0B49-8D21-82FB1EF87154}" type="slidenum">
              <a:rPr lang="en-GB"/>
              <a:pPr/>
              <a:t>6</a:t>
            </a:fld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546100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Data Covariance Matrix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7500" y="739775"/>
            <a:ext cx="9478963" cy="2865438"/>
          </a:xfrm>
        </p:spPr>
        <p:txBody>
          <a:bodyPr/>
          <a:lstStyle/>
          <a:p>
            <a:pPr marL="180975" indent="-180975">
              <a:lnSpc>
                <a:spcPct val="100000"/>
              </a:lnSpc>
              <a:spcAft>
                <a:spcPct val="0"/>
              </a:spcAft>
            </a:pPr>
            <a:r>
              <a:rPr lang="en-GB" sz="2800" dirty="0">
                <a:latin typeface="Calibri"/>
                <a:cs typeface="Calibri"/>
              </a:rPr>
              <a:t>When correlated errors are present, the data covariance matrix is no longer diagonal</a:t>
            </a:r>
          </a:p>
          <a:p>
            <a:pPr marL="180975" indent="-180975">
              <a:lnSpc>
                <a:spcPct val="100000"/>
              </a:lnSpc>
              <a:spcAft>
                <a:spcPct val="0"/>
              </a:spcAft>
            </a:pPr>
            <a:r>
              <a:rPr lang="en-GB" sz="2800" dirty="0">
                <a:latin typeface="Calibri"/>
                <a:cs typeface="Calibri"/>
              </a:rPr>
              <a:t>Off-diagonal elements account for correlated travel-time prediction errors due to similar ray paths</a:t>
            </a:r>
          </a:p>
          <a:p>
            <a:pPr marL="531813" lvl="1" indent="-171450">
              <a:lnSpc>
                <a:spcPct val="100000"/>
              </a:lnSpc>
              <a:spcAft>
                <a:spcPct val="0"/>
              </a:spcAft>
            </a:pPr>
            <a:r>
              <a:rPr lang="en-GB" sz="2400" dirty="0">
                <a:latin typeface="Calibri"/>
                <a:cs typeface="Calibri"/>
              </a:rPr>
              <a:t>Estimated by an isotropic stationary </a:t>
            </a:r>
            <a:r>
              <a:rPr lang="en-GB" sz="2400" dirty="0" err="1">
                <a:latin typeface="Calibri"/>
                <a:cs typeface="Calibri"/>
              </a:rPr>
              <a:t>variogram</a:t>
            </a:r>
            <a:r>
              <a:rPr lang="en-GB" sz="2400" dirty="0">
                <a:latin typeface="Calibri"/>
                <a:cs typeface="Calibri"/>
              </a:rPr>
              <a:t> (</a:t>
            </a:r>
            <a:r>
              <a:rPr lang="en-GB" sz="2400" dirty="0" err="1">
                <a:latin typeface="Calibri"/>
                <a:cs typeface="Calibri"/>
              </a:rPr>
              <a:t>Bondár</a:t>
            </a:r>
            <a:r>
              <a:rPr lang="en-GB" sz="2400" dirty="0">
                <a:latin typeface="Calibri"/>
                <a:cs typeface="Calibri"/>
              </a:rPr>
              <a:t> and McLaughlin, 2009) derived from GT residuals</a:t>
            </a:r>
          </a:p>
          <a:p>
            <a:pPr marL="180975" indent="-180975">
              <a:lnSpc>
                <a:spcPct val="100000"/>
              </a:lnSpc>
              <a:spcAft>
                <a:spcPct val="0"/>
              </a:spcAft>
            </a:pPr>
            <a:r>
              <a:rPr lang="en-GB" sz="2800" dirty="0">
                <a:latin typeface="Calibri"/>
                <a:cs typeface="Calibri"/>
              </a:rPr>
              <a:t>The </a:t>
            </a:r>
            <a:r>
              <a:rPr lang="en-GB" sz="2800" i="1" dirty="0">
                <a:latin typeface="Calibri"/>
                <a:cs typeface="Calibri"/>
              </a:rPr>
              <a:t>a priori</a:t>
            </a:r>
            <a:r>
              <a:rPr lang="en-GB" sz="2800" dirty="0">
                <a:latin typeface="Calibri"/>
                <a:cs typeface="Calibri"/>
              </a:rPr>
              <a:t> picking error variances add to the diagonal</a:t>
            </a:r>
            <a:endParaRPr lang="en-GB" sz="2800" baseline="-25000" dirty="0">
              <a:latin typeface="Calibri"/>
              <a:cs typeface="Calibri"/>
            </a:endParaRPr>
          </a:p>
        </p:txBody>
      </p:sp>
      <p:grpSp>
        <p:nvGrpSpPr>
          <p:cNvPr id="88073" name="Group 9"/>
          <p:cNvGrpSpPr>
            <a:grpSpLocks/>
          </p:cNvGrpSpPr>
          <p:nvPr/>
        </p:nvGrpSpPr>
        <p:grpSpPr bwMode="auto">
          <a:xfrm>
            <a:off x="898525" y="3632200"/>
            <a:ext cx="5437188" cy="3679825"/>
            <a:chOff x="1937" y="2266"/>
            <a:chExt cx="3425" cy="2318"/>
          </a:xfrm>
        </p:grpSpPr>
        <p:pic>
          <p:nvPicPr>
            <p:cNvPr id="88066" name="Picture 2" descr="P_Variogram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" y="2266"/>
              <a:ext cx="3425" cy="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8071" name="Object 7"/>
            <p:cNvGraphicFramePr>
              <a:graphicFrameLocks noChangeAspect="1"/>
            </p:cNvGraphicFramePr>
            <p:nvPr/>
          </p:nvGraphicFramePr>
          <p:xfrm>
            <a:off x="2763" y="3615"/>
            <a:ext cx="2204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4" imgW="1866600" imgH="253800" progId="Equation.3">
                    <p:embed/>
                  </p:oleObj>
                </mc:Choice>
                <mc:Fallback>
                  <p:oleObj name="Equation" r:id="rId4" imgW="18666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3" y="3615"/>
                          <a:ext cx="2204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2908" y="2320"/>
              <a:ext cx="173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Generic variogram model</a:t>
              </a:r>
            </a:p>
          </p:txBody>
        </p:sp>
      </p:grpSp>
      <p:pic>
        <p:nvPicPr>
          <p:cNvPr id="88074" name="Picture 10" descr="priormeaserr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0138"/>
            <a:ext cx="2235200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3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F1318-A05C-4F44-A3A4-ACA5A1609E1B}" type="slidenum">
              <a:rPr lang="en-GB"/>
              <a:pPr/>
              <a:t>7</a:t>
            </a:fld>
            <a:endParaRPr lang="en-GB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Location Algorithm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419850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 priori data covariance matrix describes both the picking errors and the correlated model error structure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We solve the equations in the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eigensystem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where the observations are independent (</a:t>
            </a:r>
            <a:r>
              <a:rPr lang="en-GB" sz="2800" dirty="0" err="1">
                <a:solidFill>
                  <a:schemeClr val="tx1"/>
                </a:solidFill>
                <a:latin typeface="Calibri"/>
                <a:cs typeface="Calibri"/>
              </a:rPr>
              <a:t>Bondár</a:t>
            </a: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 and McLaughlin, 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2009;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Bondár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Storchak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, 2011)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Projection matrix 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Obtained from the inverse of the data covariance matrix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Needs to be calculated only once 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 err="1">
                <a:solidFill>
                  <a:schemeClr val="tx1"/>
                </a:solidFill>
                <a:latin typeface="Calibri"/>
                <a:cs typeface="Calibri"/>
              </a:rPr>
              <a:t>Orthogonalises</a:t>
            </a: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 the data set and projects redundant observations to the null space 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Reduces the effective number of freedoms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Iterative 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linearised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least squares using SVD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Accounting for correlated travel-time prediction errors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Reduces location bias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Provides reliable uncertainty estimates </a:t>
            </a:r>
            <a:endParaRPr lang="en-GB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4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EA17C0-4106-2249-904A-DFD72E4A14A2}" type="slidenum">
              <a:rPr lang="en-GB"/>
              <a:pPr/>
              <a:t>8</a:t>
            </a:fld>
            <a:endParaRPr lang="en-GB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Depth Resolution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857838"/>
            <a:ext cx="9755188" cy="4448860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Attempt free-depth solution only if there is depth resolution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We have depth resolution if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There is a local network</a:t>
            </a:r>
          </a:p>
          <a:p>
            <a:pPr marL="1312863" lvl="2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one or more defining stations within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0.2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°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Or there are sufficient number of depth phases </a:t>
            </a:r>
          </a:p>
          <a:p>
            <a:pPr marL="1312863" lvl="2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or more defining depth phases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reported</a:t>
            </a: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/>
                <a:cs typeface="Calibri"/>
              </a:rPr>
              <a:t>Or there are sufficient number of core reflections</a:t>
            </a:r>
          </a:p>
          <a:p>
            <a:pPr marL="1312863" lvl="2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or more defining core reflections (</a:t>
            </a:r>
            <a:r>
              <a:rPr lang="en-GB" sz="2000" dirty="0" err="1">
                <a:solidFill>
                  <a:schemeClr val="tx1"/>
                </a:solidFill>
                <a:latin typeface="Calibri"/>
                <a:cs typeface="Calibri"/>
              </a:rPr>
              <a:t>PcP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Calibri"/>
                <a:cs typeface="Calibri"/>
              </a:rPr>
              <a:t>ScP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804863" lvl="1" indent="-266700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Or there are sufficient number of local/near-regional S</a:t>
            </a:r>
          </a:p>
          <a:p>
            <a:pPr marL="1312863" lvl="2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or more defining S and P pairs within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°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Otherwise fix the depth to region-dependent default depth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Anthropogenic events are fixed to the surface 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EEE_Fig4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19" y="5399698"/>
            <a:ext cx="3031955" cy="2159977"/>
          </a:xfrm>
          <a:prstGeom prst="rect">
            <a:avLst/>
          </a:prstGeom>
        </p:spPr>
      </p:pic>
      <p:pic>
        <p:nvPicPr>
          <p:cNvPr id="3" name="Picture 2" descr="EEE_Fig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5399675"/>
            <a:ext cx="3005217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6406" y="5456458"/>
            <a:ext cx="1076437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=15 km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2087" y="6918408"/>
            <a:ext cx="1204814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=600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4E4521-DA59-4F4A-A063-7820C0291DAD}" type="slidenum">
              <a:rPr lang="en-GB"/>
              <a:pPr/>
              <a:t>9</a:t>
            </a:fld>
            <a:endParaRPr lang="en-GB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38113"/>
            <a:ext cx="9531999" cy="638175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Region-Dependent Default Depth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866187"/>
            <a:ext cx="9774237" cy="1806111"/>
          </a:xfrm>
        </p:spPr>
        <p:txBody>
          <a:bodyPr/>
          <a:lstStyle/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Defined on a 0.5x0.5 degree grid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Obtained from EHB and ISC (relocated with the new locator) free-depth solutions (~800K events)</a:t>
            </a:r>
          </a:p>
          <a:p>
            <a:pPr marL="266700" indent="-180975">
              <a:lnSpc>
                <a:spcPct val="100000"/>
              </a:lnSpc>
              <a:spcAft>
                <a:spcPct val="0"/>
              </a:spcAft>
              <a:buSzPct val="70000"/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Provides a reasonable default depth where there is seismicity</a:t>
            </a:r>
          </a:p>
        </p:txBody>
      </p:sp>
      <p:pic>
        <p:nvPicPr>
          <p:cNvPr id="110600" name="Picture 8" descr="ISC_EHB_default_depth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>
            <a:fillRect/>
          </a:stretch>
        </p:blipFill>
        <p:spPr bwMode="auto">
          <a:xfrm>
            <a:off x="1195388" y="2668588"/>
            <a:ext cx="75755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2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89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52042</TotalTime>
  <Words>1382</Words>
  <Application>Microsoft Macintosh PowerPoint</Application>
  <PresentationFormat>Custom</PresentationFormat>
  <Paragraphs>230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The iLoc Location Algorithm</vt:lpstr>
      <vt:lpstr>iLoc</vt:lpstr>
      <vt:lpstr>Motivation</vt:lpstr>
      <vt:lpstr>The locator in a nutshell (ISC algorithm)</vt:lpstr>
      <vt:lpstr>Initial Hypocentre</vt:lpstr>
      <vt:lpstr>Data Covariance Matrix</vt:lpstr>
      <vt:lpstr>Location Algorithm</vt:lpstr>
      <vt:lpstr>Depth Resolution</vt:lpstr>
      <vt:lpstr>Region-Dependent Default Depth</vt:lpstr>
      <vt:lpstr>ISC Locator Validation Tests</vt:lpstr>
      <vt:lpstr>GT Relocations</vt:lpstr>
      <vt:lpstr>Accounting for Correlated Errors</vt:lpstr>
      <vt:lpstr>Fiji – Tonga - Kermadec</vt:lpstr>
      <vt:lpstr>Hindu Kush - Pamir</vt:lpstr>
      <vt:lpstr>Caucasus - Iran</vt:lpstr>
      <vt:lpstr>Tohoku, March – May, 2011</vt:lpstr>
      <vt:lpstr>iLoc features</vt:lpstr>
      <vt:lpstr> Regional Seismic Travel-Times (RSTT)</vt:lpstr>
      <vt:lpstr> RSTT Relocation Tests</vt:lpstr>
      <vt:lpstr> Improvements due to RSTT</vt:lpstr>
      <vt:lpstr>NEIC PDE relocations with iLoc</vt:lpstr>
      <vt:lpstr>Guatemala-Mexico border region</vt:lpstr>
      <vt:lpstr>Guatemala-Mexico border region</vt:lpstr>
      <vt:lpstr>Chile-Peru-Bolivia border region</vt:lpstr>
      <vt:lpstr>Chile-Peru-Bolivia border region</vt:lpstr>
      <vt:lpstr>Chile-Argentina border region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 location procedures</dc:title>
  <cp:lastModifiedBy>Istvan Bondar</cp:lastModifiedBy>
  <cp:revision>244</cp:revision>
  <dcterms:modified xsi:type="dcterms:W3CDTF">2017-09-24T14:47:15Z</dcterms:modified>
</cp:coreProperties>
</file>