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1" r:id="rId1"/>
  </p:sldMasterIdLst>
  <p:notesMasterIdLst>
    <p:notesMasterId r:id="rId18"/>
  </p:notesMasterIdLst>
  <p:sldIdLst>
    <p:sldId id="256" r:id="rId2"/>
    <p:sldId id="277" r:id="rId3"/>
    <p:sldId id="278" r:id="rId4"/>
    <p:sldId id="259" r:id="rId5"/>
    <p:sldId id="273" r:id="rId6"/>
    <p:sldId id="260" r:id="rId7"/>
    <p:sldId id="258" r:id="rId8"/>
    <p:sldId id="261" r:id="rId9"/>
    <p:sldId id="280" r:id="rId10"/>
    <p:sldId id="262" r:id="rId11"/>
    <p:sldId id="263" r:id="rId12"/>
    <p:sldId id="275" r:id="rId13"/>
    <p:sldId id="266" r:id="rId14"/>
    <p:sldId id="267" r:id="rId15"/>
    <p:sldId id="27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4730D-2615-1A44-AE3E-6DCDEC278920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23EA-5A90-464C-A543-C22D6019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8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4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0C72-8E82-EF49-A4EA-8D606431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76785-0780-C149-BFBA-A1E0CE06DD2F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sso.iris.edu/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iris.edu/mustang/noise-pdf-browser/1/breakout?target=TA.C23K..BHE.M&amp;interval=all&amp;format=html" TargetMode="External"/><Relationship Id="rId2" Type="http://schemas.openxmlformats.org/officeDocument/2006/relationships/hyperlink" Target="http://lasso.iris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ds.iris.edu/mustang/mustangul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18" Type="http://schemas.openxmlformats.org/officeDocument/2006/relationships/hyperlink" Target="http://ds.iris.edu/mustang/mustangular/mustangular_map.html?chan=BHZ&amp;loc=00&amp;metric=max_stalta&amp;net=IU&amp;timewindow=2017-09-01T00:00:00,2017-10-01T23:59:59" TargetMode="External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17" Type="http://schemas.openxmlformats.org/officeDocument/2006/relationships/hyperlink" Target="http://ds.iris.edu/mustang/mustangular/mustangular_map.html?bincount=5&amp;binmax=54.113&amp;binmin=9.48&amp;chan=BHZ&amp;coloring=warming&amp;loc=00&amp;metric=num_gaps&amp;net=IU&amp;timewindow=2017-09-01T07:00:00,2017-10-02T06:59:59&amp;view=min" TargetMode="External"/><Relationship Id="rId2" Type="http://schemas.openxmlformats.org/officeDocument/2006/relationships/image" Target="../media/image35.jpeg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hyperlink" Target="http://ds.iris.edu/mustang/mustangular/" TargetMode="External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s.iris.edu/mustang/mustangula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s.iris.edu/ds/nodes/dmc/tutorials/r-class-for-seismologists/" TargetMode="External"/><Relationship Id="rId2" Type="http://schemas.openxmlformats.org/officeDocument/2006/relationships/hyperlink" Target="http://ds.iris.edu/ds/nodes/dmc/tutorials/seismic-data-quality-assurance-using-iris-mustang-metri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s.iris.edu/mustang/databrowse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iris.edu/mustang/databrowser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s.iris.edu/mustang/databrows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sso.iris.edu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098" y="1406828"/>
            <a:ext cx="5159804" cy="1263296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Franklin Gothic Book"/>
                <a:cs typeface="Franklin Gothic Book"/>
              </a:rPr>
              <a:t>MUSTANG Clients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74607"/>
            <a:ext cx="6172200" cy="961981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Interacting with MUSTANG metrics in </a:t>
            </a:r>
            <a:r>
              <a:rPr lang="en-US" sz="4600"/>
              <a:t>different ways</a:t>
            </a:r>
            <a:endParaRPr lang="en-US" sz="4600" dirty="0"/>
          </a:p>
        </p:txBody>
      </p:sp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4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338"/>
            <a:ext cx="1656455" cy="476300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LASSO - basic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25" y="1865313"/>
            <a:ext cx="35401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Choose from 6 sets of metrics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Data Availability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Mass Positions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Noise Power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Signal Quality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Metadata Validity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Time Series Integrity</a:t>
            </a:r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Quantitative ranks channels From 0 (all metrics poor) to 100 (all metrics good).</a:t>
            </a:r>
          </a:p>
          <a:p>
            <a:pPr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Qualitative lists a count of good, fair and poor metrics.</a:t>
            </a:r>
          </a:p>
          <a:p>
            <a:pPr lvl="1"/>
            <a:endParaRPr lang="en-US" sz="1400" dirty="0"/>
          </a:p>
        </p:txBody>
      </p:sp>
      <p:pic>
        <p:nvPicPr>
          <p:cNvPr id="5" name="Picture 4" descr="lasso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71" y="1592093"/>
            <a:ext cx="3967300" cy="5201190"/>
          </a:xfrm>
          <a:prstGeom prst="rect">
            <a:avLst/>
          </a:prstGeom>
        </p:spPr>
      </p:pic>
      <p:pic>
        <p:nvPicPr>
          <p:cNvPr id="6" name="Picture 5" descr="lasso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71" y="1592093"/>
            <a:ext cx="3967300" cy="5201190"/>
          </a:xfrm>
          <a:prstGeom prst="rect">
            <a:avLst/>
          </a:prstGeom>
        </p:spPr>
      </p:pic>
      <p:pic>
        <p:nvPicPr>
          <p:cNvPr id="7" name="Picture 6" descr="lasso1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b="1668"/>
          <a:stretch/>
        </p:blipFill>
        <p:spPr>
          <a:xfrm>
            <a:off x="5644177" y="3096826"/>
            <a:ext cx="3406365" cy="2278285"/>
          </a:xfrm>
          <a:prstGeom prst="rect">
            <a:avLst/>
          </a:prstGeom>
          <a:ln w="19050" cap="sq" cmpd="sng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106519" y="3087945"/>
            <a:ext cx="301951" cy="13569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sso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38" y="1592094"/>
            <a:ext cx="4763397" cy="5201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67608" y="3188113"/>
            <a:ext cx="293070" cy="11544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sso18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39" y="1592092"/>
            <a:ext cx="4763396" cy="52011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9358" y="225050"/>
            <a:ext cx="7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pic>
        <p:nvPicPr>
          <p:cNvPr id="14" name="Picture 13" descr="IRISLogo_wh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7"/>
            <a:ext cx="2269237" cy="565106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LASSO -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079" y="1764613"/>
            <a:ext cx="3699063" cy="1965215"/>
          </a:xfrm>
        </p:spPr>
        <p:txBody>
          <a:bodyPr>
            <a:normAutofit/>
          </a:bodyPr>
          <a:lstStyle/>
          <a:p>
            <a:r>
              <a:rPr lang="en-US" sz="1400" dirty="0"/>
              <a:t>Custom metric combinations</a:t>
            </a:r>
          </a:p>
          <a:p>
            <a:endParaRPr lang="en-US" sz="1400" dirty="0"/>
          </a:p>
          <a:p>
            <a:r>
              <a:rPr lang="en-US" sz="1400" dirty="0"/>
              <a:t>Increased customizability in SNCLs</a:t>
            </a:r>
          </a:p>
        </p:txBody>
      </p:sp>
      <p:pic>
        <p:nvPicPr>
          <p:cNvPr id="4" name="Picture 3" descr="lasso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7" y="1642904"/>
            <a:ext cx="4676005" cy="5092532"/>
          </a:xfrm>
          <a:prstGeom prst="rect">
            <a:avLst/>
          </a:prstGeom>
        </p:spPr>
      </p:pic>
      <p:pic>
        <p:nvPicPr>
          <p:cNvPr id="5" name="Picture 4" descr="lasso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7" y="1642904"/>
            <a:ext cx="4676005" cy="5092532"/>
          </a:xfrm>
          <a:prstGeom prst="rect">
            <a:avLst/>
          </a:prstGeom>
        </p:spPr>
      </p:pic>
      <p:pic>
        <p:nvPicPr>
          <p:cNvPr id="6" name="Picture 5" descr="lasso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90" y="4244900"/>
            <a:ext cx="4632410" cy="1996643"/>
          </a:xfrm>
          <a:prstGeom prst="rect">
            <a:avLst/>
          </a:prstGeom>
        </p:spPr>
      </p:pic>
      <p:pic>
        <p:nvPicPr>
          <p:cNvPr id="7" name="Picture 6" descr="lasso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7" y="1642904"/>
            <a:ext cx="4676005" cy="5092531"/>
          </a:xfrm>
          <a:prstGeom prst="rect">
            <a:avLst/>
          </a:prstGeom>
        </p:spPr>
      </p:pic>
      <p:pic>
        <p:nvPicPr>
          <p:cNvPr id="8" name="Picture 7" descr="lasso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59" y="3474423"/>
            <a:ext cx="5218641" cy="2767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9358" y="225050"/>
            <a:ext cx="7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pic>
        <p:nvPicPr>
          <p:cNvPr id="12" name="Picture 11" descr="IRISLogo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3" y="975085"/>
            <a:ext cx="2100500" cy="476299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Hands-on: LASSO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4679" cy="452596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1800" dirty="0">
                <a:hlinkClick r:id="rId2"/>
              </a:rPr>
              <a:t>http://lasso.iris.edu/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Pull up the Noise Power for the extent of your network</a:t>
            </a:r>
          </a:p>
          <a:p>
            <a:pPr lvl="1"/>
            <a:r>
              <a:rPr lang="en-US" sz="1400" dirty="0"/>
              <a:t>Sort it by Quantitative rank</a:t>
            </a:r>
          </a:p>
          <a:p>
            <a:pPr lvl="1"/>
            <a:r>
              <a:rPr lang="en-US" sz="1400" dirty="0"/>
              <a:t>Compare what you see here to the PDFs to get a feel for how the two relate</a:t>
            </a:r>
          </a:p>
          <a:p>
            <a:pPr marL="457200" lvl="1" indent="0">
              <a:buNone/>
            </a:pPr>
            <a:r>
              <a:rPr lang="en-US" sz="1400" dirty="0"/>
              <a:t>ex: </a:t>
            </a:r>
            <a:r>
              <a:rPr lang="en-US" sz="1400" dirty="0">
                <a:hlinkClick r:id="rId3"/>
              </a:rPr>
              <a:t>http://service.iris.edu/mustang/noise-pdf-browser/1/breakout?target=TA.C23K..BHE.M&amp;interval=all&amp;format=html</a:t>
            </a:r>
            <a:endParaRPr lang="en-US" sz="14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Change it to just the last month to see a more current state of the network</a:t>
            </a:r>
          </a:p>
          <a:p>
            <a:endParaRPr lang="en-US" sz="1800" dirty="0"/>
          </a:p>
          <a:p>
            <a:r>
              <a:rPr lang="en-US" sz="1800" dirty="0"/>
              <a:t>Pull up the waveforms for one of the SNCLs</a:t>
            </a:r>
          </a:p>
          <a:p>
            <a:endParaRPr lang="en-US" sz="1800" dirty="0"/>
          </a:p>
          <a:p>
            <a:r>
              <a:rPr lang="en-US" sz="1800" dirty="0"/>
              <a:t>Look at the time series metrics plots for one of the SNCLs </a:t>
            </a:r>
          </a:p>
          <a:p>
            <a:endParaRPr lang="en-US" sz="1800" dirty="0"/>
          </a:p>
          <a:p>
            <a:r>
              <a:rPr lang="en-US" sz="1800" dirty="0"/>
              <a:t>Play around with the advanced tab </a:t>
            </a:r>
            <a:r>
              <a:rPr lang="mr-IN" sz="1800" dirty="0"/>
              <a:t>–</a:t>
            </a:r>
            <a:r>
              <a:rPr lang="en-US" sz="1800" dirty="0"/>
              <a:t> select some metrics, choose a network or virtual network and a time range, and see what you can find.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358" y="225050"/>
            <a:ext cx="7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pic>
        <p:nvPicPr>
          <p:cNvPr id="7" name="Picture 6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2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449" y="1823644"/>
            <a:ext cx="4209549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400" dirty="0">
                <a:hlinkClick r:id="rId2"/>
              </a:rPr>
              <a:t>http://ds.iris.edu/mustang/mustangular/</a:t>
            </a:r>
            <a:endParaRPr lang="en-US" sz="1400" dirty="0"/>
          </a:p>
          <a:p>
            <a:endParaRPr lang="en-US" sz="1800" dirty="0"/>
          </a:p>
          <a:p>
            <a:r>
              <a:rPr lang="en-US" sz="1800" dirty="0"/>
              <a:t>Map-based plotting client</a:t>
            </a:r>
          </a:p>
          <a:p>
            <a:endParaRPr lang="en-US" sz="1800" dirty="0"/>
          </a:p>
          <a:p>
            <a:r>
              <a:rPr lang="en-US" sz="1800" dirty="0"/>
              <a:t>Created by the Pacific Northwest Seismic Network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pPr marL="114300" indent="0">
              <a:buNone/>
            </a:pPr>
            <a:endParaRPr lang="en-US" sz="1400" dirty="0"/>
          </a:p>
        </p:txBody>
      </p:sp>
      <p:pic>
        <p:nvPicPr>
          <p:cNvPr id="5" name="Picture 4" descr="mustangular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" y="1642901"/>
            <a:ext cx="4614036" cy="5215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835" y="22505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MUSTANGular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5439" y="1033079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MUSTANGular</a:t>
            </a:r>
            <a:endParaRPr lang="en-US" dirty="0"/>
          </a:p>
        </p:txBody>
      </p:sp>
      <p:pic>
        <p:nvPicPr>
          <p:cNvPr id="10" name="Picture 9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5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tangular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5" name="Picture 4" descr="mustangula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6" name="Picture 5" descr="mustangular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7" name="Picture 6" descr="mustangular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8" name="Picture 7" descr="mustangular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9" name="Picture 8" descr="mustangular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0" name="Picture 9" descr="mustangular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1" name="Picture 10" descr="mustangular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2" name="Picture 11" descr="mustangular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3" name="Picture 12" descr="mustangular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4" name="Picture 13" descr="mustangular1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5" name="Picture 14" descr="mustangular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6" name="Picture 15" descr="mustangular1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pic>
        <p:nvPicPr>
          <p:cNvPr id="17" name="Picture 16" descr="mustangular14.jpg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9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6750" y="5844537"/>
            <a:ext cx="6088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7"/>
              </a:rPr>
              <a:t>http://ds.iris.edu/mustang/mustangular/mustangular_map.html?bincount=5&amp;binmax=54.113&amp;binmin=9.48&amp;chan=BHZ&amp;coloring=warming&amp;loc=00&amp;metric=num_gaps&amp;net=IU&amp;timewindow=2017-09-01T07:00:00,2017-10-02T06:59:59&amp;view=min</a:t>
            </a:r>
            <a:r>
              <a:rPr lang="en-US" sz="14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750" y="6093893"/>
            <a:ext cx="5804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linkClick r:id="rId18"/>
              </a:rPr>
              <a:t>http://ds.iris.edu/mustang/mustangular/mustangular_map.html?chan=BHZ&amp;loc=00&amp;metric=max_stalta&amp;net=IU&amp;timewindow=2017-09-01T00:00:00,2017-10-01T23:59:59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822" y="1856034"/>
            <a:ext cx="98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Blanks taken to be wildcard</a:t>
            </a:r>
          </a:p>
        </p:txBody>
      </p:sp>
    </p:spTree>
    <p:extLst>
      <p:ext uri="{BB962C8B-B14F-4D97-AF65-F5344CB8AC3E}">
        <p14:creationId xmlns:p14="http://schemas.microsoft.com/office/powerpoint/2010/main" val="3919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8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>
                <a:hlinkClick r:id="rId2"/>
              </a:rPr>
              <a:t>http://ds.iris.edu/mustang/mustangular/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Plot your network for percent above the New High Noise Model (NHNM) in 2017</a:t>
            </a:r>
          </a:p>
          <a:p>
            <a:pPr lvl="1"/>
            <a:r>
              <a:rPr lang="en-US" sz="1800" dirty="0"/>
              <a:t>Increase the number of bins to get a better sense of the distribution</a:t>
            </a:r>
          </a:p>
          <a:p>
            <a:pPr lvl="1"/>
            <a:r>
              <a:rPr lang="en-US" sz="1800" dirty="0"/>
              <a:t>Click on a station to see the median value for the time period</a:t>
            </a:r>
          </a:p>
          <a:p>
            <a:endParaRPr lang="en-US" sz="1800" dirty="0"/>
          </a:p>
          <a:p>
            <a:r>
              <a:rPr lang="en-US" sz="1800" dirty="0"/>
              <a:t>Plot the Data Latency for TA network for Jan 2018</a:t>
            </a:r>
          </a:p>
          <a:p>
            <a:pPr lvl="1"/>
            <a:r>
              <a:rPr lang="en-US" sz="1800" dirty="0"/>
              <a:t>What does the Data Latency metric measure? </a:t>
            </a:r>
          </a:p>
          <a:p>
            <a:pPr lvl="1"/>
            <a:r>
              <a:rPr lang="en-US" sz="1800" dirty="0"/>
              <a:t>Note spatial patterns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439" y="96203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Hands-on: </a:t>
            </a:r>
            <a:r>
              <a:rPr lang="en-US" dirty="0" err="1"/>
              <a:t>MUSTANGular</a:t>
            </a:r>
            <a:endParaRPr lang="en-US" dirty="0"/>
          </a:p>
        </p:txBody>
      </p:sp>
      <p:pic>
        <p:nvPicPr>
          <p:cNvPr id="7" name="Picture 6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4835" y="22505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MUSTANGular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2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871"/>
            <a:ext cx="5333149" cy="716075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Q: Who can create clients?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/>
              <a:t>Answer: Anyone who wants to.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Use your favorite language to grab MUSTANG measurements and manipulate them into something beneficial for you (and others?).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Some tutorials to help you learn more:</a:t>
            </a:r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Seismic Data Quality Assurance Using IRIS MUSTANG Metrics </a:t>
            </a:r>
          </a:p>
          <a:p>
            <a:pPr marL="457200" lvl="1" indent="0">
              <a:buFont typeface="Wingdings" charset="0"/>
              <a:buNone/>
            </a:pPr>
            <a:r>
              <a:rPr lang="en-US" sz="1200" dirty="0">
                <a:solidFill>
                  <a:srgbClr val="FFC000"/>
                </a:solidFill>
                <a:ea typeface="ＭＳ Ｐゴシック" charset="0"/>
                <a:hlinkClick r:id="rId2"/>
              </a:rPr>
              <a:t>http://ds.iris.edu/ds/nodes/dmc/tutorials/seismic-data-quality-assurance-using-iris-mustang-metrics/</a:t>
            </a:r>
            <a:endParaRPr lang="en-US" sz="1200" dirty="0">
              <a:solidFill>
                <a:srgbClr val="FFC000"/>
              </a:solidFill>
              <a:ea typeface="ＭＳ Ｐゴシック" charset="0"/>
            </a:endParaRPr>
          </a:p>
          <a:p>
            <a:pPr marL="457200" lvl="1" indent="0">
              <a:buFont typeface="Wingdings" charset="0"/>
              <a:buNone/>
            </a:pPr>
            <a:endParaRPr lang="en-US" sz="1800" dirty="0">
              <a:ea typeface="ＭＳ Ｐゴシック" charset="0"/>
            </a:endParaRPr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R Class for Seismologists </a:t>
            </a:r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solidFill>
                  <a:srgbClr val="FFC000"/>
                </a:solidFill>
                <a:ea typeface="ＭＳ Ｐゴシック" charset="0"/>
                <a:hlinkClick r:id="rId3"/>
              </a:rPr>
              <a:t>http://ds.iris.edu/ds/nodes/dmc/tutorials/r-class-for-seismologists/</a:t>
            </a:r>
            <a:endParaRPr lang="en-US" sz="1800" dirty="0">
              <a:solidFill>
                <a:srgbClr val="FFC000"/>
              </a:solidFill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pic>
        <p:nvPicPr>
          <p:cNvPr id="6" name="Picture 5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5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6-12 at 14.0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5050"/>
            <a:ext cx="2651133" cy="140312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8-06-20 at 10.4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52" y="3047287"/>
            <a:ext cx="2291273" cy="1940889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8-06-20 at 11.10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7848" y="3164498"/>
            <a:ext cx="2498865" cy="1823678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12265" y="5192428"/>
            <a:ext cx="154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Databrowser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3826" y="519242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MUSTANGular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70039" y="5192428"/>
            <a:ext cx="9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811838"/>
            <a:ext cx="7935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If you like what these do, or think that they are lacking, you can let us know. Or better, make your own clients and share them with us!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1376" y="2255749"/>
            <a:ext cx="6980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three clients described here provide different ways to visualize the metrics, which can be easier to digest than in tabular 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101187"/>
            <a:ext cx="746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Clients are tools used to interact with MUSTANG web services, so that</a:t>
            </a:r>
            <a:r>
              <a:rPr lang="is-IS" dirty="0"/>
              <a:t>…</a:t>
            </a:r>
          </a:p>
          <a:p>
            <a:pPr marL="342900" indent="-342900">
              <a:buFontTx/>
              <a:buAutoNum type="alphaLcParenR"/>
            </a:pPr>
            <a:r>
              <a:rPr lang="en-US" dirty="0"/>
              <a:t>The metrics can be combined and manipulated in fun and interesting ways</a:t>
            </a:r>
          </a:p>
          <a:p>
            <a:pPr marL="342900" indent="-342900">
              <a:buAutoNum type="alphaLcParenR"/>
            </a:pPr>
            <a:r>
              <a:rPr lang="en-US" dirty="0"/>
              <a:t>You don</a:t>
            </a:r>
            <a:r>
              <a:rPr lang="uk-UA" dirty="0"/>
              <a:t>’</a:t>
            </a:r>
            <a:r>
              <a:rPr lang="en-US" dirty="0"/>
              <a:t>t have to do it yourself</a:t>
            </a:r>
          </a:p>
        </p:txBody>
      </p:sp>
      <p:pic>
        <p:nvPicPr>
          <p:cNvPr id="15" name="Picture 14" descr="IRISLogo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4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2756" y="225050"/>
            <a:ext cx="139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Databrowser</a:t>
            </a:r>
            <a:endParaRPr lang="en-US" dirty="0"/>
          </a:p>
        </p:txBody>
      </p:sp>
      <p:pic>
        <p:nvPicPr>
          <p:cNvPr id="3" name="Picture 2" descr="Screen Shot 2018-07-16 at 9.2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99" y="923565"/>
            <a:ext cx="5812358" cy="5791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054" y="1513822"/>
            <a:ext cx="31983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http://ds.iris.edu/mustang/databrowser/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Produced by IRIS Data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054" y="2566118"/>
            <a:ext cx="3530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Graphical display of MUSTANG metrics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Time Series – series of daily metric values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Grouped with similar channels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Grouped with similar metrics</a:t>
            </a:r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Boxplots – distribution of metric values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By station for one network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By channel for one station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Can scale by instrument sensitivity</a:t>
            </a:r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Seismic trace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PDF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PDF Noise Mode </a:t>
            </a:r>
            <a:r>
              <a:rPr lang="en-US" sz="1400" dirty="0" err="1"/>
              <a:t>Timeseries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9054" y="923565"/>
            <a:ext cx="1541675" cy="494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Databrowser</a:t>
            </a:r>
            <a:endParaRPr lang="en-US" sz="1800" dirty="0"/>
          </a:p>
        </p:txBody>
      </p:sp>
      <p:pic>
        <p:nvPicPr>
          <p:cNvPr id="9" name="Picture 8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pic>
        <p:nvPicPr>
          <p:cNvPr id="7" name="Picture 6" descr="Screen Shot 2018-07-16 at 9.57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7" y="1370484"/>
            <a:ext cx="2132200" cy="1279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8-07-16 at 9.5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10" y="1342652"/>
            <a:ext cx="2685075" cy="255082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8-07-16 at 9.59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0" y="3844386"/>
            <a:ext cx="1737918" cy="15813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Screen Shot 2018-07-16 at 10.00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15" y="5019401"/>
            <a:ext cx="2067742" cy="154725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creen Shot 2018-07-16 at 10.01.33 A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44" y="1453787"/>
            <a:ext cx="3812434" cy="52798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0958" y="1764622"/>
            <a:ext cx="1996064" cy="49104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13" idx="1"/>
            <a:endCxn id="7" idx="3"/>
          </p:cNvCxnSpPr>
          <p:nvPr/>
        </p:nvCxnSpPr>
        <p:spPr>
          <a:xfrm flipH="1">
            <a:off x="2283177" y="2010144"/>
            <a:ext cx="267781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0958" y="2372541"/>
            <a:ext cx="3505818" cy="491043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>
            <a:stCxn id="16" idx="3"/>
            <a:endCxn id="9" idx="1"/>
          </p:cNvCxnSpPr>
          <p:nvPr/>
        </p:nvCxnSpPr>
        <p:spPr>
          <a:xfrm>
            <a:off x="6056776" y="2618063"/>
            <a:ext cx="268934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43500" y="4279247"/>
            <a:ext cx="2118973" cy="711628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19" idx="1"/>
            <a:endCxn id="10" idx="3"/>
          </p:cNvCxnSpPr>
          <p:nvPr/>
        </p:nvCxnSpPr>
        <p:spPr>
          <a:xfrm flipH="1">
            <a:off x="2203248" y="4635061"/>
            <a:ext cx="340252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61262" y="5041090"/>
            <a:ext cx="3220205" cy="1503879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22" idx="3"/>
            <a:endCxn id="11" idx="1"/>
          </p:cNvCxnSpPr>
          <p:nvPr/>
        </p:nvCxnSpPr>
        <p:spPr>
          <a:xfrm>
            <a:off x="5781467" y="5793030"/>
            <a:ext cx="588648" cy="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9054" y="816106"/>
            <a:ext cx="1541675" cy="494072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/>
              <a:t>Databrowser</a:t>
            </a:r>
            <a:endParaRPr lang="en-US" sz="1800" dirty="0"/>
          </a:p>
        </p:txBody>
      </p:sp>
      <p:pic>
        <p:nvPicPr>
          <p:cNvPr id="23" name="Picture 22" descr="IRISLogo_wh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52756" y="225050"/>
            <a:ext cx="139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3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dirty="0">
                <a:hlinkClick r:id="rId2"/>
              </a:rPr>
              <a:t>http://ds.iris.edu/mustang/databrowser/</a:t>
            </a: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/>
              <a:t>Generate a boxplot of the percent above the NHNM for BHZ channels for the entire IU network, for the month of July</a:t>
            </a:r>
          </a:p>
          <a:p>
            <a:endParaRPr lang="en-US" sz="1800" dirty="0"/>
          </a:p>
          <a:p>
            <a:r>
              <a:rPr lang="en-US" sz="1800" dirty="0"/>
              <a:t>Generate a plot of the percent availability per day for IU.PMG.00.BHZ for September 2017</a:t>
            </a:r>
          </a:p>
          <a:p>
            <a:endParaRPr lang="en-US" sz="1800" dirty="0"/>
          </a:p>
          <a:p>
            <a:r>
              <a:rPr lang="en-US" sz="1800" dirty="0"/>
              <a:t>What does the channel set option do? “Scale by sensitivity”? When does the sensitivity option appear?</a:t>
            </a:r>
          </a:p>
          <a:p>
            <a:endParaRPr lang="en-US" sz="1800" dirty="0"/>
          </a:p>
          <a:p>
            <a:r>
              <a:rPr lang="en-US" sz="1800" dirty="0"/>
              <a:t>Using the Multiple Metrics option, get the amplitude values for IU.BILL.00.BHZ for </a:t>
            </a:r>
            <a:r>
              <a:rPr lang="en-US" sz="1800"/>
              <a:t>September 2017</a:t>
            </a:r>
            <a:endParaRPr lang="en-US" sz="1800" dirty="0"/>
          </a:p>
          <a:p>
            <a:pPr lvl="1"/>
            <a:r>
              <a:rPr lang="en-US" sz="1600" dirty="0"/>
              <a:t>Plot the seismic trace for that period too </a:t>
            </a:r>
            <a:r>
              <a:rPr lang="mr-IN" sz="1600" dirty="0"/>
              <a:t>–</a:t>
            </a:r>
            <a:r>
              <a:rPr lang="en-US" sz="1600" dirty="0"/>
              <a:t> note the subsampling</a:t>
            </a:r>
          </a:p>
          <a:p>
            <a:pPr lvl="1"/>
            <a:r>
              <a:rPr lang="en-US" sz="1600" dirty="0"/>
              <a:t>Something is wrong. Find out when the problem began and ended.</a:t>
            </a:r>
          </a:p>
          <a:p>
            <a:pPr lvl="1"/>
            <a:r>
              <a:rPr lang="en-US" sz="1600" dirty="0"/>
              <a:t>Look at the PDF Noise Mode </a:t>
            </a:r>
            <a:r>
              <a:rPr lang="en-US" sz="1600" dirty="0" err="1"/>
              <a:t>Timeseries</a:t>
            </a:r>
            <a:r>
              <a:rPr lang="en-US" sz="1600" dirty="0"/>
              <a:t> plot for the same period to compare</a:t>
            </a:r>
          </a:p>
          <a:p>
            <a:pPr marL="411480" lvl="1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054" y="923565"/>
            <a:ext cx="3593254" cy="494072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Hands On: </a:t>
            </a:r>
            <a:r>
              <a:rPr lang="en-US" sz="1800" dirty="0" err="1"/>
              <a:t>Databrowser</a:t>
            </a:r>
            <a:endParaRPr lang="en-US" sz="1800" dirty="0"/>
          </a:p>
        </p:txBody>
      </p:sp>
      <p:pic>
        <p:nvPicPr>
          <p:cNvPr id="7" name="Picture 6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2756" y="225050"/>
            <a:ext cx="139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2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53" y="879174"/>
            <a:ext cx="1478837" cy="458538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An example: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4853" y="1687513"/>
            <a:ext cx="8355012" cy="4818062"/>
            <a:chOff x="361010" y="1529435"/>
            <a:chExt cx="8354093" cy="48180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10" y="1529435"/>
              <a:ext cx="3660372" cy="2187572"/>
            </a:xfrm>
            <a:prstGeom prst="rect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818" y="2615284"/>
              <a:ext cx="3658786" cy="2249484"/>
            </a:xfrm>
            <a:prstGeom prst="rect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103923" y="1583410"/>
              <a:ext cx="3038141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  <a:cs typeface="+mn-cs"/>
                </a:rPr>
                <a:t>Seismic trace: drift is confirmed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26176" y="2566071"/>
              <a:ext cx="2385750" cy="5841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  <a:cs typeface="+mn-cs"/>
                </a:rPr>
                <a:t>Metric Timeseries: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  <a:cs typeface="+mn-cs"/>
                </a:rPr>
                <a:t>Drift began April 8, 2017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731" y="3717007"/>
              <a:ext cx="3660372" cy="2630484"/>
            </a:xfrm>
            <a:prstGeom prst="rect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67370" y="5782342"/>
              <a:ext cx="3376241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  <a:cs typeface="+mn-cs"/>
                </a:rPr>
                <a:t>PDF Plot: Seismic energy is absent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pic>
        <p:nvPicPr>
          <p:cNvPr id="14" name="Picture 13" descr="IRISLogo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2756" y="225050"/>
            <a:ext cx="139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458"/>
            <a:ext cx="1025911" cy="469794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LASSO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6" y="2397747"/>
            <a:ext cx="3186124" cy="3604082"/>
          </a:xfrm>
        </p:spPr>
        <p:txBody>
          <a:bodyPr>
            <a:normAutofit/>
          </a:bodyPr>
          <a:lstStyle/>
          <a:p>
            <a:r>
              <a:rPr lang="en-US" sz="1400" dirty="0"/>
              <a:t>Displays MUSTANG metrics in either</a:t>
            </a:r>
          </a:p>
          <a:p>
            <a:pPr lvl="1"/>
            <a:r>
              <a:rPr lang="en-US" sz="1400" dirty="0"/>
              <a:t>Control-panel</a:t>
            </a:r>
          </a:p>
          <a:p>
            <a:pPr lvl="1"/>
            <a:r>
              <a:rPr lang="en-US" sz="1400" dirty="0"/>
              <a:t>Time series</a:t>
            </a:r>
          </a:p>
          <a:p>
            <a:pPr lvl="1"/>
            <a:endParaRPr lang="en-US" sz="1000" dirty="0"/>
          </a:p>
          <a:p>
            <a:r>
              <a:rPr lang="en-US" sz="1400" dirty="0"/>
              <a:t>Ranks data based on metric values</a:t>
            </a:r>
          </a:p>
          <a:p>
            <a:endParaRPr lang="en-US" sz="1400" dirty="0"/>
          </a:p>
          <a:p>
            <a:r>
              <a:rPr lang="en-US" sz="1400" dirty="0"/>
              <a:t>Multiple metrics for virtual networks</a:t>
            </a:r>
          </a:p>
          <a:p>
            <a:endParaRPr lang="en-US" sz="1400" dirty="0"/>
          </a:p>
          <a:p>
            <a:r>
              <a:rPr lang="en-US" sz="1400" dirty="0"/>
              <a:t>Derived metrics</a:t>
            </a:r>
          </a:p>
        </p:txBody>
      </p:sp>
      <p:pic>
        <p:nvPicPr>
          <p:cNvPr id="5" name="Picture 4" descr="lass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01" y="1092307"/>
            <a:ext cx="5066199" cy="5342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9358" y="225050"/>
            <a:ext cx="7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626" y="1435419"/>
            <a:ext cx="3422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400" dirty="0">
                <a:hlinkClick r:id="rId3"/>
              </a:rPr>
              <a:t>http://lasso.iris.edu/</a:t>
            </a:r>
            <a:endParaRPr lang="en-US" sz="1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1400" dirty="0"/>
              <a:t>Developed by ISTI and IRIS Instrumentation Services</a:t>
            </a:r>
          </a:p>
        </p:txBody>
      </p:sp>
      <p:pic>
        <p:nvPicPr>
          <p:cNvPr id="9" name="Picture 8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ss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12" y="1380407"/>
            <a:ext cx="4884630" cy="5151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625" y="1865313"/>
            <a:ext cx="35401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Choose from 6 sets of metrics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Data Availability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Mass Positions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Noise Power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Signal Quality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Metadata Validity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Time Series Integrity</a:t>
            </a:r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 marL="742950" lvl="1" indent="-285750">
              <a:buFont typeface="Arial"/>
              <a:buChar char="•"/>
            </a:pPr>
            <a:endParaRPr lang="en-US" sz="1400" dirty="0"/>
          </a:p>
          <a:p>
            <a:pPr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Quantitative ranks channels From 0 (all metrics poor) to 100 (all metrics good).</a:t>
            </a:r>
          </a:p>
          <a:p>
            <a:pPr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Qualitative lists a count of good, fair and poor metrics.</a:t>
            </a:r>
          </a:p>
          <a:p>
            <a:pPr lvl="1"/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9358" y="225050"/>
            <a:ext cx="7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941338"/>
            <a:ext cx="1656455" cy="476300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LASSO - basic</a:t>
            </a:r>
          </a:p>
        </p:txBody>
      </p:sp>
      <p:pic>
        <p:nvPicPr>
          <p:cNvPr id="8" name="Picture 7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ass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95" y="1275101"/>
            <a:ext cx="6167492" cy="4572000"/>
          </a:xfrm>
          <a:prstGeom prst="rect">
            <a:avLst/>
          </a:prstGeom>
        </p:spPr>
      </p:pic>
      <p:pic>
        <p:nvPicPr>
          <p:cNvPr id="31" name="Picture 30" descr="lass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95" y="1275101"/>
            <a:ext cx="6167492" cy="4572000"/>
          </a:xfrm>
          <a:prstGeom prst="rect">
            <a:avLst/>
          </a:prstGeom>
        </p:spPr>
      </p:pic>
      <p:pic>
        <p:nvPicPr>
          <p:cNvPr id="32" name="Picture 31" descr="lasso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95" y="1275101"/>
            <a:ext cx="6167492" cy="4572000"/>
          </a:xfrm>
          <a:prstGeom prst="rect">
            <a:avLst/>
          </a:prstGeom>
        </p:spPr>
      </p:pic>
      <p:pic>
        <p:nvPicPr>
          <p:cNvPr id="33" name="Picture 32" descr="lasso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95" y="1275101"/>
            <a:ext cx="6167492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7" y="1568305"/>
            <a:ext cx="1486363" cy="73353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Screen Shot 2018-07-17 at 7.32.0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" y="2629349"/>
            <a:ext cx="1913011" cy="28204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999187" y="2451027"/>
            <a:ext cx="1699625" cy="269036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17" idx="1"/>
            <a:endCxn id="3" idx="3"/>
          </p:cNvCxnSpPr>
          <p:nvPr/>
        </p:nvCxnSpPr>
        <p:spPr>
          <a:xfrm flipH="1" flipV="1">
            <a:off x="2045980" y="1935070"/>
            <a:ext cx="953207" cy="650475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97310" y="3037133"/>
            <a:ext cx="1996064" cy="222024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48819" y="3312444"/>
            <a:ext cx="2410089" cy="230894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76343" y="3605506"/>
            <a:ext cx="1211175" cy="213130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67462" y="3888619"/>
            <a:ext cx="1211175" cy="213130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880973" y="4155034"/>
            <a:ext cx="1764553" cy="213130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68528" y="4449523"/>
            <a:ext cx="1830284" cy="213130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reen Shot 2018-07-17 at 7.32.4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8" y="2998432"/>
            <a:ext cx="912046" cy="8589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8-07-17 at 7.33.18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56" y="4039582"/>
            <a:ext cx="923948" cy="16047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439" y="225050"/>
            <a:ext cx="2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MUSTANG Clients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9358" y="225050"/>
            <a:ext cx="7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LASSO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941338"/>
            <a:ext cx="1656455" cy="476300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LASSO - basic</a:t>
            </a:r>
          </a:p>
        </p:txBody>
      </p:sp>
      <p:cxnSp>
        <p:nvCxnSpPr>
          <p:cNvPr id="35" name="Straight Connector 34"/>
          <p:cNvCxnSpPr>
            <a:stCxn id="19" idx="1"/>
            <a:endCxn id="4" idx="3"/>
          </p:cNvCxnSpPr>
          <p:nvPr/>
        </p:nvCxnSpPr>
        <p:spPr>
          <a:xfrm flipH="1">
            <a:off x="2045980" y="3427891"/>
            <a:ext cx="502839" cy="611691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6" idx="1"/>
          </p:cNvCxnSpPr>
          <p:nvPr/>
        </p:nvCxnSpPr>
        <p:spPr>
          <a:xfrm flipV="1">
            <a:off x="3987518" y="3427891"/>
            <a:ext cx="2744340" cy="28418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3"/>
            <a:endCxn id="7" idx="1"/>
          </p:cNvCxnSpPr>
          <p:nvPr/>
        </p:nvCxnSpPr>
        <p:spPr>
          <a:xfrm>
            <a:off x="3978637" y="3995184"/>
            <a:ext cx="2741319" cy="846774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RISLogo_whi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9072</TotalTime>
  <Words>966</Words>
  <Application>Microsoft Macintosh PowerPoint</Application>
  <PresentationFormat>On-screen Show (4:3)</PresentationFormat>
  <Paragraphs>170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Franklin Gothic Book</vt:lpstr>
      <vt:lpstr>Mangal</vt:lpstr>
      <vt:lpstr>Wingdings</vt:lpstr>
      <vt:lpstr>Office Theme</vt:lpstr>
      <vt:lpstr>MUSTANG Clients</vt:lpstr>
      <vt:lpstr>PowerPoint Presentation</vt:lpstr>
      <vt:lpstr>PowerPoint Presentation</vt:lpstr>
      <vt:lpstr>Databrowser</vt:lpstr>
      <vt:lpstr>Hands On: Databrowser</vt:lpstr>
      <vt:lpstr>An example:</vt:lpstr>
      <vt:lpstr>LASSO</vt:lpstr>
      <vt:lpstr>LASSO - basic</vt:lpstr>
      <vt:lpstr>LASSO - basic</vt:lpstr>
      <vt:lpstr>LASSO - basic</vt:lpstr>
      <vt:lpstr>LASSO - advanced</vt:lpstr>
      <vt:lpstr>Hands-on: LASSO</vt:lpstr>
      <vt:lpstr>PowerPoint Presentation</vt:lpstr>
      <vt:lpstr>PowerPoint Presentation</vt:lpstr>
      <vt:lpstr>PowerPoint Presentation</vt:lpstr>
      <vt:lpstr>Q: Who can create clients?</vt:lpstr>
    </vt:vector>
  </TitlesOfParts>
  <Company>IRIS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interactions with mustang</dc:title>
  <dc:creator>Laura Hutchinson</dc:creator>
  <cp:lastModifiedBy>Gale Cox</cp:lastModifiedBy>
  <cp:revision>247</cp:revision>
  <dcterms:created xsi:type="dcterms:W3CDTF">2017-09-29T15:57:26Z</dcterms:created>
  <dcterms:modified xsi:type="dcterms:W3CDTF">2018-08-06T19:31:50Z</dcterms:modified>
</cp:coreProperties>
</file>